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2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/>
              <a:t>6</a:t>
            </a:r>
            <a:r>
              <a:rPr lang="en-US" sz="5400" dirty="0" smtClean="0"/>
              <a:t>. </a:t>
            </a:r>
            <a:r>
              <a:rPr lang="ru-RU" sz="5400" dirty="0"/>
              <a:t>Типове данни за цели и реални числа 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за реални 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Типовете за </a:t>
            </a:r>
            <a:r>
              <a:rPr lang="bg-BG" b="1" dirty="0" smtClean="0"/>
              <a:t>реални числа са два основни вида</a:t>
            </a:r>
            <a:r>
              <a:rPr lang="en-US" dirty="0" smtClean="0"/>
              <a:t>:</a:t>
            </a:r>
            <a:endParaRPr lang="bg-BG" dirty="0" smtClean="0"/>
          </a:p>
          <a:p>
            <a:r>
              <a:rPr lang="bg-BG" b="1" dirty="0" smtClean="0"/>
              <a:t>реални числа с плаваща запетая </a:t>
            </a:r>
            <a:r>
              <a:rPr lang="bg-BG" dirty="0" smtClean="0"/>
              <a:t>– в езиците за програмиране обикновено имат две реализации – примитивни типове </a:t>
            </a:r>
            <a:r>
              <a:rPr lang="en-US" dirty="0" smtClean="0"/>
              <a:t>float</a:t>
            </a:r>
            <a:r>
              <a:rPr lang="bg-BG" dirty="0" smtClean="0"/>
              <a:t> (</a:t>
            </a:r>
            <a:r>
              <a:rPr lang="bg-BG" dirty="0"/>
              <a:t>32 бита</a:t>
            </a:r>
            <a:r>
              <a:rPr lang="bg-BG" dirty="0" smtClean="0"/>
              <a:t>) и </a:t>
            </a:r>
            <a:r>
              <a:rPr lang="en-US" dirty="0" smtClean="0"/>
              <a:t>double</a:t>
            </a:r>
            <a:r>
              <a:rPr lang="bg-BG" dirty="0" smtClean="0"/>
              <a:t> (64 </a:t>
            </a:r>
            <a:r>
              <a:rPr lang="bg-BG" dirty="0"/>
              <a:t>бита</a:t>
            </a:r>
            <a:r>
              <a:rPr lang="bg-BG" dirty="0" smtClean="0"/>
              <a:t>) ;</a:t>
            </a:r>
          </a:p>
          <a:p>
            <a:r>
              <a:rPr lang="bg-BG" b="1" dirty="0" smtClean="0"/>
              <a:t>реални </a:t>
            </a:r>
            <a:r>
              <a:rPr lang="bg-BG" b="1" dirty="0"/>
              <a:t>числа с фиксирана </a:t>
            </a:r>
            <a:r>
              <a:rPr lang="bg-BG" b="1" dirty="0" smtClean="0"/>
              <a:t>запетая </a:t>
            </a:r>
            <a:r>
              <a:rPr lang="bg-BG" dirty="0"/>
              <a:t>– </a:t>
            </a:r>
            <a:r>
              <a:rPr lang="bg-BG" dirty="0" smtClean="0"/>
              <a:t>не всички ЕП поддържат такъв примитивен тип:</a:t>
            </a:r>
          </a:p>
          <a:p>
            <a:pPr lvl="1"/>
            <a:r>
              <a:rPr lang="bg-BG" dirty="0" smtClean="0"/>
              <a:t>Някои ЕП (като </a:t>
            </a:r>
            <a:r>
              <a:rPr lang="en-US" dirty="0" smtClean="0"/>
              <a:t>C#</a:t>
            </a:r>
            <a:r>
              <a:rPr lang="bg-BG" dirty="0" smtClean="0"/>
              <a:t>,</a:t>
            </a:r>
            <a:r>
              <a:rPr lang="en-US" dirty="0" smtClean="0"/>
              <a:t> SQL</a:t>
            </a:r>
            <a:r>
              <a:rPr lang="bg-BG" dirty="0" smtClean="0"/>
              <a:t> и др.)</a:t>
            </a:r>
            <a:r>
              <a:rPr lang="en-US" dirty="0" smtClean="0"/>
              <a:t> </a:t>
            </a:r>
            <a:r>
              <a:rPr lang="bg-BG" dirty="0" smtClean="0"/>
              <a:t>поддържат вграден примитивен тип </a:t>
            </a:r>
            <a:r>
              <a:rPr lang="en-US" dirty="0" smtClean="0"/>
              <a:t>decimal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Други ЕП (като </a:t>
            </a:r>
            <a:r>
              <a:rPr lang="en-US" dirty="0" smtClean="0"/>
              <a:t>C++, Java</a:t>
            </a:r>
            <a:r>
              <a:rPr lang="bg-BG" dirty="0" smtClean="0"/>
              <a:t> и де.) езици имат допълнителни библиотеки (библиотека </a:t>
            </a:r>
            <a:r>
              <a:rPr lang="en-US" dirty="0" smtClean="0"/>
              <a:t>decimal </a:t>
            </a:r>
            <a:r>
              <a:rPr lang="bg-BG" dirty="0" smtClean="0"/>
              <a:t>в </a:t>
            </a:r>
            <a:r>
              <a:rPr lang="en-US" dirty="0" smtClean="0"/>
              <a:t>C++, </a:t>
            </a:r>
            <a:r>
              <a:rPr lang="bg-BG" dirty="0" smtClean="0"/>
              <a:t>клас </a:t>
            </a:r>
            <a:r>
              <a:rPr lang="en-US" dirty="0" err="1" smtClean="0"/>
              <a:t>java.math.BigDecimal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</a:t>
            </a:r>
            <a:r>
              <a:rPr lang="bg-BG" dirty="0" smtClean="0"/>
              <a:t>), които могат да се ползват за работа с реални числа с фиксирана запетая.</a:t>
            </a:r>
          </a:p>
        </p:txBody>
      </p:sp>
    </p:spTree>
    <p:extLst>
      <p:ext uri="{BB962C8B-B14F-4D97-AF65-F5344CB8AC3E}">
        <p14:creationId xmlns:p14="http://schemas.microsoft.com/office/powerpoint/2010/main" val="9976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Реални </a:t>
            </a:r>
            <a:r>
              <a:rPr lang="bg-BG" dirty="0"/>
              <a:t>числа с плаваща </a:t>
            </a:r>
            <a:r>
              <a:rPr lang="bg-BG" dirty="0" smtClean="0"/>
              <a:t>запетая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Реализират стандарта </a:t>
            </a:r>
            <a:r>
              <a:rPr lang="en-US" dirty="0"/>
              <a:t>IEEE</a:t>
            </a:r>
            <a:r>
              <a:rPr lang="bg-BG" dirty="0"/>
              <a:t> 754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 smtClean="0"/>
              <a:t>Има </a:t>
            </a:r>
            <a:r>
              <a:rPr lang="bg-BG" dirty="0"/>
              <a:t>ограничения в броя на използваната памет – 32 или 64 бита;</a:t>
            </a:r>
          </a:p>
          <a:p>
            <a:r>
              <a:rPr lang="bg-BG" dirty="0" smtClean="0"/>
              <a:t>Първият </a:t>
            </a:r>
            <a:r>
              <a:rPr lang="bg-BG" dirty="0"/>
              <a:t>бит определя знака на числото – 0 за ‘+’; 1 за ‘–‘.</a:t>
            </a:r>
            <a:endParaRPr lang="en-US" dirty="0"/>
          </a:p>
          <a:p>
            <a:r>
              <a:rPr lang="bg-BG" dirty="0"/>
              <a:t>В следващите битове се записват:</a:t>
            </a:r>
          </a:p>
          <a:p>
            <a:pPr lvl="1"/>
            <a:r>
              <a:rPr lang="bg-BG" dirty="0"/>
              <a:t>порядък </a:t>
            </a:r>
            <a:r>
              <a:rPr lang="en-US" dirty="0"/>
              <a:t>p </a:t>
            </a:r>
            <a:r>
              <a:rPr lang="bg-BG" dirty="0"/>
              <a:t>(експонента) – цяло </a:t>
            </a:r>
            <a:r>
              <a:rPr lang="bg-BG" dirty="0" smtClean="0"/>
              <a:t>число (включително и знака му);</a:t>
            </a:r>
            <a:endParaRPr lang="bg-BG" dirty="0"/>
          </a:p>
          <a:p>
            <a:pPr lvl="1"/>
            <a:r>
              <a:rPr lang="bg-BG" dirty="0"/>
              <a:t>мантиса </a:t>
            </a:r>
            <a:r>
              <a:rPr lang="en-US" dirty="0"/>
              <a:t>M </a:t>
            </a:r>
            <a:r>
              <a:rPr lang="bg-BG" dirty="0"/>
              <a:t>– реално число между 1 и 2.</a:t>
            </a:r>
          </a:p>
          <a:p>
            <a:r>
              <a:rPr lang="bg-BG" dirty="0"/>
              <a:t>Абсолютната стойност на реалното число е М*2</a:t>
            </a:r>
            <a:r>
              <a:rPr lang="bg-BG" baseline="30000" dirty="0"/>
              <a:t>p</a:t>
            </a:r>
            <a:r>
              <a:rPr lang="bg-BG" dirty="0"/>
              <a:t>. В зависимост от порядъка, битовете за мантисата са плаващ брой, откъдето идва и името на числата с плаваща запетая </a:t>
            </a:r>
            <a:r>
              <a:rPr lang="bg-BG" dirty="0" smtClean="0"/>
              <a:t>(</a:t>
            </a:r>
            <a:r>
              <a:rPr lang="en-US" dirty="0" smtClean="0"/>
              <a:t>floating point</a:t>
            </a:r>
            <a:r>
              <a:rPr lang="bg-BG" dirty="0" smtClean="0"/>
              <a:t>).</a:t>
            </a:r>
            <a:endParaRPr lang="bg-BG" dirty="0"/>
          </a:p>
          <a:p>
            <a:r>
              <a:rPr lang="bg-BG" dirty="0" smtClean="0"/>
              <a:t>Очевидно (?!), </a:t>
            </a:r>
            <a:r>
              <a:rPr lang="bg-BG" dirty="0"/>
              <a:t>не всяко математическо реално число от реалния свят може да </a:t>
            </a:r>
            <a:r>
              <a:rPr lang="bg-BG" dirty="0" smtClean="0"/>
              <a:t>бъде представено по този начин. Поради това често се получават различни грешки при закръгляванията на такива числа.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6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Реални числа с фиксирана запетая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тях десетичната запетая не променя позицията си.</a:t>
            </a:r>
          </a:p>
          <a:p>
            <a:r>
              <a:rPr lang="bg-BG" dirty="0" smtClean="0"/>
              <a:t>Реалното число се представя като две цели числа (понякога без ограничения в битовете) – за цялата част и за частта след десетичната запетая;</a:t>
            </a:r>
          </a:p>
          <a:p>
            <a:r>
              <a:rPr lang="bg-BG" dirty="0" smtClean="0"/>
              <a:t>В някои езици има ограничения за общия брой символи на числата, в други могат да се записват много големи числа.</a:t>
            </a:r>
          </a:p>
          <a:p>
            <a:r>
              <a:rPr lang="bg-BG" dirty="0" smtClean="0"/>
              <a:t>Не се получават грешки при закръгляване (освен ако не се прехвърлят границите – при езиците, в които има граници).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26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за реални </a:t>
            </a:r>
            <a:r>
              <a:rPr lang="bg-BG" dirty="0"/>
              <a:t>числа с плаваща </a:t>
            </a:r>
            <a:r>
              <a:rPr lang="bg-BG" dirty="0" smtClean="0"/>
              <a:t>запетая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175"/>
          </a:xfrm>
        </p:spPr>
        <p:txBody>
          <a:bodyPr>
            <a:normAutofit/>
          </a:bodyPr>
          <a:lstStyle/>
          <a:p>
            <a:r>
              <a:rPr lang="bg-BG" dirty="0" smtClean="0"/>
              <a:t>Типовете за реални числа с плаваща запетая в </a:t>
            </a:r>
            <a:r>
              <a:rPr lang="en-US" dirty="0" smtClean="0"/>
              <a:t>C++ </a:t>
            </a:r>
            <a:r>
              <a:rPr lang="bg-BG" dirty="0" smtClean="0"/>
              <a:t>са </a:t>
            </a:r>
            <a:r>
              <a:rPr lang="en-US" dirty="0" smtClean="0"/>
              <a:t>float</a:t>
            </a:r>
            <a:r>
              <a:rPr lang="bg-BG" dirty="0" smtClean="0"/>
              <a:t> (32 бита)</a:t>
            </a:r>
            <a:r>
              <a:rPr lang="en-US" dirty="0" smtClean="0"/>
              <a:t>, double</a:t>
            </a:r>
            <a:r>
              <a:rPr lang="bg-BG" dirty="0" smtClean="0"/>
              <a:t> (64 бита)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long double (</a:t>
            </a:r>
            <a:r>
              <a:rPr lang="bg-BG" dirty="0" smtClean="0"/>
              <a:t>което в повечето реализации не се различава от </a:t>
            </a:r>
            <a:r>
              <a:rPr lang="en-US" dirty="0" smtClean="0"/>
              <a:t>double </a:t>
            </a:r>
            <a:r>
              <a:rPr lang="bg-BG" dirty="0" smtClean="0"/>
              <a:t>и също има 64 бита; може, обаче, да има повече битове – обикновено 80</a:t>
            </a:r>
            <a:r>
              <a:rPr lang="en-US" dirty="0" smtClean="0"/>
              <a:t>)</a:t>
            </a:r>
            <a:r>
              <a:rPr lang="bg-BG" dirty="0" smtClean="0"/>
              <a:t>;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9550"/>
              </p:ext>
            </p:extLst>
          </p:nvPr>
        </p:nvGraphicFramePr>
        <p:xfrm>
          <a:off x="1269996" y="4038601"/>
          <a:ext cx="8712203" cy="1371600"/>
        </p:xfrm>
        <a:graphic>
          <a:graphicData uri="http://schemas.openxmlformats.org/drawingml/2006/table">
            <a:tbl>
              <a:tblPr/>
              <a:tblGrid>
                <a:gridCol w="1159937"/>
                <a:gridCol w="3759200"/>
                <a:gridCol w="3793066"/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представяни числа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максимален</a:t>
                      </a:r>
                      <a:r>
                        <a:rPr lang="bg-BG" b="1" baseline="0" dirty="0" smtClean="0">
                          <a:effectLst/>
                        </a:rPr>
                        <a:t> </a:t>
                      </a:r>
                      <a:r>
                        <a:rPr lang="bg-BG" b="1" dirty="0" smtClean="0">
                          <a:effectLst/>
                        </a:rPr>
                        <a:t>приблизителен</a:t>
                      </a:r>
                      <a:r>
                        <a:rPr lang="bg-BG" b="1" baseline="0" dirty="0" smtClean="0">
                          <a:effectLst/>
                        </a:rPr>
                        <a:t> брой цифри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float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3.4 * 10</a:t>
                      </a:r>
                      <a:r>
                        <a:rPr lang="bg-BG" sz="18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38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 smtClean="0">
                          <a:effectLst/>
                        </a:rPr>
                        <a:t>7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double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1.7 * 10</a:t>
                      </a:r>
                      <a:r>
                        <a:rPr lang="bg-BG" sz="1800" b="0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308</a:t>
                      </a:r>
                      <a:endParaRPr lang="bg-BG" b="0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Литерали за реални числа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Реалните числа се записват с цифри за цялата и дробната част, а десетичната запетая се означава с ‘.’ (точка). </a:t>
            </a:r>
          </a:p>
          <a:p>
            <a:r>
              <a:rPr lang="bg-BG" dirty="0"/>
              <a:t>За да се укаже, че литерал е число от тип </a:t>
            </a:r>
            <a:r>
              <a:rPr lang="en-US" dirty="0"/>
              <a:t>float</a:t>
            </a:r>
            <a:r>
              <a:rPr lang="bg-BG" dirty="0"/>
              <a:t>, се записва </a:t>
            </a:r>
            <a:r>
              <a:rPr lang="en-US" dirty="0"/>
              <a:t>f</a:t>
            </a:r>
            <a:r>
              <a:rPr lang="bg-BG" dirty="0"/>
              <a:t> (или </a:t>
            </a:r>
            <a:r>
              <a:rPr lang="en-US" dirty="0"/>
              <a:t>F</a:t>
            </a:r>
            <a:r>
              <a:rPr lang="bg-BG" dirty="0"/>
              <a:t>) в </a:t>
            </a:r>
            <a:r>
              <a:rPr lang="bg-BG" dirty="0" smtClean="0"/>
              <a:t>края. </a:t>
            </a:r>
            <a:r>
              <a:rPr lang="bg-BG" dirty="0"/>
              <a:t>Ако след числото не е указан символ, се приема че то е от тип </a:t>
            </a:r>
            <a:r>
              <a:rPr lang="en-US" dirty="0"/>
              <a:t>double</a:t>
            </a:r>
            <a:r>
              <a:rPr lang="bg-BG" dirty="0"/>
              <a:t>.</a:t>
            </a:r>
          </a:p>
          <a:p>
            <a:r>
              <a:rPr lang="bg-BG" dirty="0"/>
              <a:t>При задаване на литералите може да се укаже порядък чрез символ </a:t>
            </a:r>
            <a:r>
              <a:rPr lang="en-US" dirty="0"/>
              <a:t>E</a:t>
            </a:r>
            <a:r>
              <a:rPr lang="bg-BG" dirty="0"/>
              <a:t> (или </a:t>
            </a:r>
            <a:r>
              <a:rPr lang="en-US" dirty="0"/>
              <a:t>e </a:t>
            </a:r>
            <a:r>
              <a:rPr lang="bg-BG" dirty="0"/>
              <a:t>– латински) последван от степента. Например, 1.2Е2 е числото 1.2*10</a:t>
            </a:r>
            <a:r>
              <a:rPr lang="bg-BG" baseline="30000" dirty="0"/>
              <a:t>2</a:t>
            </a:r>
            <a:r>
              <a:rPr lang="bg-BG" dirty="0"/>
              <a:t>, -2.5Е-3 – </a:t>
            </a:r>
            <a:r>
              <a:rPr lang="bg-BG" dirty="0" smtClean="0"/>
              <a:t>-2.5*10</a:t>
            </a:r>
            <a:r>
              <a:rPr lang="bg-BG" baseline="30000" dirty="0" smtClean="0"/>
              <a:t>-3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– литерали за реални числа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= 1234567.1f;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1234567;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= 10.1f;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12345678.12345678;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1.2E2;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-2.5E-2;  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5" y="2965510"/>
            <a:ext cx="3243965" cy="14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Специални стойности за реалните числа с плаваща запетая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/>
              <a:t>Според стандарта IEEE 754, поддържан от </a:t>
            </a:r>
            <a:r>
              <a:rPr lang="en-US" altLang="bg-BG" dirty="0" smtClean="0"/>
              <a:t>C++</a:t>
            </a:r>
            <a:r>
              <a:rPr lang="bg-BG" altLang="bg-BG" dirty="0" smtClean="0"/>
              <a:t>, </a:t>
            </a:r>
            <a:r>
              <a:rPr lang="bg-BG" altLang="bg-BG" dirty="0"/>
              <a:t>към реалните числа с плаваща запетая са добавени 3 специални стойности, равностойни на другите стандартни числа: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dirty="0" err="1" smtClean="0"/>
              <a:t>inf</a:t>
            </a:r>
            <a:r>
              <a:rPr lang="en-US" altLang="bg-BG" dirty="0" smtClean="0"/>
              <a:t> (</a:t>
            </a:r>
            <a:r>
              <a:rPr lang="bg-BG" altLang="bg-BG" dirty="0" err="1" smtClean="0"/>
              <a:t>Infinity</a:t>
            </a:r>
            <a:r>
              <a:rPr lang="en-US" altLang="bg-BG" dirty="0" smtClean="0"/>
              <a:t>)</a:t>
            </a:r>
            <a:r>
              <a:rPr lang="bg-BG" altLang="bg-BG" dirty="0" smtClean="0"/>
              <a:t> </a:t>
            </a:r>
            <a:r>
              <a:rPr lang="bg-BG" altLang="bg-BG" dirty="0"/>
              <a:t>–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 smtClean="0"/>
              <a:t>-</a:t>
            </a:r>
            <a:r>
              <a:rPr lang="en-US" altLang="bg-BG" dirty="0" err="1" smtClean="0"/>
              <a:t>inf</a:t>
            </a:r>
            <a:r>
              <a:rPr lang="en-US" altLang="bg-BG" dirty="0" smtClean="0"/>
              <a:t> (-Infinity) </a:t>
            </a:r>
            <a:r>
              <a:rPr lang="en-US" altLang="bg-BG" dirty="0"/>
              <a:t>– </a:t>
            </a:r>
            <a:r>
              <a:rPr lang="bg-BG" altLang="bg-BG" dirty="0"/>
              <a:t>минус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dirty="0" smtClean="0"/>
              <a:t>nan </a:t>
            </a:r>
            <a:r>
              <a:rPr lang="bg-BG" altLang="bg-BG" dirty="0"/>
              <a:t>(</a:t>
            </a:r>
            <a:r>
              <a:rPr lang="en-US" altLang="bg-BG" dirty="0" err="1"/>
              <a:t>NotANumber</a:t>
            </a:r>
            <a:r>
              <a:rPr lang="bg-BG" altLang="bg-BG" dirty="0"/>
              <a:t>)</a:t>
            </a:r>
            <a:r>
              <a:rPr lang="en-US" altLang="bg-BG" dirty="0"/>
              <a:t> – </a:t>
            </a:r>
            <a:r>
              <a:rPr lang="bg-BG" altLang="bg-BG" dirty="0"/>
              <a:t>не число</a:t>
            </a:r>
            <a:r>
              <a:rPr lang="bg-BG" altLang="bg-BG" dirty="0" smtClean="0"/>
              <a:t>.</a:t>
            </a:r>
            <a:endParaRPr lang="en-US" altLang="bg-BG" dirty="0" smtClean="0"/>
          </a:p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 smtClean="0"/>
              <a:t>Има няколко случая, в които се получават такива стойности, някои от които показваме в следващия код:</a:t>
            </a:r>
            <a:endParaRPr lang="bg-BG" altLang="bg-BG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= 1.0;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= 0.0;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00" y="4095794"/>
            <a:ext cx="2400000" cy="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Съвместимост на </a:t>
            </a:r>
            <a:r>
              <a:rPr lang="bg-BG" dirty="0" smtClean="0"/>
              <a:t>типове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Два типа са съвместими, ако </a:t>
            </a:r>
            <a:r>
              <a:rPr lang="bg-BG" dirty="0" smtClean="0"/>
              <a:t>обхватът (възможните стойности) </a:t>
            </a:r>
            <a:r>
              <a:rPr lang="bg-BG" dirty="0"/>
              <a:t>на единия е подмножество или съвпада с обхвата на другия.</a:t>
            </a:r>
          </a:p>
          <a:p>
            <a:r>
              <a:rPr lang="bg-BG" dirty="0"/>
              <a:t>При числовите типове може да се </a:t>
            </a:r>
            <a:r>
              <a:rPr lang="bg-BG" dirty="0" smtClean="0"/>
              <a:t>каже че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char </a:t>
            </a:r>
            <a:r>
              <a:rPr lang="bg-BG" b="1" dirty="0" smtClean="0"/>
              <a:t>&lt;</a:t>
            </a:r>
            <a:r>
              <a:rPr lang="en-US" b="1" dirty="0" smtClean="0"/>
              <a:t> short &lt; </a:t>
            </a:r>
            <a:r>
              <a:rPr lang="en-US" b="1" dirty="0" err="1" smtClean="0"/>
              <a:t>int</a:t>
            </a:r>
            <a:r>
              <a:rPr lang="en-US" b="1" dirty="0" smtClean="0"/>
              <a:t> &lt; long &lt; long </a:t>
            </a:r>
            <a:r>
              <a:rPr lang="en-US" b="1" dirty="0" err="1" smtClean="0"/>
              <a:t>long</a:t>
            </a:r>
            <a:r>
              <a:rPr lang="en-US" b="1" dirty="0" smtClean="0"/>
              <a:t> &lt; float &lt; double</a:t>
            </a:r>
          </a:p>
          <a:p>
            <a:r>
              <a:rPr lang="bg-BG" dirty="0" smtClean="0"/>
              <a:t>При сложните типове, при които имаме наследяване, типът наследник притежава всички характеристики на типът е родител и съответно се явява негово разширение или над-тип.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56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</a:t>
            </a:r>
            <a:r>
              <a:rPr lang="bg-BG" dirty="0" smtClean="0"/>
              <a:t>тип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Преобразуването по тип е понятие, свързано със съвместимостта между типове.</a:t>
            </a:r>
          </a:p>
          <a:p>
            <a:r>
              <a:rPr lang="bg-BG" dirty="0"/>
              <a:t>Може да се преобразува величина от един тип в друг, ако двата типа са съвместими.</a:t>
            </a:r>
          </a:p>
          <a:p>
            <a:r>
              <a:rPr lang="bg-BG" dirty="0"/>
              <a:t>Преобразуването от под-тип към над-тип (</a:t>
            </a:r>
            <a:r>
              <a:rPr lang="bg-BG" dirty="0" smtClean="0"/>
              <a:t>напр., </a:t>
            </a:r>
            <a:r>
              <a:rPr lang="en-US" dirty="0" smtClean="0"/>
              <a:t>short </a:t>
            </a:r>
            <a:r>
              <a:rPr lang="bg-BG" dirty="0" smtClean="0"/>
              <a:t>в </a:t>
            </a:r>
            <a:r>
              <a:rPr lang="en-US" dirty="0" err="1"/>
              <a:t>int</a:t>
            </a:r>
            <a:r>
              <a:rPr lang="bg-BG" dirty="0"/>
              <a:t>) не води до загуба на точност и се извършва неявно, без да е изрично указано.</a:t>
            </a:r>
          </a:p>
          <a:p>
            <a:r>
              <a:rPr lang="bg-BG" dirty="0"/>
              <a:t>Ако се преобразува величина от над-тип към под-тип, може да се получи загуба на точност, ако стойността е извън обхвата от множеството от възможни стойности на под-типа. Преобразуването в такъв случай може да се извърши само със специален </a:t>
            </a:r>
            <a:r>
              <a:rPr lang="bg-BG" b="1" dirty="0"/>
              <a:t>оператор за</a:t>
            </a:r>
            <a:r>
              <a:rPr lang="bg-BG" dirty="0"/>
              <a:t> </a:t>
            </a:r>
            <a:r>
              <a:rPr lang="bg-BG" b="1" dirty="0"/>
              <a:t>преобразуване по </a:t>
            </a:r>
            <a:r>
              <a:rPr lang="bg-BG" b="1" dirty="0" smtClean="0"/>
              <a:t>тип</a:t>
            </a:r>
            <a:endParaRPr lang="bg-BG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bg-BG" b="1" dirty="0" smtClean="0"/>
              <a:t>(&lt;</a:t>
            </a:r>
            <a:r>
              <a:rPr lang="bg-BG" b="1" dirty="0"/>
              <a:t>тип&gt;) &lt;величина</a:t>
            </a:r>
            <a:r>
              <a:rPr lang="bg-BG" b="1" dirty="0" smtClean="0"/>
              <a:t>&gt;</a:t>
            </a:r>
            <a:r>
              <a:rPr lang="bg-BG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 smtClean="0"/>
              <a:t>чрез </a:t>
            </a:r>
            <a:r>
              <a:rPr lang="bg-BG" dirty="0"/>
              <a:t>който се указва преобразуване на стойност от някакъв тип към зададения </a:t>
            </a:r>
            <a:r>
              <a:rPr lang="en-US" dirty="0" smtClean="0"/>
              <a:t>	</a:t>
            </a:r>
            <a:r>
              <a:rPr lang="bg-BG" dirty="0" smtClean="0"/>
              <a:t>в </a:t>
            </a:r>
            <a:r>
              <a:rPr lang="bg-BG" dirty="0"/>
              <a:t>скобите тип.</a:t>
            </a:r>
          </a:p>
          <a:p>
            <a:r>
              <a:rPr lang="bg-BG" dirty="0"/>
              <a:t>В следващия пример са показани възможни, но не винаги коректни преобразувания на променливи от примитивни типове.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41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</a:t>
            </a:r>
            <a:r>
              <a:rPr lang="bg-BG" dirty="0" smtClean="0"/>
              <a:t>тип</a:t>
            </a:r>
            <a:r>
              <a:rPr lang="en-US" dirty="0" smtClean="0"/>
              <a:t> -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43;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s;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i;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f;    // не може неявно да се преобразува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може да се преобразува явно от float към int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Следват примери за преобразуване със загуба на точност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35400.9;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double до int, със закръгляване надолу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)i;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int до short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4" y="5087485"/>
            <a:ext cx="3473340" cy="12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Типове </a:t>
            </a:r>
            <a:r>
              <a:rPr lang="bg-BG" dirty="0" smtClean="0"/>
              <a:t>за </a:t>
            </a:r>
            <a:r>
              <a:rPr lang="bg-BG" dirty="0"/>
              <a:t>цели </a:t>
            </a:r>
            <a:r>
              <a:rPr lang="bg-BG" dirty="0" smtClean="0"/>
              <a:t>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Типове за </a:t>
            </a:r>
            <a:r>
              <a:rPr lang="bg-BG" dirty="0"/>
              <a:t>реални </a:t>
            </a:r>
            <a:r>
              <a:rPr lang="bg-BG" dirty="0" smtClean="0"/>
              <a:t>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Съвместимост </a:t>
            </a:r>
            <a:r>
              <a:rPr lang="bg-BG" dirty="0"/>
              <a:t>на </a:t>
            </a:r>
            <a:r>
              <a:rPr lang="bg-BG" dirty="0" smtClean="0"/>
              <a:t>типовете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Преобразуване </a:t>
            </a:r>
            <a:r>
              <a:rPr lang="bg-BG" dirty="0" smtClean="0"/>
              <a:t>на типове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Аритметични оператори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Оператори </a:t>
            </a:r>
            <a:r>
              <a:rPr lang="bg-BG" dirty="0"/>
              <a:t>за </a:t>
            </a:r>
            <a:r>
              <a:rPr lang="bg-BG" dirty="0" smtClean="0"/>
              <a:t>сравнение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Стандартни </a:t>
            </a:r>
            <a:r>
              <a:rPr lang="bg-BG" dirty="0"/>
              <a:t>математически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</a:t>
            </a:r>
            <a:r>
              <a:rPr lang="bg-BG" dirty="0" smtClean="0"/>
              <a:t>оператори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аритметичните оператори са числа, резултатът също е число</a:t>
            </a:r>
            <a:r>
              <a:rPr lang="bg-BG" dirty="0" smtClean="0"/>
              <a:t>. </a:t>
            </a:r>
            <a:endParaRPr lang="bg-BG" dirty="0"/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23714"/>
              </p:ext>
            </p:extLst>
          </p:nvPr>
        </p:nvGraphicFramePr>
        <p:xfrm>
          <a:off x="838200" y="2995450"/>
          <a:ext cx="9389533" cy="302873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76867"/>
                <a:gridCol w="4013200"/>
                <a:gridCol w="4199466"/>
              </a:tblGrid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събиране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изваждане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a-b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плюс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минус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умножение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a*b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5/1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   5/2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  5/3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5/4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5/5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остатък при </a:t>
                      </a:r>
                      <a:r>
                        <a:rPr lang="bg-BG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целочислено 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5%1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 5%2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5%3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5%4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5%5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5.2%2.1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1.0, 5.2%1.0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.2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++i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увеличаване с единица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(increment)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 i= 2; i++; 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3; ++i;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4;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i--      --i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намаляване с единица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(decrement)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 2;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--; 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1; --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0;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++ и --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Унарните оператори ++ и -- може да се задават както преди</a:t>
            </a:r>
            <a:r>
              <a:rPr lang="en-US" dirty="0"/>
              <a:t>,</a:t>
            </a:r>
            <a:r>
              <a:rPr lang="bg-BG" dirty="0"/>
              <a:t> така и след променлива, чиято стойност трябва да се промени с </a:t>
            </a:r>
            <a:r>
              <a:rPr lang="bg-BG" dirty="0" smtClean="0"/>
              <a:t>единица:</a:t>
            </a:r>
            <a:endParaRPr lang="bg-BG" dirty="0"/>
          </a:p>
          <a:p>
            <a:pPr lvl="0"/>
            <a:r>
              <a:rPr lang="bg-BG" dirty="0" smtClean="0"/>
              <a:t>Когато </a:t>
            </a:r>
            <a:r>
              <a:rPr lang="bg-BG" dirty="0"/>
              <a:t>променливата е в дясно от оператора (++</a:t>
            </a:r>
            <a:r>
              <a:rPr lang="en-US" dirty="0" err="1"/>
              <a:t>i</a:t>
            </a:r>
            <a:r>
              <a:rPr lang="bg-BG" dirty="0"/>
              <a:t>, --</a:t>
            </a:r>
            <a:r>
              <a:rPr lang="en-US" dirty="0" err="1"/>
              <a:t>i</a:t>
            </a:r>
            <a:r>
              <a:rPr lang="bg-BG" dirty="0"/>
              <a:t>), той е дясно-асоциативен;</a:t>
            </a:r>
          </a:p>
          <a:p>
            <a:pPr lvl="0"/>
            <a:r>
              <a:rPr lang="bg-BG" dirty="0"/>
              <a:t>Когато променливата </a:t>
            </a:r>
            <a:r>
              <a:rPr lang="bg-BG" dirty="0"/>
              <a:t>е в ляво от оператора (</a:t>
            </a:r>
            <a:r>
              <a:rPr lang="en-US" dirty="0" err="1"/>
              <a:t>i</a:t>
            </a:r>
            <a:r>
              <a:rPr lang="bg-BG" dirty="0"/>
              <a:t>++, </a:t>
            </a:r>
            <a:r>
              <a:rPr lang="en-US" dirty="0" err="1"/>
              <a:t>i</a:t>
            </a:r>
            <a:r>
              <a:rPr lang="bg-BG" dirty="0"/>
              <a:t>--), той е ляво -асоциативен.</a:t>
            </a:r>
          </a:p>
          <a:p>
            <a:r>
              <a:rPr lang="bg-BG" dirty="0"/>
              <a:t>Подобно на унарния минус -</a:t>
            </a:r>
            <a:r>
              <a:rPr lang="en-US" dirty="0" err="1"/>
              <a:t>i</a:t>
            </a:r>
            <a:r>
              <a:rPr lang="bg-BG" dirty="0"/>
              <a:t>, дясно-асоциативните варианти ++</a:t>
            </a:r>
            <a:r>
              <a:rPr lang="en-US" dirty="0" err="1"/>
              <a:t>i</a:t>
            </a:r>
            <a:r>
              <a:rPr lang="bg-BG" dirty="0"/>
              <a:t> и --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се изпълняват с най-голям приоритет при участието им в изрази. За разлика от тях ляво-асоциативните (</a:t>
            </a:r>
            <a:r>
              <a:rPr lang="en-US" dirty="0" err="1"/>
              <a:t>i</a:t>
            </a:r>
            <a:r>
              <a:rPr lang="bg-BG" dirty="0"/>
              <a:t>++ и </a:t>
            </a:r>
            <a:r>
              <a:rPr lang="en-US" dirty="0" err="1"/>
              <a:t>i</a:t>
            </a:r>
            <a:r>
              <a:rPr lang="bg-BG" dirty="0"/>
              <a:t>--) се изпълняват след като израза се изчисли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9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</a:t>
            </a:r>
            <a:r>
              <a:rPr lang="bg-BG" dirty="0"/>
              <a:t>++ и </a:t>
            </a:r>
            <a:r>
              <a:rPr lang="bg-BG" dirty="0" smtClean="0"/>
              <a:t>--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endParaRPr lang="bg-BG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i++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i++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n-NO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bg-BG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дясно </a:t>
            </a:r>
            <a:r>
              <a:rPr lang="bg-BG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асоциативен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++i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n-NO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bg-BG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ляво асоциативен</a:t>
            </a:r>
            <a:endParaRPr lang="nn-NO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59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аритметичните оператори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Ако </a:t>
            </a:r>
            <a:r>
              <a:rPr lang="bg-BG" dirty="0"/>
              <a:t>единият операнд е от целочислен, а другия от реален тип, резултата е реално число.</a:t>
            </a:r>
          </a:p>
          <a:p>
            <a:pPr lvl="0"/>
            <a:r>
              <a:rPr lang="bg-BG" dirty="0" smtClean="0"/>
              <a:t>При </a:t>
            </a:r>
            <a:r>
              <a:rPr lang="bg-BG" dirty="0"/>
              <a:t>деление на цели числа, резултатът е цяло </a:t>
            </a:r>
            <a:r>
              <a:rPr lang="bg-BG" dirty="0" smtClean="0"/>
              <a:t>число.</a:t>
            </a:r>
          </a:p>
          <a:p>
            <a:pPr lvl="0"/>
            <a:r>
              <a:rPr lang="bg-BG" dirty="0" smtClean="0"/>
              <a:t>Ако </a:t>
            </a:r>
            <a:r>
              <a:rPr lang="bg-BG" dirty="0"/>
              <a:t>е необходимо при деление на две цели числа да се получи реално, трябва да се преобразува поне единият операнд до тип за реално число.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3;</a:t>
            </a:r>
          </a:p>
          <a:p>
            <a:pPr marL="457200" lvl="1" indent="0">
              <a:buNone/>
            </a:pP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(double)"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/ 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99" y="4334971"/>
            <a:ext cx="3778079" cy="8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операторите за сравнение са числа, а резултатът е булева стойност.</a:t>
            </a:r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08993"/>
              </p:ext>
            </p:extLst>
          </p:nvPr>
        </p:nvGraphicFramePr>
        <p:xfrm>
          <a:off x="838200" y="3361214"/>
          <a:ext cx="10515599" cy="1920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47896"/>
                <a:gridCol w="3057936"/>
                <a:gridCol w="2647828"/>
                <a:gridCol w="326193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 с литерали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1==2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2==2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различно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2!=2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2&gt;=2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Математически константи и функции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Достъпни са в библиотеката </a:t>
            </a:r>
            <a:r>
              <a:rPr lang="en-US" dirty="0" err="1" smtClean="0"/>
              <a:t>cmath</a:t>
            </a:r>
            <a:r>
              <a:rPr lang="bg-BG" dirty="0" smtClean="0"/>
              <a:t>;</a:t>
            </a:r>
            <a:endParaRPr lang="bg-BG" dirty="0" smtClean="0"/>
          </a:p>
          <a:p>
            <a:r>
              <a:rPr lang="bg-BG" dirty="0" smtClean="0"/>
              <a:t>За да ползваме константите (</a:t>
            </a:r>
            <a:r>
              <a:rPr lang="en-US" dirty="0" smtClean="0"/>
              <a:t>M_PI </a:t>
            </a:r>
            <a:r>
              <a:rPr lang="bg-BG" dirty="0" smtClean="0"/>
              <a:t>и </a:t>
            </a:r>
            <a:r>
              <a:rPr lang="bg-BG" dirty="0" err="1" smtClean="0"/>
              <a:t>неперовото</a:t>
            </a:r>
            <a:r>
              <a:rPr lang="bg-BG" dirty="0" smtClean="0"/>
              <a:t> число </a:t>
            </a:r>
            <a:r>
              <a:rPr lang="en-US" dirty="0" smtClean="0"/>
              <a:t>M_E</a:t>
            </a:r>
            <a:r>
              <a:rPr lang="bg-BG" dirty="0" smtClean="0"/>
              <a:t>), преди включването на библиотеката указваме директивата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#define </a:t>
            </a:r>
            <a:r>
              <a:rPr lang="en-US" dirty="0"/>
              <a:t>_</a:t>
            </a:r>
            <a:r>
              <a:rPr lang="en-US" dirty="0" smtClean="0"/>
              <a:t>USE_MATH_DEFINES</a:t>
            </a:r>
            <a:r>
              <a:rPr lang="bg-BG" dirty="0" smtClean="0"/>
              <a:t>;</a:t>
            </a:r>
          </a:p>
          <a:p>
            <a:r>
              <a:rPr lang="bg-BG" dirty="0" smtClean="0"/>
              <a:t>Има няколко групи функции:</a:t>
            </a:r>
          </a:p>
          <a:p>
            <a:pPr lvl="1"/>
            <a:r>
              <a:rPr lang="bg-BG" dirty="0" smtClean="0"/>
              <a:t>тригонометрични</a:t>
            </a:r>
            <a:r>
              <a:rPr lang="en-US" dirty="0" smtClean="0"/>
              <a:t>;</a:t>
            </a:r>
            <a:endParaRPr lang="bg-BG" dirty="0" smtClean="0"/>
          </a:p>
          <a:p>
            <a:pPr lvl="1"/>
            <a:r>
              <a:rPr lang="bg-BG" dirty="0" smtClean="0"/>
              <a:t>хиперболични;</a:t>
            </a:r>
          </a:p>
          <a:p>
            <a:pPr lvl="1"/>
            <a:r>
              <a:rPr lang="bg-BG" dirty="0" smtClean="0"/>
              <a:t>експоненциални и логаритмични;</a:t>
            </a:r>
          </a:p>
          <a:p>
            <a:pPr lvl="1"/>
            <a:r>
              <a:rPr lang="bg-BG" dirty="0" smtClean="0"/>
              <a:t>степенуване и коренуване;</a:t>
            </a:r>
          </a:p>
          <a:p>
            <a:pPr lvl="1"/>
            <a:r>
              <a:rPr lang="bg-BG" dirty="0" smtClean="0"/>
              <a:t>закръгляване;</a:t>
            </a:r>
          </a:p>
          <a:p>
            <a:pPr lvl="1"/>
            <a:r>
              <a:rPr lang="bg-BG" dirty="0"/>
              <a:t>и</a:t>
            </a:r>
            <a:r>
              <a:rPr lang="bg-BG" dirty="0" smtClean="0"/>
              <a:t>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43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и константи – Пример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_USE_MATH_DEFINES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включване на математически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константи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математически </a:t>
            </a:r>
            <a:r>
              <a:rPr lang="bg-BG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функции</a:t>
            </a:r>
          </a:p>
          <a:p>
            <a:pPr marL="0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константите от класa Math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constants() {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- 3.14159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неперово число - 2.71828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и константи – Пример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Основни числови функции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abs(-6)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6 - абсолютна стойност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1.0 - логаритъм от число зададено като параметър при основа E 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exp(1)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2.71828 - степен 1-ва (в примера) на неперовото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sqrt(4)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2.0 - корен квадратен от параметъра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pow(4,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16.0 - повдига първия параметър на степен втория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pow(27, (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)1 / 3)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3.0 - и коренува (корен трети от 27)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fmin(3,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3 - минималното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fmax(3,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5 - максималното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154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и константи – Пример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Закръгляване на числа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ceil(4.3)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по-голямото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floor(4.9)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4.0 - закръгляване към по-малкото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round(4.6)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по-близкото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round(4.4)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round(4.5)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9093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и константи – Пример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Тригонометрични функции - работят с радиани - 360 градуса = 2*PI радиана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sin(</a:t>
            </a:r>
            <a:r>
              <a:rPr lang="ru-RU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1.0 - sin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трябва да е 0 - cos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реално се показва много малко реално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поради стандартните грешки при работа с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реални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tan(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безкрайност-тангенс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== tan(PI/2)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sin(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0 -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 котангенс няма </a:t>
            </a:r>
            <a:r>
              <a:rPr lang="bg-B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575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типове за цели числа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Стандартите в </a:t>
            </a:r>
            <a:r>
              <a:rPr lang="en-US" dirty="0" smtClean="0"/>
              <a:t>C++</a:t>
            </a:r>
            <a:r>
              <a:rPr lang="bg-BG" dirty="0"/>
              <a:t> </a:t>
            </a:r>
            <a:r>
              <a:rPr lang="bg-BG" dirty="0" smtClean="0"/>
              <a:t>определят минимален брой байтове за целочислените типове, които в повечето реализации се спазват като точен размер.</a:t>
            </a:r>
          </a:p>
          <a:p>
            <a:r>
              <a:rPr lang="bg-BG" b="1" dirty="0" smtClean="0"/>
              <a:t>Основните типове за цели числа са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short</a:t>
            </a:r>
            <a:r>
              <a:rPr lang="bg-BG" dirty="0" smtClean="0"/>
              <a:t> – 2 байта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16</a:t>
            </a:r>
            <a:r>
              <a:rPr lang="en-US" dirty="0" smtClean="0"/>
              <a:t>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– </a:t>
            </a:r>
            <a:r>
              <a:rPr lang="bg-BG" dirty="0" smtClean="0"/>
              <a:t>4 байта</a:t>
            </a:r>
            <a:r>
              <a:rPr lang="en-US" dirty="0"/>
              <a:t> (32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 smtClean="0"/>
          </a:p>
          <a:p>
            <a:pPr lvl="1"/>
            <a:r>
              <a:rPr lang="en-US" dirty="0" smtClean="0"/>
              <a:t>long –</a:t>
            </a:r>
            <a:r>
              <a:rPr lang="bg-BG" dirty="0" smtClean="0"/>
              <a:t> 4 байта</a:t>
            </a:r>
            <a:r>
              <a:rPr lang="en-US" dirty="0" smtClean="0"/>
              <a:t> (32 </a:t>
            </a:r>
            <a:r>
              <a:rPr lang="bg-BG" dirty="0" smtClean="0"/>
              <a:t>бита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– </a:t>
            </a:r>
            <a:r>
              <a:rPr lang="bg-BG" dirty="0" smtClean="0"/>
              <a:t>8 байта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64 бита</a:t>
            </a:r>
            <a:r>
              <a:rPr lang="en-US" dirty="0" smtClean="0"/>
              <a:t>);</a:t>
            </a:r>
            <a:endParaRPr lang="bg-BG" dirty="0" smtClean="0"/>
          </a:p>
          <a:p>
            <a:r>
              <a:rPr lang="bg-BG" dirty="0" smtClean="0"/>
              <a:t>Типът </a:t>
            </a:r>
            <a:r>
              <a:rPr lang="en-US" b="1" dirty="0" smtClean="0"/>
              <a:t>char </a:t>
            </a:r>
            <a:r>
              <a:rPr lang="bg-BG" dirty="0" smtClean="0"/>
              <a:t>е 8 битов (1 байт) и също може да се приеме за целочислен. Добре е да се използва само за символи.</a:t>
            </a:r>
            <a:endParaRPr lang="en-US" dirty="0"/>
          </a:p>
          <a:p>
            <a:pPr lvl="1"/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9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и константи – Пример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</a:t>
            </a:r>
            <a:r>
              <a:rPr lang="bg-BG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звикване на дефинираните функции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функции за закръгляване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тригонометрични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radiansAndDegrees();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радиани в градуси и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обратно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</a:rPr>
              <a:t>}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Брой стойности в целочислените типове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Броят на различните числа, които могат да бъдат представени с целочислените типове зависи от броя на битовете им и се определя като 2 на степен броя на битовете</a:t>
            </a:r>
            <a:r>
              <a:rPr lang="en-US" dirty="0" smtClean="0"/>
              <a:t>.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43592"/>
              </p:ext>
            </p:extLst>
          </p:nvPr>
        </p:nvGraphicFramePr>
        <p:xfrm>
          <a:off x="1346199" y="3276600"/>
          <a:ext cx="10007601" cy="1828800"/>
        </p:xfrm>
        <a:graphic>
          <a:graphicData uri="http://schemas.openxmlformats.org/drawingml/2006/table">
            <a:tbl>
              <a:tblPr/>
              <a:tblGrid>
                <a:gridCol w="1312334"/>
                <a:gridCol w="2971800"/>
                <a:gridCol w="5723467"/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размер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брой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степен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8</a:t>
                      </a:r>
                      <a:r>
                        <a:rPr lang="bg-BG" baseline="0" dirty="0" smtClean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>
                          <a:effectLst/>
                        </a:rPr>
                        <a:t>= 2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16</a:t>
                      </a:r>
                      <a:r>
                        <a:rPr lang="bg-BG" dirty="0" smtClean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65 536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= 2</a:t>
                      </a:r>
                      <a:r>
                        <a:rPr lang="bg-BG" baseline="30000" dirty="0">
                          <a:effectLst/>
                        </a:rPr>
                        <a:t>16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r>
                        <a:rPr lang="bg-BG" dirty="0" smtClean="0">
                          <a:effectLst/>
                        </a:rPr>
                        <a:t>2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4 294 967 296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32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bg-BG" dirty="0" smtClean="0">
                          <a:effectLst/>
                        </a:rPr>
                        <a:t>около 4 милиарда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64</a:t>
                      </a:r>
                      <a:r>
                        <a:rPr lang="bg-BG" baseline="0" dirty="0" smtClean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18 446 744 073 709 551 616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64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bg-BG" dirty="0" smtClean="0">
                          <a:effectLst/>
                        </a:rPr>
                        <a:t>много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Целочислени типове със знак и без знак</a:t>
            </a:r>
            <a:r>
              <a:rPr lang="en-US" dirty="0" smtClean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 smtClean="0"/>
              <a:t>Типове със знак </a:t>
            </a:r>
            <a:r>
              <a:rPr lang="bg-BG" dirty="0" smtClean="0"/>
              <a:t>се означават с ключовата дума </a:t>
            </a:r>
            <a:r>
              <a:rPr lang="en-US" b="1" dirty="0" smtClean="0"/>
              <a:t>signed</a:t>
            </a:r>
            <a:r>
              <a:rPr lang="bg-BG" dirty="0" smtClean="0"/>
              <a:t>, която може да се пропусне (тя е по подразбиране):</a:t>
            </a:r>
          </a:p>
          <a:p>
            <a:pPr lvl="1"/>
            <a:r>
              <a:rPr lang="en-US" dirty="0"/>
              <a:t>signed </a:t>
            </a:r>
            <a:r>
              <a:rPr lang="en-US" dirty="0" smtClean="0"/>
              <a:t>char;</a:t>
            </a:r>
            <a:endParaRPr lang="bg-BG" dirty="0"/>
          </a:p>
          <a:p>
            <a:pPr lvl="1"/>
            <a:r>
              <a:rPr lang="en-US" dirty="0"/>
              <a:t>signed short;</a:t>
            </a:r>
            <a:endParaRPr lang="bg-BG" dirty="0"/>
          </a:p>
          <a:p>
            <a:pPr lvl="1"/>
            <a:r>
              <a:rPr lang="en-US" dirty="0" smtClean="0"/>
              <a:t>signed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  <a:endParaRPr lang="bg-BG" dirty="0"/>
          </a:p>
          <a:p>
            <a:pPr lvl="1"/>
            <a:r>
              <a:rPr lang="en-US" dirty="0"/>
              <a:t>signed </a:t>
            </a:r>
            <a:r>
              <a:rPr lang="en-US" dirty="0" smtClean="0"/>
              <a:t>long;</a:t>
            </a:r>
            <a:endParaRPr lang="en-US" dirty="0"/>
          </a:p>
          <a:p>
            <a:pPr lvl="1"/>
            <a:r>
              <a:rPr lang="en-US" dirty="0"/>
              <a:t>signed 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;</a:t>
            </a:r>
            <a:endParaRPr lang="bg-BG" dirty="0"/>
          </a:p>
          <a:p>
            <a:r>
              <a:rPr lang="bg-BG" b="1" dirty="0"/>
              <a:t>Типове </a:t>
            </a:r>
            <a:r>
              <a:rPr lang="bg-BG" b="1" dirty="0" smtClean="0"/>
              <a:t>без знак </a:t>
            </a:r>
            <a:r>
              <a:rPr lang="bg-BG" dirty="0"/>
              <a:t>се означават с ключовата дума </a:t>
            </a:r>
            <a:r>
              <a:rPr lang="en-US" b="1" dirty="0" smtClean="0"/>
              <a:t>unsigned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unsigned </a:t>
            </a:r>
            <a:r>
              <a:rPr lang="en-US" dirty="0"/>
              <a:t>char;</a:t>
            </a:r>
            <a:endParaRPr lang="bg-BG" dirty="0"/>
          </a:p>
          <a:p>
            <a:pPr lvl="1"/>
            <a:r>
              <a:rPr lang="en-US" dirty="0"/>
              <a:t>un</a:t>
            </a:r>
            <a:r>
              <a:rPr lang="en-US" dirty="0" smtClean="0"/>
              <a:t>signed </a:t>
            </a:r>
            <a:r>
              <a:rPr lang="en-US" dirty="0"/>
              <a:t>short;</a:t>
            </a:r>
            <a:endParaRPr lang="bg-BG" dirty="0"/>
          </a:p>
          <a:p>
            <a:pPr lvl="1"/>
            <a:r>
              <a:rPr lang="en-US" dirty="0"/>
              <a:t>un</a:t>
            </a:r>
            <a:r>
              <a:rPr lang="en-US" dirty="0" smtClean="0"/>
              <a:t>signed </a:t>
            </a:r>
            <a:r>
              <a:rPr lang="en-US" dirty="0" err="1"/>
              <a:t>int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un</a:t>
            </a:r>
            <a:r>
              <a:rPr lang="en-US" dirty="0" smtClean="0"/>
              <a:t>signed </a:t>
            </a:r>
            <a:r>
              <a:rPr lang="en-US" dirty="0"/>
              <a:t>long;</a:t>
            </a:r>
          </a:p>
          <a:p>
            <a:pPr lvl="1"/>
            <a:r>
              <a:rPr lang="en-US" dirty="0"/>
              <a:t>un</a:t>
            </a:r>
            <a:r>
              <a:rPr lang="en-US" dirty="0" smtClean="0"/>
              <a:t>signed </a:t>
            </a: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 smtClean="0"/>
              <a:t>;</a:t>
            </a:r>
            <a:endParaRPr lang="bg-B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7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Целочислени типове със знак и без знак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933" cy="1603375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При типовете със знак, </a:t>
            </a:r>
            <a:r>
              <a:rPr lang="bg-BG" b="1" dirty="0" smtClean="0"/>
              <a:t>знакът се определя от първия бит на числото. </a:t>
            </a:r>
            <a:r>
              <a:rPr lang="bg-BG" dirty="0" smtClean="0"/>
              <a:t>Ако стойността му е:</a:t>
            </a:r>
          </a:p>
          <a:p>
            <a:pPr lvl="1"/>
            <a:r>
              <a:rPr lang="bg-BG" dirty="0" smtClean="0"/>
              <a:t>1 – минус;</a:t>
            </a:r>
          </a:p>
          <a:p>
            <a:pPr lvl="1"/>
            <a:r>
              <a:rPr lang="bg-BG" dirty="0" smtClean="0"/>
              <a:t>0 – плюс; </a:t>
            </a:r>
          </a:p>
          <a:p>
            <a:r>
              <a:rPr lang="bg-BG" dirty="0" smtClean="0"/>
              <a:t>В следващата таблица са представени </a:t>
            </a:r>
            <a:r>
              <a:rPr lang="bg-BG" dirty="0" err="1" smtClean="0"/>
              <a:t>дефиниционните</a:t>
            </a:r>
            <a:r>
              <a:rPr lang="bg-BG" dirty="0" smtClean="0"/>
              <a:t> области на основните типове: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81401"/>
              </p:ext>
            </p:extLst>
          </p:nvPr>
        </p:nvGraphicFramePr>
        <p:xfrm>
          <a:off x="982131" y="3208867"/>
          <a:ext cx="8627536" cy="2560320"/>
        </p:xfrm>
        <a:graphic>
          <a:graphicData uri="http://schemas.openxmlformats.org/drawingml/2006/table">
            <a:tbl>
              <a:tblPr/>
              <a:tblGrid>
                <a:gridCol w="2971802"/>
                <a:gridCol w="3572934"/>
                <a:gridCol w="2082800"/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bg-BG" b="1" dirty="0" smtClean="0">
                          <a:effectLst/>
                        </a:rPr>
                        <a:t>стойности в интервал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short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[-32 768, 32 767]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effectLst/>
                        </a:rPr>
                        <a:t>= </a:t>
                      </a:r>
                      <a:r>
                        <a:rPr lang="en-US" dirty="0" smtClean="0">
                          <a:effectLst/>
                        </a:rPr>
                        <a:t>[2</a:t>
                      </a:r>
                      <a:r>
                        <a:rPr lang="en-US" baseline="30000" dirty="0" smtClean="0">
                          <a:effectLst/>
                        </a:rPr>
                        <a:t>15,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15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unsigned</a:t>
                      </a:r>
                      <a:r>
                        <a:rPr lang="en-US" baseline="0" dirty="0" smtClean="0">
                          <a:effectLst/>
                        </a:rPr>
                        <a:t> short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[0, </a:t>
                      </a:r>
                      <a:r>
                        <a:rPr lang="bg-BG" dirty="0" smtClean="0">
                          <a:effectLst/>
                        </a:rPr>
                        <a:t>65 </a:t>
                      </a:r>
                      <a:r>
                        <a:rPr lang="bg-BG" dirty="0" smtClean="0">
                          <a:effectLst/>
                        </a:rPr>
                        <a:t>53</a:t>
                      </a:r>
                      <a:r>
                        <a:rPr lang="en-US" dirty="0" smtClean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= [0,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16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int</a:t>
                      </a:r>
                      <a:r>
                        <a:rPr lang="en-US" dirty="0" smtClean="0">
                          <a:effectLst/>
                        </a:rPr>
                        <a:t>, 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bg-BG" dirty="0" smtClean="0"/>
                        <a:t>-2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147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483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648</a:t>
                      </a:r>
                      <a:r>
                        <a:rPr lang="en-US" dirty="0" smtClean="0"/>
                        <a:t>, </a:t>
                      </a:r>
                      <a:r>
                        <a:rPr lang="bg-BG" dirty="0" smtClean="0"/>
                        <a:t>-2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147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483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64</a:t>
                      </a:r>
                      <a:r>
                        <a:rPr lang="en-US" dirty="0" smtClean="0"/>
                        <a:t>7</a:t>
                      </a:r>
                      <a:r>
                        <a:rPr lang="en-US" dirty="0" smtClean="0">
                          <a:effectLst/>
                        </a:rPr>
                        <a:t>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= [2</a:t>
                      </a:r>
                      <a:r>
                        <a:rPr lang="en-US" baseline="30000" dirty="0" smtClean="0">
                          <a:effectLst/>
                        </a:rPr>
                        <a:t>31,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31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unsigned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int</a:t>
                      </a:r>
                      <a:r>
                        <a:rPr lang="en-US" dirty="0" smtClean="0">
                          <a:effectLst/>
                        </a:rPr>
                        <a:t>, unsigned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bg-BG" dirty="0" smtClean="0">
                          <a:effectLst/>
                        </a:rPr>
                        <a:t>0, 4 294 967 </a:t>
                      </a:r>
                      <a:r>
                        <a:rPr lang="bg-BG" dirty="0" smtClean="0">
                          <a:effectLst/>
                        </a:rPr>
                        <a:t>29</a:t>
                      </a:r>
                      <a:r>
                        <a:rPr lang="en-US" dirty="0" smtClean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= [0,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32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long </a:t>
                      </a:r>
                      <a:r>
                        <a:rPr lang="en-US" dirty="0" err="1" smtClean="0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= [2</a:t>
                      </a:r>
                      <a:r>
                        <a:rPr lang="en-US" baseline="30000" dirty="0" smtClean="0">
                          <a:effectLst/>
                        </a:rPr>
                        <a:t>63,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63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unsigned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long </a:t>
                      </a:r>
                      <a:r>
                        <a:rPr lang="en-US" dirty="0" err="1" smtClean="0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= [0,</a:t>
                      </a:r>
                      <a:r>
                        <a:rPr lang="en-US" baseline="3000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2</a:t>
                      </a:r>
                      <a:r>
                        <a:rPr lang="en-US" baseline="30000" dirty="0" smtClean="0">
                          <a:effectLst/>
                        </a:rPr>
                        <a:t>64</a:t>
                      </a:r>
                      <a:r>
                        <a:rPr lang="en-US" dirty="0" smtClean="0">
                          <a:effectLst/>
                        </a:rPr>
                        <a:t>-1]</a:t>
                      </a:r>
                      <a:endParaRPr lang="bg-BG" dirty="0" smtClean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Литерали за цели числа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Литералите са неименувани константи (на които не задаваме тип, но), които автоматично получават тип при компилиране.</a:t>
            </a:r>
          </a:p>
          <a:p>
            <a:r>
              <a:rPr lang="bg-BG" dirty="0"/>
              <a:t>По подразбиране целочислените литерали получават тип </a:t>
            </a:r>
            <a:r>
              <a:rPr lang="en-US" dirty="0" err="1"/>
              <a:t>int</a:t>
            </a:r>
            <a:r>
              <a:rPr lang="bg-BG" dirty="0"/>
              <a:t>. Литералите за </a:t>
            </a:r>
            <a:r>
              <a:rPr lang="en-US" dirty="0" smtClean="0"/>
              <a:t>char </a:t>
            </a:r>
            <a:r>
              <a:rPr lang="bg-BG" dirty="0" smtClean="0"/>
              <a:t>и </a:t>
            </a:r>
            <a:r>
              <a:rPr lang="en-US" dirty="0"/>
              <a:t>short </a:t>
            </a:r>
            <a:r>
              <a:rPr lang="bg-BG" dirty="0"/>
              <a:t>се дефинират чрез типа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bg-BG" dirty="0"/>
              <a:t>за да се укаже, че литерала е от тип </a:t>
            </a:r>
            <a:r>
              <a:rPr lang="en-US" dirty="0"/>
              <a:t>long</a:t>
            </a:r>
            <a:r>
              <a:rPr lang="bg-BG" dirty="0"/>
              <a:t>, след числото се записва буквата ‘L’ </a:t>
            </a:r>
            <a:r>
              <a:rPr lang="en-US" dirty="0" smtClean="0"/>
              <a:t>(</a:t>
            </a:r>
            <a:r>
              <a:rPr lang="bg-BG" dirty="0" smtClean="0"/>
              <a:t>или </a:t>
            </a:r>
            <a:r>
              <a:rPr lang="bg-BG" dirty="0"/>
              <a:t>‘l</a:t>
            </a:r>
            <a:r>
              <a:rPr lang="bg-BG" dirty="0" smtClean="0"/>
              <a:t>’</a:t>
            </a:r>
            <a:r>
              <a:rPr lang="en-US" dirty="0" smtClean="0"/>
              <a:t> –</a:t>
            </a:r>
            <a:r>
              <a:rPr lang="bg-BG" dirty="0" smtClean="0"/>
              <a:t> този вариант не е много четим</a:t>
            </a:r>
            <a:r>
              <a:rPr lang="en-US" dirty="0" smtClean="0"/>
              <a:t>); </a:t>
            </a:r>
            <a:r>
              <a:rPr lang="bg-BG" dirty="0" smtClean="0"/>
              <a:t>за 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– LL. </a:t>
            </a:r>
            <a:r>
              <a:rPr lang="bg-BG" dirty="0" smtClean="0"/>
              <a:t>Съответно, различните литерали заемат различен размер в паметта…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20;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2015;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33000;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identificator1 = 5L;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identificator2 = 5LL;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6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числата в различни бройни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</a:t>
            </a:r>
            <a:r>
              <a:rPr lang="en-US" dirty="0" smtClean="0"/>
              <a:t>C++ </a:t>
            </a:r>
            <a:r>
              <a:rPr lang="bg-BG" dirty="0" smtClean="0"/>
              <a:t>може </a:t>
            </a:r>
            <a:r>
              <a:rPr lang="bg-BG" dirty="0"/>
              <a:t>да се задават числа в различни бройни системи – с основа 2, 8, 10, </a:t>
            </a:r>
            <a:r>
              <a:rPr lang="bg-BG" dirty="0" smtClean="0"/>
              <a:t>16.</a:t>
            </a:r>
          </a:p>
          <a:p>
            <a:r>
              <a:rPr lang="bg-BG" dirty="0" smtClean="0"/>
              <a:t>Стандартният </a:t>
            </a:r>
            <a:r>
              <a:rPr lang="bg-BG" dirty="0"/>
              <a:t>начин за показване на стойностите е в десетична бройна система, без значение от начина на задаването им.</a:t>
            </a:r>
          </a:p>
          <a:p>
            <a:r>
              <a:rPr lang="bg-BG" dirty="0"/>
              <a:t>Особености при представянията на числата в различни бройни системи са:</a:t>
            </a:r>
          </a:p>
          <a:p>
            <a:pPr lvl="1"/>
            <a:r>
              <a:rPr lang="bg-BG" dirty="0"/>
              <a:t>двоична – започват с 0</a:t>
            </a:r>
            <a:r>
              <a:rPr lang="en-US" dirty="0"/>
              <a:t>b</a:t>
            </a:r>
            <a:r>
              <a:rPr lang="bg-BG" dirty="0"/>
              <a:t> (или 0</a:t>
            </a:r>
            <a:r>
              <a:rPr lang="en-US" dirty="0"/>
              <a:t>B</a:t>
            </a:r>
            <a:r>
              <a:rPr lang="bg-BG" dirty="0"/>
              <a:t>); използваните цифри са {0, 1};</a:t>
            </a:r>
          </a:p>
          <a:p>
            <a:pPr lvl="1"/>
            <a:r>
              <a:rPr lang="bg-BG" dirty="0" err="1" smtClean="0"/>
              <a:t>осмична</a:t>
            </a:r>
            <a:r>
              <a:rPr lang="bg-BG" dirty="0" smtClean="0"/>
              <a:t> </a:t>
            </a:r>
            <a:r>
              <a:rPr lang="bg-BG" dirty="0"/>
              <a:t>– започват с 0; използваните цифри са {0, 1, 2, 3, 4, 5, 6, 7};</a:t>
            </a:r>
          </a:p>
          <a:p>
            <a:pPr lvl="1"/>
            <a:r>
              <a:rPr lang="bg-BG" dirty="0"/>
              <a:t>десетична – използваните цифри са </a:t>
            </a:r>
            <a:r>
              <a:rPr lang="en-US" dirty="0"/>
              <a:t>{0, 1, 2, 3, 4, 5, 6, 7, 8, 9};</a:t>
            </a:r>
            <a:endParaRPr lang="bg-BG" dirty="0"/>
          </a:p>
          <a:p>
            <a:pPr lvl="1"/>
            <a:r>
              <a:rPr lang="bg-BG" dirty="0"/>
              <a:t>шестнайсетична – започват с 0</a:t>
            </a:r>
            <a:r>
              <a:rPr lang="en-US" dirty="0"/>
              <a:t>x</a:t>
            </a:r>
            <a:r>
              <a:rPr lang="bg-BG" dirty="0"/>
              <a:t> (или 0</a:t>
            </a:r>
            <a:r>
              <a:rPr lang="en-US" dirty="0"/>
              <a:t>X</a:t>
            </a:r>
            <a:r>
              <a:rPr lang="bg-BG" dirty="0"/>
              <a:t>); използваните цифри са {0, 1, 2, 3, 4, 5, 6, 7, 8, 9, </a:t>
            </a:r>
            <a:r>
              <a:rPr lang="en-US" dirty="0"/>
              <a:t>A</a:t>
            </a:r>
            <a:r>
              <a:rPr lang="bg-BG" dirty="0"/>
              <a:t>, </a:t>
            </a:r>
            <a:r>
              <a:rPr lang="en-US" dirty="0"/>
              <a:t>B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D</a:t>
            </a:r>
            <a:r>
              <a:rPr lang="bg-BG" dirty="0"/>
              <a:t>, </a:t>
            </a:r>
            <a:r>
              <a:rPr lang="en-US" dirty="0"/>
              <a:t>E</a:t>
            </a:r>
            <a:r>
              <a:rPr lang="bg-BG" dirty="0"/>
              <a:t>, </a:t>
            </a:r>
            <a:r>
              <a:rPr lang="en-US" dirty="0"/>
              <a:t>F</a:t>
            </a:r>
            <a:r>
              <a:rPr lang="bg-BG" dirty="0"/>
              <a:t>}; цифрите над 9 може да се задават с малки или главни букви.</a:t>
            </a:r>
          </a:p>
          <a:p>
            <a:r>
              <a:rPr lang="bg-BG" dirty="0"/>
              <a:t>Тези правила са илюстрирани в следващия примерен код: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Литерали за цели числа в различни бройни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-0b110;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2 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037;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19;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10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-0xFE;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b="1" dirty="0"/>
              <a:t>Резултат:</a:t>
            </a:r>
            <a:endParaRPr lang="bg-BG" dirty="0"/>
          </a:p>
          <a:p>
            <a:pPr marL="0" indent="0">
              <a:buNone/>
            </a:pPr>
            <a:r>
              <a:rPr lang="bg-BG" dirty="0" err="1" smtClean="0"/>
              <a:t>binNumber</a:t>
            </a:r>
            <a:r>
              <a:rPr lang="en-US" dirty="0" smtClean="0"/>
              <a:t>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bg-BG" dirty="0" smtClean="0"/>
              <a:t>-</a:t>
            </a:r>
            <a:r>
              <a:rPr lang="bg-BG" dirty="0"/>
              <a:t>6</a:t>
            </a:r>
          </a:p>
          <a:p>
            <a:pPr marL="0" indent="0">
              <a:buNone/>
            </a:pPr>
            <a:r>
              <a:rPr lang="bg-BG" dirty="0" err="1" smtClean="0"/>
              <a:t>octalNumber</a:t>
            </a:r>
            <a:r>
              <a:rPr lang="en-US" dirty="0" smtClean="0"/>
              <a:t>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bg-BG" dirty="0" smtClean="0"/>
              <a:t>31</a:t>
            </a:r>
            <a:endParaRPr lang="bg-BG" dirty="0"/>
          </a:p>
          <a:p>
            <a:pPr marL="0" indent="0">
              <a:buNone/>
            </a:pPr>
            <a:r>
              <a:rPr lang="bg-BG" dirty="0" err="1" smtClean="0"/>
              <a:t>decimalNumber</a:t>
            </a:r>
            <a:r>
              <a:rPr lang="en-US" dirty="0" smtClean="0"/>
              <a:t>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bg-BG" dirty="0" smtClean="0"/>
              <a:t>19</a:t>
            </a:r>
            <a:endParaRPr lang="bg-BG" dirty="0"/>
          </a:p>
          <a:p>
            <a:pPr marL="0" indent="0">
              <a:buNone/>
            </a:pPr>
            <a:r>
              <a:rPr lang="bg-BG" dirty="0" err="1" smtClean="0"/>
              <a:t>hexNumber</a:t>
            </a:r>
            <a:r>
              <a:rPr lang="en-US" dirty="0" smtClean="0"/>
              <a:t>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bg-BG" dirty="0" smtClean="0"/>
              <a:t>-</a:t>
            </a:r>
            <a:r>
              <a:rPr lang="bg-BG" dirty="0"/>
              <a:t>254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20273</TotalTime>
  <Words>2916</Words>
  <Application>Microsoft Office PowerPoint</Application>
  <PresentationFormat>Widescreen</PresentationFormat>
  <Paragraphs>349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Програмиране (със C++)   6. Типове данни за цели и реални числа </vt:lpstr>
      <vt:lpstr>PowerPoint Presentation</vt:lpstr>
      <vt:lpstr>Основни типове за цели числа в C++</vt:lpstr>
      <vt:lpstr>Брой стойности в целочислените типове</vt:lpstr>
      <vt:lpstr>Целочислени типове със знак и без знак (1)</vt:lpstr>
      <vt:lpstr>Целочислени типове със знак и без знак (2)</vt:lpstr>
      <vt:lpstr>Литерали за цели числа в C++</vt:lpstr>
      <vt:lpstr>Представяне на числата в различни бройни системи</vt:lpstr>
      <vt:lpstr>Литерали за цели числа в различни бройни системи</vt:lpstr>
      <vt:lpstr>Типове за реални числа</vt:lpstr>
      <vt:lpstr>Реални числа с плаваща запетая</vt:lpstr>
      <vt:lpstr>Реални числа с фиксирана запетая</vt:lpstr>
      <vt:lpstr>Типове за реални числа с плаваща запетая в C++</vt:lpstr>
      <vt:lpstr>Литерали за реални числа в C++</vt:lpstr>
      <vt:lpstr>Пример – литерали за реални числа</vt:lpstr>
      <vt:lpstr>Специални стойности за реалните числа с плаваща запетая</vt:lpstr>
      <vt:lpstr>Съвместимост на типове</vt:lpstr>
      <vt:lpstr>Преобразуване по тип</vt:lpstr>
      <vt:lpstr>Преобразуване по тип - пример</vt:lpstr>
      <vt:lpstr>Аритметични оператори</vt:lpstr>
      <vt:lpstr>Оператори ++ и --</vt:lpstr>
      <vt:lpstr>Оператори ++ и -- - пример</vt:lpstr>
      <vt:lpstr>Особености при аритметичните оператори</vt:lpstr>
      <vt:lpstr>Оператори за сравнение</vt:lpstr>
      <vt:lpstr>Математически константи и функции в C++</vt:lpstr>
      <vt:lpstr>Функции и константи – Пример (1)</vt:lpstr>
      <vt:lpstr>Функции и константи – Пример (2)</vt:lpstr>
      <vt:lpstr>Функции и константи – Пример (3)</vt:lpstr>
      <vt:lpstr>Функции и константи – Пример (4)</vt:lpstr>
      <vt:lpstr>Функции и константи – Пример (5)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6. Типове данни за цели и реални числа</dc:title>
  <dc:creator>Емил Хаджиколев</dc:creator>
  <cp:lastModifiedBy>Емил Хаджиколев</cp:lastModifiedBy>
  <cp:revision>459</cp:revision>
  <dcterms:created xsi:type="dcterms:W3CDTF">2016-10-15T19:21:59Z</dcterms:created>
  <dcterms:modified xsi:type="dcterms:W3CDTF">2016-11-09T18:29:58Z</dcterms:modified>
</cp:coreProperties>
</file>