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8.11.2016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other#Conditional_operator" TargetMode="External"/><Relationship Id="rId7" Type="http://schemas.openxmlformats.org/officeDocument/2006/relationships/hyperlink" Target="http://en.cppreference.com/w/cpp/language/operator_other#Built-in_comma_operator" TargetMode="External"/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assignment#Builtin_compound_assignment" TargetMode="External"/><Relationship Id="rId5" Type="http://schemas.openxmlformats.org/officeDocument/2006/relationships/hyperlink" Target="http://en.cppreference.com/w/cpp/language/operator_assignment#Builtin_direct_assignment" TargetMode="External"/><Relationship Id="rId4" Type="http://schemas.openxmlformats.org/officeDocument/2006/relationships/hyperlink" Target="http://en.cppreference.com/w/cpp/language/thr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operator_member_access#Built-in_member_access_operators" TargetMode="External"/><Relationship Id="rId13" Type="http://schemas.openxmlformats.org/officeDocument/2006/relationships/hyperlink" Target="http://en.cppreference.com/w/cpp/language/operator_member_access#Built-in_address-of_operator" TargetMode="External"/><Relationship Id="rId3" Type="http://schemas.openxmlformats.org/officeDocument/2006/relationships/hyperlink" Target="http://en.cppreference.com/w/cpp/language/identifiers#Qualified_identifiers" TargetMode="External"/><Relationship Id="rId7" Type="http://schemas.openxmlformats.org/officeDocument/2006/relationships/hyperlink" Target="http://en.cppreference.com/w/cpp/language/operator_member_access#Built-in_subscript_operator" TargetMode="External"/><Relationship Id="rId12" Type="http://schemas.openxmlformats.org/officeDocument/2006/relationships/hyperlink" Target="http://en.cppreference.com/w/cpp/language/operator_member_access#Built-in_indirection_operator" TargetMode="External"/><Relationship Id="rId2" Type="http://schemas.openxmlformats.org/officeDocument/2006/relationships/hyperlink" Target="http://en.cppreference.com/w/cpp/language/operator_precedence" TargetMode="External"/><Relationship Id="rId16" Type="http://schemas.openxmlformats.org/officeDocument/2006/relationships/hyperlink" Target="http://en.cppreference.com/w/cpp/language/de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other#Built-in_function_call_operator" TargetMode="External"/><Relationship Id="rId11" Type="http://schemas.openxmlformats.org/officeDocument/2006/relationships/hyperlink" Target="http://en.cppreference.com/w/cpp/language/operator_arithmetic#Bitwise_logic_operators" TargetMode="External"/><Relationship Id="rId5" Type="http://schemas.openxmlformats.org/officeDocument/2006/relationships/hyperlink" Target="http://en.cppreference.com/w/cpp/language/explicit_cast" TargetMode="External"/><Relationship Id="rId15" Type="http://schemas.openxmlformats.org/officeDocument/2006/relationships/hyperlink" Target="http://en.cppreference.com/w/cpp/language/new" TargetMode="External"/><Relationship Id="rId10" Type="http://schemas.openxmlformats.org/officeDocument/2006/relationships/hyperlink" Target="http://en.cppreference.com/w/cpp/language/operator_logical" TargetMode="External"/><Relationship Id="rId4" Type="http://schemas.openxmlformats.org/officeDocument/2006/relationships/hyperlink" Target="http://en.cppreference.com/w/cpp/language/operator_incdec" TargetMode="External"/><Relationship Id="rId9" Type="http://schemas.openxmlformats.org/officeDocument/2006/relationships/hyperlink" Target="http://en.cppreference.com/w/cpp/language/operator_arithmetic#Unary_arithmetic_operators" TargetMode="External"/><Relationship Id="rId14" Type="http://schemas.openxmlformats.org/officeDocument/2006/relationships/hyperlink" Target="http://en.cppreference.com/w/cpp/language/sizeo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operator_arithmetic#Bitwise_logic_operators" TargetMode="External"/><Relationship Id="rId3" Type="http://schemas.openxmlformats.org/officeDocument/2006/relationships/hyperlink" Target="http://en.cppreference.com/w/cpp/language/operator_member_access#Built-in_pointer-to-member_access_operators" TargetMode="External"/><Relationship Id="rId7" Type="http://schemas.openxmlformats.org/officeDocument/2006/relationships/hyperlink" Target="http://en.cppreference.com/w/cpp/language/operator_comparison" TargetMode="External"/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operator_arithmetic#Bitwise_shift_operators" TargetMode="External"/><Relationship Id="rId5" Type="http://schemas.openxmlformats.org/officeDocument/2006/relationships/hyperlink" Target="http://en.cppreference.com/w/cpp/language/operator_arithmetic#Additive_operators" TargetMode="External"/><Relationship Id="rId4" Type="http://schemas.openxmlformats.org/officeDocument/2006/relationships/hyperlink" Target="http://en.cppreference.com/w/cpp/language/operator_arithmetic#Multiplicative_operators" TargetMode="External"/><Relationship Id="rId9" Type="http://schemas.openxmlformats.org/officeDocument/2006/relationships/hyperlink" Target="http://en.cppreference.com/w/cpp/language/operator_logi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/>
              <a:t>9</a:t>
            </a:r>
            <a:r>
              <a:rPr lang="en-US" sz="5400" dirty="0" smtClean="0"/>
              <a:t>. </a:t>
            </a:r>
            <a:r>
              <a:rPr lang="bg-BG" sz="5400" dirty="0"/>
              <a:t>Изрази. Приоритет и асоциативност на </a:t>
            </a:r>
            <a:r>
              <a:rPr lang="bg-BG" sz="5400" dirty="0" smtClean="0"/>
              <a:t>операторите</a:t>
            </a:r>
            <a:endParaRPr lang="bg-BG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Приоритет и асоциативност на операторите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http://en.cppreference.com/w/cpp/language/operator_precedence</a:t>
            </a:r>
            <a:r>
              <a:rPr lang="en-US" sz="3200" dirty="0"/>
              <a:t>) </a:t>
            </a:r>
            <a:r>
              <a:rPr lang="en-US" sz="3200" dirty="0" smtClean="0"/>
              <a:t>(2)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949288"/>
              </p:ext>
            </p:extLst>
          </p:nvPr>
        </p:nvGraphicFramePr>
        <p:xfrm>
          <a:off x="1176866" y="1825621"/>
          <a:ext cx="6182780" cy="4038264"/>
        </p:xfrm>
        <a:graphic>
          <a:graphicData uri="http://schemas.openxmlformats.org/drawingml/2006/table">
            <a:tbl>
              <a:tblPr/>
              <a:tblGrid>
                <a:gridCol w="1545695"/>
                <a:gridCol w="1545695"/>
                <a:gridCol w="1545695"/>
                <a:gridCol w="1545695"/>
              </a:tblGrid>
              <a:tr h="145758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5758">
                <a:tc rowSpan="7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15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a?b:c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cpp/language/operator other"/>
                        </a:rPr>
                        <a:t>Ternary </a:t>
                      </a: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3" tooltip="cpp/language/operator other"/>
                        </a:rPr>
                        <a:t>conditional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дясно на ляво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575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throw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" tooltip="cpp/language/throw"/>
                        </a:rPr>
                        <a:t>throw operator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pp/language/operator assignment"/>
                        </a:rPr>
                        <a:t>Direct assignment</a:t>
                      </a:r>
                      <a:r>
                        <a:rPr lang="en-US" sz="1200">
                          <a:effectLst/>
                        </a:rPr>
                        <a:t> (provided by default for C++ classes)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5075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+=   -=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 dirty="0">
                          <a:effectLst/>
                        </a:rPr>
                        <a:t> by sum and difference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*=   /=   %=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product, quotient, and remainder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439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&lt;&lt;=   &gt;&gt;=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bitwise left shift and right shift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39967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&amp;=   ^=   |=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cpp/language/operator assignment"/>
                        </a:rPr>
                        <a:t>Compound assignment</a:t>
                      </a:r>
                      <a:r>
                        <a:rPr lang="en-US" sz="1200">
                          <a:effectLst/>
                        </a:rPr>
                        <a:t> by bitwise AND, XOR, and OR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16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,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other"/>
                        </a:rPr>
                        <a:t>Comma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Други оператори (оператори </a:t>
            </a:r>
            <a:r>
              <a:rPr lang="bg-BG" dirty="0"/>
              <a:t>за </a:t>
            </a:r>
            <a:r>
              <a:rPr lang="bg-BG" dirty="0" smtClean="0"/>
              <a:t>присвояване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bg-BG" dirty="0"/>
              <a:t>др</a:t>
            </a:r>
            <a:r>
              <a:rPr lang="bg-BG" dirty="0" smtClean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Изрази;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</a:t>
            </a:r>
            <a:r>
              <a:rPr lang="bg-BG" dirty="0" smtClean="0"/>
              <a:t>риоритет </a:t>
            </a:r>
            <a:r>
              <a:rPr lang="bg-BG" dirty="0"/>
              <a:t>на </a:t>
            </a:r>
            <a:r>
              <a:rPr lang="bg-BG" dirty="0" smtClean="0"/>
              <a:t>операторите;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</a:t>
            </a:r>
            <a:r>
              <a:rPr lang="bg-BG" dirty="0" smtClean="0"/>
              <a:t>реобразуване </a:t>
            </a:r>
            <a:r>
              <a:rPr lang="bg-BG" dirty="0"/>
              <a:t>на </a:t>
            </a:r>
            <a:r>
              <a:rPr lang="bg-BG" dirty="0" smtClean="0"/>
              <a:t>типове;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Асоциативност.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bg-BG" dirty="0" smtClean="0"/>
              <a:t>ператори </a:t>
            </a:r>
            <a:r>
              <a:rPr lang="bg-BG" dirty="0"/>
              <a:t>за </a:t>
            </a:r>
            <a:r>
              <a:rPr lang="bg-BG" dirty="0" smtClean="0"/>
              <a:t>присвояване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Освен стандартния оператор за присвояване, има и други оператори, свързани с </a:t>
            </a:r>
            <a:r>
              <a:rPr lang="bg-BG" dirty="0" smtClean="0"/>
              <a:t>двуаргументните аритметични </a:t>
            </a:r>
            <a:r>
              <a:rPr lang="bg-BG" dirty="0"/>
              <a:t>и </a:t>
            </a:r>
            <a:r>
              <a:rPr lang="bg-BG" dirty="0" err="1"/>
              <a:t>побитови</a:t>
            </a:r>
            <a:r>
              <a:rPr lang="bg-BG" dirty="0"/>
              <a:t> оператори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/>
              <a:t>+=  -=  *=  /=  %=  &amp;=  |=  ^=  &lt;&lt;=  &gt;&gt;= </a:t>
            </a:r>
          </a:p>
          <a:p>
            <a:r>
              <a:rPr lang="bg-BG" dirty="0"/>
              <a:t>Левият операнд е променлива, в която се записва резултата от изпълнението на аритметичния/</a:t>
            </a:r>
            <a:r>
              <a:rPr lang="bg-BG" dirty="0" err="1"/>
              <a:t>побитов</a:t>
            </a:r>
            <a:r>
              <a:rPr lang="bg-BG" dirty="0"/>
              <a:t> оператор заедно с десния операнд.</a:t>
            </a:r>
          </a:p>
          <a:p>
            <a:r>
              <a:rPr lang="bg-BG" dirty="0"/>
              <a:t>Действието на сложните оператори за присвояване може да се изрази чрез стандартни оператори. Напр</a:t>
            </a:r>
            <a:r>
              <a:rPr lang="bg-BG" dirty="0" smtClean="0"/>
              <a:t>.,</a:t>
            </a:r>
          </a:p>
          <a:p>
            <a:pPr marL="457200" lvl="1" indent="0">
              <a:buNone/>
            </a:pPr>
            <a:r>
              <a:rPr lang="bg-BG" dirty="0"/>
              <a:t>i += 3;  е равносилно на  i = i + 3;</a:t>
            </a:r>
          </a:p>
          <a:p>
            <a:pPr marL="457200" lvl="1" indent="0">
              <a:buNone/>
            </a:pPr>
            <a:r>
              <a:rPr lang="bg-BG" dirty="0"/>
              <a:t>i %= 3;  е равносилно на  i = i%3;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</a:t>
            </a:r>
            <a:r>
              <a:rPr lang="bg-BG" dirty="0" smtClean="0"/>
              <a:t>оператори в </a:t>
            </a:r>
            <a:r>
              <a:rPr lang="en-US" dirty="0" smtClean="0"/>
              <a:t>C</a:t>
            </a:r>
            <a:r>
              <a:rPr lang="bg-BG" dirty="0" smtClean="0"/>
              <a:t>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884893"/>
            <a:ext cx="10659532" cy="799042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За пълнота на изложението, в </a:t>
            </a:r>
            <a:r>
              <a:rPr lang="bg-BG" dirty="0" smtClean="0"/>
              <a:t>следващата таблица </a:t>
            </a:r>
            <a:r>
              <a:rPr lang="bg-BG" dirty="0"/>
              <a:t>са описани и </a:t>
            </a:r>
            <a:r>
              <a:rPr lang="bg-BG" dirty="0" smtClean="0"/>
              <a:t>други основни оператори, някои от които ще разглеждаме в други лекции.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48462"/>
              </p:ext>
            </p:extLst>
          </p:nvPr>
        </p:nvGraphicFramePr>
        <p:xfrm>
          <a:off x="694268" y="2624668"/>
          <a:ext cx="9270999" cy="3200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3999"/>
                <a:gridCol w="1637412"/>
                <a:gridCol w="610958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</a:t>
                      </a:r>
                      <a:endParaRPr lang="bg-BG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Име</a:t>
                      </a:r>
                      <a:endParaRPr lang="bg-BG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Описание</a:t>
                      </a:r>
                      <a:endParaRPr lang="bg-BG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a[b]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Достъп до елемент на масив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Пример: </a:t>
                      </a:r>
                      <a:r>
                        <a:rPr lang="en-US" sz="1400" b="0" i="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</a:t>
                      </a: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[0], </a:t>
                      </a:r>
                      <a:r>
                        <a:rPr lang="en-US" sz="1400" b="0" i="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</a:t>
                      </a:r>
                      <a:r>
                        <a:rPr lang="en-US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[1]</a:t>
                      </a: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Преди скобите се записва име на масив, а в скобите се задава индекс на елемент на масива. Резултатът е от типа на елементите на масива.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*a,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a-&gt;b,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a.*b,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a-&gt;*b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Оператори за</a:t>
                      </a:r>
                      <a:r>
                        <a:rPr lang="bg-BG" sz="1400" b="0" i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достъп до статични и динамични елементи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адрес на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Оператор,</a:t>
                      </a:r>
                      <a:r>
                        <a:rPr lang="bg-BG" sz="1400" b="0" i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връщащ като резултат адрес на обект или функция.</a:t>
                      </a:r>
                      <a:endParaRPr lang="bg-BG" sz="1400" b="0" i="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(тип)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Преобразуване по тип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Преобразува операнд до указан тип. Може да се използва само за съвместими типове.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(параметри)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Обръщение към </a:t>
                      </a: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функция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 скобите се задават фактически параметри, а преди тях - име на метод. Резултатът може да е от всякакъв тип.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new</a:t>
                      </a:r>
                      <a:r>
                        <a:rPr lang="en-US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new[]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Създаване на </a:t>
                      </a: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динамичен обект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Резултатът </a:t>
                      </a:r>
                      <a:r>
                        <a:rPr lang="bg-BG" sz="1400" b="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 референция към създаден динамичен обект.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delete, delete[]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Унищожаване</a:t>
                      </a:r>
                      <a:r>
                        <a:rPr lang="bg-BG" sz="1400" b="0" i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на динамичен обект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b="0" i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Унищожава един динамичен обект</a:t>
                      </a:r>
                      <a:r>
                        <a:rPr lang="bg-BG" sz="1400" b="0" i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или динамичен масив.</a:t>
                      </a:r>
                      <a:endParaRPr lang="bg-BG" sz="1400" b="0" i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Изрази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Комбинацията от няколко оператора и операнда се нарича израз</a:t>
            </a:r>
            <a:r>
              <a:rPr lang="bg-BG" dirty="0"/>
              <a:t>.</a:t>
            </a:r>
          </a:p>
          <a:p>
            <a:r>
              <a:rPr lang="bg-BG" dirty="0"/>
              <a:t>Има прости изрази, състоящи се от един оператор или дори само операнд (литерал, променлива, константа или функция, която връща стойност) и сложни изрази, съдържащи повече от един оператор.</a:t>
            </a:r>
          </a:p>
          <a:p>
            <a:r>
              <a:rPr lang="bg-BG" dirty="0"/>
              <a:t>Възможно е в един израз да участват операнди от различни типове. Как точно се изчислява един сложен израз и какъв е крайният му тип, се определя от приоритета и асоциативността на участващите оператори.</a:t>
            </a:r>
          </a:p>
        </p:txBody>
      </p:sp>
    </p:spTree>
    <p:extLst>
      <p:ext uri="{BB962C8B-B14F-4D97-AF65-F5344CB8AC3E}">
        <p14:creationId xmlns:p14="http://schemas.microsoft.com/office/powerpoint/2010/main" val="286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Приоритет на операторите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израз операторите, които се изпълняват първо са с най-висок приоритет, след това операторите с по-нисък и </a:t>
            </a:r>
            <a:r>
              <a:rPr lang="bg-BG" dirty="0" err="1" smtClean="0"/>
              <a:t>т.н</a:t>
            </a:r>
            <a:r>
              <a:rPr lang="bg-BG" dirty="0" smtClean="0"/>
              <a:t>…, а накрая – с най-нисък.</a:t>
            </a:r>
          </a:p>
          <a:p>
            <a:r>
              <a:rPr lang="bg-BG" b="1" dirty="0"/>
              <a:t>Приоритетът определя реда на изпълнение </a:t>
            </a:r>
            <a:r>
              <a:rPr lang="bg-BG" b="1" dirty="0" smtClean="0"/>
              <a:t>(прилагане) на операторите в израз</a:t>
            </a:r>
            <a:r>
              <a:rPr lang="bg-BG" dirty="0" smtClean="0"/>
              <a:t>.</a:t>
            </a:r>
          </a:p>
          <a:p>
            <a:r>
              <a:rPr lang="bg-BG" dirty="0" smtClean="0"/>
              <a:t>Ако </a:t>
            </a:r>
            <a:r>
              <a:rPr lang="bg-BG" dirty="0"/>
              <a:t>не сме сигурни какъв е приоритетът на операторите в даден израз, може да използваме </a:t>
            </a:r>
            <a:r>
              <a:rPr lang="bg-BG" dirty="0" smtClean="0"/>
              <a:t>скоби, които са оператор с най-висок приоритет.</a:t>
            </a:r>
            <a:endParaRPr lang="bg-BG" dirty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88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Асоциативност на операторите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Асоциативността определя реда на присъединяване на операндите към оператора</a:t>
            </a:r>
            <a:r>
              <a:rPr lang="bg-BG" b="1" dirty="0" smtClean="0"/>
              <a:t>.</a:t>
            </a:r>
          </a:p>
          <a:p>
            <a:r>
              <a:rPr lang="bg-BG" dirty="0"/>
              <a:t>Повечето оператори са ляво-асоциативни. При тях първо се изчислява левият операнд, а след това – десният, и накрая се </a:t>
            </a:r>
            <a:r>
              <a:rPr lang="bg-BG" dirty="0" smtClean="0"/>
              <a:t>извършва действието предвидено от оператора.</a:t>
            </a:r>
            <a:endParaRPr lang="bg-BG" dirty="0"/>
          </a:p>
          <a:p>
            <a:r>
              <a:rPr lang="bg-BG" dirty="0"/>
              <a:t>При дясно-асоциативните, първо се изчислява десният операнд, след него левият, и накрая се прилага </a:t>
            </a:r>
            <a:r>
              <a:rPr lang="bg-BG" dirty="0" smtClean="0"/>
              <a:t>оператора.</a:t>
            </a:r>
          </a:p>
          <a:p>
            <a:r>
              <a:rPr lang="bg-BG" dirty="0" smtClean="0"/>
              <a:t>В </a:t>
            </a:r>
            <a:r>
              <a:rPr lang="bg-BG" dirty="0"/>
              <a:t>следващия пример, за израза „j = 3 + -i;” имаме унарен минус, който е дясно-асоциативен, ляво-асоциативен плюс и дясно-асоциативен оператор за присвояване. Унарният минус е с най-голям приоритет и ще се изпълни първи върху неговия десен операнд </a:t>
            </a:r>
            <a:r>
              <a:rPr lang="en-US" dirty="0" err="1"/>
              <a:t>i</a:t>
            </a:r>
            <a:r>
              <a:rPr lang="bg-BG" dirty="0"/>
              <a:t>. След това ще се изпълни събирането на числото 3 с </a:t>
            </a:r>
            <a:r>
              <a:rPr lang="bg-BG" dirty="0" smtClean="0"/>
              <a:t>ново</a:t>
            </a:r>
            <a:r>
              <a:rPr lang="en-US" dirty="0" smtClean="0"/>
              <a:t>-</a:t>
            </a:r>
            <a:r>
              <a:rPr lang="bg-BG" dirty="0" smtClean="0"/>
              <a:t>получен</a:t>
            </a:r>
            <a:r>
              <a:rPr lang="en-US" dirty="0"/>
              <a:t>o</a:t>
            </a:r>
            <a:r>
              <a:rPr lang="bg-BG" dirty="0"/>
              <a:t>то – 4 – и крайният резултат ще се присвои на </a:t>
            </a:r>
            <a:r>
              <a:rPr lang="en-US" dirty="0"/>
              <a:t>j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-4, j;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 + 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8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 smtClean="0"/>
              <a:t>Приоритет и асоциативност на операторите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en.cppreference.com/w/cpp/language/operator_precedence</a:t>
            </a:r>
            <a:r>
              <a:rPr lang="en-US" sz="3200" dirty="0" smtClean="0"/>
              <a:t>) (1)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33094"/>
              </p:ext>
            </p:extLst>
          </p:nvPr>
        </p:nvGraphicFramePr>
        <p:xfrm>
          <a:off x="1083734" y="1825624"/>
          <a:ext cx="6275912" cy="4374976"/>
        </p:xfrm>
        <a:graphic>
          <a:graphicData uri="http://schemas.openxmlformats.org/drawingml/2006/table">
            <a:tbl>
              <a:tblPr/>
              <a:tblGrid>
                <a:gridCol w="1568978"/>
                <a:gridCol w="1568978"/>
                <a:gridCol w="1568978"/>
                <a:gridCol w="1568978"/>
              </a:tblGrid>
              <a:tr h="197359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7359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::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pp/language/identifiers"/>
                        </a:rPr>
                        <a:t>Scope resolution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t"/>
                      <a:r>
                        <a:rPr lang="bg-BG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5378">
                <a:tc rowSpan="5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2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a++   a--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Suffix/postfix </a:t>
                      </a:r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cpp/language/operator incdec"/>
                        </a:rPr>
                        <a:t>increment and decrement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()   </a:t>
                      </a:r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{}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cpp/language/explicit cast"/>
                        </a:rPr>
                        <a:t>Functional cast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a()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pp/language/operator other"/>
                        </a:rPr>
                        <a:t>Function call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pp/language/operator member access"/>
                        </a:rPr>
                        <a:t>Subscript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.   -&gt;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pp/language/operator member access"/>
                        </a:rPr>
                        <a:t>Member access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45378">
                <a:tc rowSpan="9"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3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++a   --a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4" tooltip="cpp/language/operator incdec"/>
                        </a:rPr>
                        <a:t>increment and decrement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дясно на ляво</a:t>
                      </a:r>
                      <a:endParaRPr lang="en-US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+a   -a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Unary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9" tooltip="cpp/language/operator arithmetic"/>
                        </a:rPr>
                        <a:t>plus and minus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!   ~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cpp/language/operator logical"/>
                        </a:rPr>
                        <a:t>Logical NOT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cpp/language/operator arithmetic"/>
                        </a:rPr>
                        <a:t>bitwise NOT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i="1">
                          <a:effectLst/>
                        </a:rPr>
                        <a:t>type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pp/language/explicit cast"/>
                        </a:rPr>
                        <a:t>C-style cast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*a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language/operator member access"/>
                        </a:rPr>
                        <a:t>Indirection</a:t>
                      </a:r>
                      <a:r>
                        <a:rPr lang="en-US" sz="1200" dirty="0">
                          <a:effectLst/>
                        </a:rPr>
                        <a:t> (dereference)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&amp;a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language/operator member access"/>
                        </a:rPr>
                        <a:t>Address-of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9735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sizeof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14" tooltip="cpp/language/sizeof"/>
                        </a:rPr>
                        <a:t>Size-of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new   new[]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cpp/language/new"/>
                        </a:rPr>
                        <a:t>Dynamic memory allocation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4537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delete   delete[]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cpp/language/delete"/>
                        </a:rPr>
                        <a:t>Dynamic memory deallocation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Приоритет и асоциативност на операторите в </a:t>
            </a:r>
            <a:r>
              <a:rPr lang="en-US" sz="3200" dirty="0"/>
              <a:t>C++ (</a:t>
            </a:r>
            <a:r>
              <a:rPr lang="en-US" sz="3200" dirty="0">
                <a:hlinkClick r:id="rId2"/>
              </a:rPr>
              <a:t>http://en.cppreference.com/w/cpp/language/operator_precedence</a:t>
            </a:r>
            <a:r>
              <a:rPr lang="en-US" sz="3200" dirty="0"/>
              <a:t>) </a:t>
            </a:r>
            <a:r>
              <a:rPr lang="en-US" sz="3200" dirty="0" smtClean="0"/>
              <a:t>(2)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11289"/>
              </p:ext>
            </p:extLst>
          </p:nvPr>
        </p:nvGraphicFramePr>
        <p:xfrm>
          <a:off x="1176866" y="1825621"/>
          <a:ext cx="6182780" cy="4491928"/>
        </p:xfrm>
        <a:graphic>
          <a:graphicData uri="http://schemas.openxmlformats.org/drawingml/2006/table">
            <a:tbl>
              <a:tblPr/>
              <a:tblGrid>
                <a:gridCol w="1545695"/>
                <a:gridCol w="1545695"/>
                <a:gridCol w="1545695"/>
                <a:gridCol w="1545695"/>
              </a:tblGrid>
              <a:tr h="145758"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Приоритет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Оператор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b="1" dirty="0" smtClean="0">
                          <a:effectLst/>
                        </a:rPr>
                        <a:t>Асоциативност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4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.*   -&gt;*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3" tooltip="cpp/language/operator member access"/>
                        </a:rPr>
                        <a:t>Pointer-to-member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12">
                  <a:txBody>
                    <a:bodyPr/>
                    <a:lstStyle/>
                    <a:p>
                      <a:pPr fontAlgn="t"/>
                      <a:r>
                        <a:rPr lang="bg-BG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ляво на дясно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5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a*b   a/b   a%b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4" tooltip="cpp/language/operator arithmetic"/>
                        </a:rPr>
                        <a:t>Multiplication, division, and remainder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6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a+b   a-b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pp/language/operator arithmetic"/>
                        </a:rPr>
                        <a:t>Addition and subtraction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7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&lt;&lt;   &gt;&gt;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Bitwise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operator arithmetic"/>
                        </a:rPr>
                        <a:t>left shift and right shift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50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8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&lt;   &lt;=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&lt; and ≤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5075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&gt;   &gt;=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&gt; and ≥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5075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9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==   !=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pp/language/operator comparison"/>
                        </a:rPr>
                        <a:t>relational operators</a:t>
                      </a:r>
                      <a:r>
                        <a:rPr lang="en-US" sz="1200">
                          <a:effectLst/>
                        </a:rPr>
                        <a:t> = and ≠ respectively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10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a&amp;b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AND</a:t>
                      </a:r>
                      <a:endParaRPr lang="en-US" sz="120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11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^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XOR</a:t>
                      </a:r>
                      <a:r>
                        <a:rPr lang="en-US" sz="1200" dirty="0">
                          <a:effectLst/>
                        </a:rPr>
                        <a:t> (exclusive or)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12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|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operator arithmetic"/>
                        </a:rPr>
                        <a:t>Bitwise OR</a:t>
                      </a:r>
                      <a:r>
                        <a:rPr lang="en-US" sz="1200" dirty="0">
                          <a:effectLst/>
                        </a:rPr>
                        <a:t> (inclusive or)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>
                          <a:effectLst/>
                        </a:rPr>
                        <a:t>13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&amp;&amp;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language/operator logical"/>
                        </a:rPr>
                        <a:t>Logical AND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45758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effectLst/>
                        </a:rPr>
                        <a:t>14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>
                          <a:effectLst/>
                        </a:rPr>
                        <a:t>||</a:t>
                      </a: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language/operator logical"/>
                        </a:rPr>
                        <a:t>Logical OR</a:t>
                      </a:r>
                      <a:endParaRPr lang="en-US" sz="1200" dirty="0">
                        <a:effectLst/>
                      </a:endParaRPr>
                    </a:p>
                  </a:txBody>
                  <a:tcPr marL="21976" marR="21976" marT="10988" marB="109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18860</TotalTime>
  <Words>743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Програмиране (със C++)   9. Изрази. Приоритет и асоциативност на операторите</vt:lpstr>
      <vt:lpstr>PowerPoint Presentation</vt:lpstr>
      <vt:lpstr>Оператори за присвояване в C++</vt:lpstr>
      <vt:lpstr>Други оператори в C++</vt:lpstr>
      <vt:lpstr>Изрази</vt:lpstr>
      <vt:lpstr>Приоритет на операторите</vt:lpstr>
      <vt:lpstr>Асоциативност на операторите</vt:lpstr>
      <vt:lpstr>Приоритет и асоциативност на операторите в C++ (http://en.cppreference.com/w/cpp/language/operator_precedence) (1)</vt:lpstr>
      <vt:lpstr>Приоритет и асоциативност на операторите в C++ (http://en.cppreference.com/w/cpp/language/operator_precedence) (2)</vt:lpstr>
      <vt:lpstr>Приоритет и асоциативност на операторите в C++ (http://en.cppreference.com/w/cpp/language/operator_precedence) (2)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9.  Изрази. Приоритет и асоциативност на операторите</dc:title>
  <dc:creator>Емил Хаджиколев</dc:creator>
  <cp:lastModifiedBy>Емил Хаджиколев</cp:lastModifiedBy>
  <cp:revision>357</cp:revision>
  <dcterms:created xsi:type="dcterms:W3CDTF">2016-10-15T19:21:59Z</dcterms:created>
  <dcterms:modified xsi:type="dcterms:W3CDTF">2016-11-08T21:20:16Z</dcterms:modified>
</cp:coreProperties>
</file>