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70" d="100"/>
          <a:sy n="70" d="100"/>
        </p:scale>
        <p:origin x="4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7586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30/09/2018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507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99524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02923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30/09/2018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85662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07777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616A3-6CF4-454C-90FC-1CD500243AFB}" type="datetimeFigureOut">
              <a:rPr lang="en-GB" smtClean="0"/>
              <a:t>30/09/2018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25383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02616A3-6CF4-454C-90FC-1CD500243AFB}" type="datetimeFigureOut">
              <a:rPr lang="en-GB" smtClean="0"/>
              <a:t>30/09/2018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709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2616A3-6CF4-454C-90FC-1CD500243AFB}" type="datetimeFigureOut">
              <a:rPr lang="en-GB" smtClean="0"/>
              <a:t>30/09/2018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21375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30/09/2018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8680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616A3-6CF4-454C-90FC-1CD500243AFB}" type="datetimeFigureOut">
              <a:rPr lang="en-GB" smtClean="0"/>
              <a:t>30/09/2018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17246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30/09/2018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10690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616A3-6CF4-454C-90FC-1CD500243AFB}" type="datetimeFigureOut">
              <a:rPr lang="en-GB" smtClean="0"/>
              <a:t>30/09/2018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08B04-7488-493E-8649-843F3ACCD056}" type="slidenum">
              <a:rPr lang="en-GB" smtClean="0"/>
              <a:t>‹#›</a:t>
            </a:fld>
            <a:endParaRPr lang="en-GB"/>
          </a:p>
        </p:txBody>
      </p:sp>
    </p:spTree>
    <p:extLst>
      <p:ext uri="{BB962C8B-B14F-4D97-AF65-F5344CB8AC3E}">
        <p14:creationId xmlns:p14="http://schemas.microsoft.com/office/powerpoint/2010/main" val="60032381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CI/CD</a:t>
            </a:r>
            <a:endParaRPr lang="en-GB" dirty="0"/>
          </a:p>
        </p:txBody>
      </p:sp>
      <p:sp>
        <p:nvSpPr>
          <p:cNvPr id="3" name="Subtitle 2"/>
          <p:cNvSpPr>
            <a:spLocks noGrp="1"/>
          </p:cNvSpPr>
          <p:nvPr>
            <p:ph type="subTitle" idx="1"/>
          </p:nvPr>
        </p:nvSpPr>
        <p:spPr/>
        <p:txBody>
          <a:bodyPr/>
          <a:lstStyle/>
          <a:p>
            <a:r>
              <a:rPr lang="en-US" dirty="0" smtClean="0"/>
              <a:t>Overall concept description</a:t>
            </a:r>
          </a:p>
          <a:p>
            <a:r>
              <a:rPr lang="en-US" dirty="0" smtClean="0"/>
              <a:t>and</a:t>
            </a:r>
          </a:p>
          <a:p>
            <a:r>
              <a:rPr lang="en-US" dirty="0" smtClean="0"/>
              <a:t>Solution for Python services deploying on Linux/Windows</a:t>
            </a:r>
            <a:endParaRPr lang="en-GB" dirty="0"/>
          </a:p>
        </p:txBody>
      </p:sp>
    </p:spTree>
    <p:extLst>
      <p:ext uri="{BB962C8B-B14F-4D97-AF65-F5344CB8AC3E}">
        <p14:creationId xmlns:p14="http://schemas.microsoft.com/office/powerpoint/2010/main" val="360497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017"/>
            <a:ext cx="10515600" cy="805949"/>
          </a:xfrm>
        </p:spPr>
        <p:txBody>
          <a:bodyPr/>
          <a:lstStyle/>
          <a:p>
            <a:r>
              <a:rPr lang="en-US" dirty="0" smtClean="0"/>
              <a:t>Build/Deploy/Test/Release pipelines</a:t>
            </a:r>
            <a:endParaRPr lang="en-GB" dirty="0"/>
          </a:p>
        </p:txBody>
      </p:sp>
      <p:sp>
        <p:nvSpPr>
          <p:cNvPr id="3" name="TextBox 2"/>
          <p:cNvSpPr txBox="1"/>
          <p:nvPr/>
        </p:nvSpPr>
        <p:spPr>
          <a:xfrm>
            <a:off x="903705" y="870660"/>
            <a:ext cx="9860547" cy="4185761"/>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In order to speed up the release time for a feature which is developed and  committed to the source repository we need to ensure the process is automated, with minimum manual interactions. </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automation of this flow we would normally use a tool like Jenkins, GOCD, Bamboo or Azure DevOps</a:t>
            </a:r>
            <a:r>
              <a:rPr lang="en-US" dirty="0">
                <a:latin typeface="Bell MT" panose="02020503060305020303" pitchFamily="18" charset="0"/>
              </a:rPr>
              <a:t>, aka Continuous Integration and Continuous Delivery </a:t>
            </a:r>
            <a:r>
              <a:rPr lang="en-US" dirty="0" smtClean="0">
                <a:latin typeface="Bell MT" panose="02020503060305020303" pitchFamily="18" charset="0"/>
              </a:rPr>
              <a:t>system. </a:t>
            </a:r>
            <a:r>
              <a:rPr lang="en-US" dirty="0" err="1" smtClean="0">
                <a:latin typeface="Bell MT" panose="02020503060305020303" pitchFamily="18" charset="0"/>
              </a:rPr>
              <a:t>GoCD</a:t>
            </a:r>
            <a:r>
              <a:rPr lang="en-US" dirty="0" smtClean="0">
                <a:latin typeface="Bell MT" panose="02020503060305020303" pitchFamily="18" charset="0"/>
              </a:rPr>
              <a:t> offers a really nice visualization of the flow/pipeline, but all of these tools can do the job. </a:t>
            </a:r>
          </a:p>
          <a:p>
            <a:pPr marL="285750" indent="-285750">
              <a:spcAft>
                <a:spcPts val="1200"/>
              </a:spcAft>
              <a:buFont typeface="Arial" panose="020B0604020202020204" pitchFamily="34" charset="0"/>
              <a:buChar char="•"/>
            </a:pPr>
            <a:r>
              <a:rPr lang="en-US" dirty="0" smtClean="0">
                <a:latin typeface="Bell MT" panose="02020503060305020303" pitchFamily="18" charset="0"/>
              </a:rPr>
              <a:t>There are two major steps in the whole process: </a:t>
            </a:r>
          </a:p>
          <a:p>
            <a:pPr marL="800100" lvl="1" indent="-342900">
              <a:spcAft>
                <a:spcPts val="1200"/>
              </a:spcAft>
              <a:buFont typeface="+mj-lt"/>
              <a:buAutoNum type="arabicPeriod"/>
            </a:pPr>
            <a:r>
              <a:rPr lang="en-US" dirty="0" smtClean="0">
                <a:latin typeface="Bell MT" panose="02020503060305020303" pitchFamily="18" charset="0"/>
              </a:rPr>
              <a:t>BUILD, which includes compilation of source code </a:t>
            </a:r>
            <a:r>
              <a:rPr lang="en-US" i="1" dirty="0" smtClean="0">
                <a:latin typeface="Bell MT" panose="02020503060305020303" pitchFamily="18" charset="0"/>
              </a:rPr>
              <a:t>if necessary</a:t>
            </a:r>
            <a:r>
              <a:rPr lang="en-US" dirty="0" smtClean="0">
                <a:latin typeface="Bell MT" panose="02020503060305020303" pitchFamily="18" charset="0"/>
              </a:rPr>
              <a:t>, unit and functional testing, packaging</a:t>
            </a:r>
          </a:p>
          <a:p>
            <a:pPr marL="800100" lvl="1" indent="-342900">
              <a:spcAft>
                <a:spcPts val="1200"/>
              </a:spcAft>
              <a:buFont typeface="+mj-lt"/>
              <a:buAutoNum type="arabicPeriod"/>
            </a:pPr>
            <a:r>
              <a:rPr lang="en-US" dirty="0" smtClean="0">
                <a:latin typeface="Bell MT" panose="02020503060305020303" pitchFamily="18" charset="0"/>
              </a:rPr>
              <a:t>RELEASE, which includes deployment, integration testing and release</a:t>
            </a:r>
          </a:p>
          <a:p>
            <a:pPr marL="342900" indent="-342900">
              <a:spcAft>
                <a:spcPts val="1200"/>
              </a:spcAft>
              <a:buFont typeface="Arial" panose="020B0604020202020204" pitchFamily="34" charset="0"/>
              <a:buChar char="•"/>
            </a:pPr>
            <a:r>
              <a:rPr lang="en-US" dirty="0" smtClean="0">
                <a:latin typeface="Bell MT" panose="02020503060305020303" pitchFamily="18" charset="0"/>
              </a:rPr>
              <a:t>Ideally the artefacts/packages deployed in different environments should be the same, with minimum configuration changes depending on environment. The reason is that each deviation from the actual production environment will render the tests pointless. </a:t>
            </a:r>
          </a:p>
        </p:txBody>
      </p:sp>
      <p:sp>
        <p:nvSpPr>
          <p:cNvPr id="4" name="Flowchart: Magnetic Disk 3"/>
          <p:cNvSpPr/>
          <p:nvPr/>
        </p:nvSpPr>
        <p:spPr>
          <a:xfrm>
            <a:off x="529388" y="5517573"/>
            <a:ext cx="713232" cy="64922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t>Git</a:t>
            </a:r>
            <a:endParaRPr lang="en-GB" sz="1200" b="1" dirty="0"/>
          </a:p>
        </p:txBody>
      </p:sp>
      <p:sp>
        <p:nvSpPr>
          <p:cNvPr id="5" name="Rounded Rectangle 4"/>
          <p:cNvSpPr/>
          <p:nvPr/>
        </p:nvSpPr>
        <p:spPr>
          <a:xfrm>
            <a:off x="1745060" y="5403385"/>
            <a:ext cx="4982518" cy="104241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CI/CD</a:t>
            </a:r>
            <a:endParaRPr lang="en-GB" sz="900" b="1" dirty="0"/>
          </a:p>
        </p:txBody>
      </p:sp>
      <p:sp>
        <p:nvSpPr>
          <p:cNvPr id="6" name="Oval 5"/>
          <p:cNvSpPr/>
          <p:nvPr/>
        </p:nvSpPr>
        <p:spPr>
          <a:xfrm>
            <a:off x="2027475" y="5865045"/>
            <a:ext cx="704088" cy="30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Build</a:t>
            </a:r>
            <a:endParaRPr lang="en-GB" sz="900" dirty="0"/>
          </a:p>
        </p:txBody>
      </p:sp>
      <p:sp>
        <p:nvSpPr>
          <p:cNvPr id="7" name="Oval 6"/>
          <p:cNvSpPr/>
          <p:nvPr/>
        </p:nvSpPr>
        <p:spPr>
          <a:xfrm>
            <a:off x="3158342" y="5729901"/>
            <a:ext cx="825205" cy="372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Deploy</a:t>
            </a:r>
            <a:endParaRPr lang="en-GB" sz="900" dirty="0"/>
          </a:p>
        </p:txBody>
      </p:sp>
      <p:sp>
        <p:nvSpPr>
          <p:cNvPr id="8" name="Oval 7"/>
          <p:cNvSpPr/>
          <p:nvPr/>
        </p:nvSpPr>
        <p:spPr>
          <a:xfrm>
            <a:off x="4480020" y="5865045"/>
            <a:ext cx="704088" cy="30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Test</a:t>
            </a:r>
            <a:endParaRPr lang="en-GB" sz="900" dirty="0"/>
          </a:p>
        </p:txBody>
      </p:sp>
      <p:sp>
        <p:nvSpPr>
          <p:cNvPr id="9" name="Oval 8"/>
          <p:cNvSpPr/>
          <p:nvPr/>
        </p:nvSpPr>
        <p:spPr>
          <a:xfrm>
            <a:off x="5677448" y="5729901"/>
            <a:ext cx="894186" cy="416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Release</a:t>
            </a:r>
            <a:endParaRPr lang="en-GB" sz="900" dirty="0"/>
          </a:p>
        </p:txBody>
      </p:sp>
      <p:cxnSp>
        <p:nvCxnSpPr>
          <p:cNvPr id="13" name="Elbow Connector 12"/>
          <p:cNvCxnSpPr>
            <a:stCxn id="7" idx="6"/>
            <a:endCxn id="8" idx="2"/>
          </p:cNvCxnSpPr>
          <p:nvPr/>
        </p:nvCxnSpPr>
        <p:spPr>
          <a:xfrm>
            <a:off x="3983547" y="5916084"/>
            <a:ext cx="496473" cy="99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6"/>
            <a:endCxn id="7" idx="2"/>
          </p:cNvCxnSpPr>
          <p:nvPr/>
        </p:nvCxnSpPr>
        <p:spPr>
          <a:xfrm flipV="1">
            <a:off x="2731563" y="5916084"/>
            <a:ext cx="426779" cy="998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6"/>
            <a:endCxn id="9" idx="2"/>
          </p:cNvCxnSpPr>
          <p:nvPr/>
        </p:nvCxnSpPr>
        <p:spPr>
          <a:xfrm flipV="1">
            <a:off x="5184108" y="5938154"/>
            <a:ext cx="493340" cy="777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009991" y="5208511"/>
            <a:ext cx="2143151" cy="601498"/>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Dev environment</a:t>
            </a:r>
            <a:endParaRPr lang="en-GB" sz="900" b="1" dirty="0"/>
          </a:p>
        </p:txBody>
      </p:sp>
      <p:sp>
        <p:nvSpPr>
          <p:cNvPr id="22" name="Rounded Rectangle 21"/>
          <p:cNvSpPr/>
          <p:nvPr/>
        </p:nvSpPr>
        <p:spPr>
          <a:xfrm>
            <a:off x="7016637" y="6038540"/>
            <a:ext cx="2143151" cy="571184"/>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Test environment</a:t>
            </a:r>
            <a:endParaRPr lang="en-GB" sz="900" b="1" dirty="0"/>
          </a:p>
        </p:txBody>
      </p:sp>
      <p:sp>
        <p:nvSpPr>
          <p:cNvPr id="21" name="Rounded Rectangle 20"/>
          <p:cNvSpPr/>
          <p:nvPr/>
        </p:nvSpPr>
        <p:spPr>
          <a:xfrm>
            <a:off x="9566943" y="5556956"/>
            <a:ext cx="2143151" cy="74419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b="1" dirty="0" smtClean="0"/>
              <a:t>Production environment</a:t>
            </a:r>
            <a:endParaRPr lang="en-GB" sz="900" b="1" dirty="0"/>
          </a:p>
        </p:txBody>
      </p:sp>
      <p:cxnSp>
        <p:nvCxnSpPr>
          <p:cNvPr id="31" name="Elbow Connector 30"/>
          <p:cNvCxnSpPr>
            <a:stCxn id="5" idx="3"/>
            <a:endCxn id="20" idx="1"/>
          </p:cNvCxnSpPr>
          <p:nvPr/>
        </p:nvCxnSpPr>
        <p:spPr>
          <a:xfrm flipV="1">
            <a:off x="6727578" y="5509260"/>
            <a:ext cx="282413" cy="4153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4" idx="4"/>
            <a:endCxn id="6" idx="2"/>
          </p:cNvCxnSpPr>
          <p:nvPr/>
        </p:nvCxnSpPr>
        <p:spPr>
          <a:xfrm>
            <a:off x="1242620" y="5842185"/>
            <a:ext cx="784855" cy="1737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22" idx="1"/>
          </p:cNvCxnSpPr>
          <p:nvPr/>
        </p:nvCxnSpPr>
        <p:spPr>
          <a:xfrm>
            <a:off x="6727578" y="5924593"/>
            <a:ext cx="289059" cy="399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 idx="3"/>
            <a:endCxn id="21" idx="1"/>
          </p:cNvCxnSpPr>
          <p:nvPr/>
        </p:nvCxnSpPr>
        <p:spPr>
          <a:xfrm>
            <a:off x="6727578" y="5924593"/>
            <a:ext cx="2839365" cy="4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ardrop 44"/>
          <p:cNvSpPr/>
          <p:nvPr/>
        </p:nvSpPr>
        <p:spPr>
          <a:xfrm>
            <a:off x="7102963" y="5517574"/>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S1</a:t>
            </a:r>
            <a:endParaRPr lang="en-GB" sz="800" dirty="0"/>
          </a:p>
        </p:txBody>
      </p:sp>
      <p:sp>
        <p:nvSpPr>
          <p:cNvPr id="46" name="Teardrop 45"/>
          <p:cNvSpPr/>
          <p:nvPr/>
        </p:nvSpPr>
        <p:spPr>
          <a:xfrm>
            <a:off x="7826453" y="5498599"/>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S2</a:t>
            </a:r>
            <a:endParaRPr lang="en-GB" sz="800" dirty="0"/>
          </a:p>
        </p:txBody>
      </p:sp>
      <p:sp>
        <p:nvSpPr>
          <p:cNvPr id="47" name="Teardrop 46"/>
          <p:cNvSpPr/>
          <p:nvPr/>
        </p:nvSpPr>
        <p:spPr>
          <a:xfrm>
            <a:off x="8526697" y="5430319"/>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S3</a:t>
            </a:r>
            <a:endParaRPr lang="en-GB" sz="800" dirty="0"/>
          </a:p>
        </p:txBody>
      </p:sp>
      <p:sp>
        <p:nvSpPr>
          <p:cNvPr id="48" name="Teardrop 47"/>
          <p:cNvSpPr/>
          <p:nvPr/>
        </p:nvSpPr>
        <p:spPr>
          <a:xfrm>
            <a:off x="7149485" y="6353371"/>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S1</a:t>
            </a:r>
            <a:endParaRPr lang="en-GB" sz="800" dirty="0"/>
          </a:p>
        </p:txBody>
      </p:sp>
      <p:sp>
        <p:nvSpPr>
          <p:cNvPr id="49" name="Teardrop 48"/>
          <p:cNvSpPr/>
          <p:nvPr/>
        </p:nvSpPr>
        <p:spPr>
          <a:xfrm>
            <a:off x="7872975" y="6334396"/>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S2</a:t>
            </a:r>
            <a:endParaRPr lang="en-GB" sz="800" dirty="0"/>
          </a:p>
        </p:txBody>
      </p:sp>
      <p:sp>
        <p:nvSpPr>
          <p:cNvPr id="50" name="Teardrop 49"/>
          <p:cNvSpPr/>
          <p:nvPr/>
        </p:nvSpPr>
        <p:spPr>
          <a:xfrm>
            <a:off x="8573219" y="6266116"/>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S3</a:t>
            </a:r>
            <a:endParaRPr lang="en-GB" sz="800" dirty="0"/>
          </a:p>
        </p:txBody>
      </p:sp>
      <p:sp>
        <p:nvSpPr>
          <p:cNvPr id="51" name="Teardrop 50"/>
          <p:cNvSpPr/>
          <p:nvPr/>
        </p:nvSpPr>
        <p:spPr>
          <a:xfrm>
            <a:off x="9660078" y="5957129"/>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S1</a:t>
            </a:r>
            <a:endParaRPr lang="en-GB" sz="800" dirty="0"/>
          </a:p>
        </p:txBody>
      </p:sp>
      <p:sp>
        <p:nvSpPr>
          <p:cNvPr id="52" name="Teardrop 51"/>
          <p:cNvSpPr/>
          <p:nvPr/>
        </p:nvSpPr>
        <p:spPr>
          <a:xfrm>
            <a:off x="10383568" y="5938154"/>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S2</a:t>
            </a:r>
            <a:endParaRPr lang="en-GB" sz="800" dirty="0"/>
          </a:p>
        </p:txBody>
      </p:sp>
      <p:sp>
        <p:nvSpPr>
          <p:cNvPr id="53" name="Teardrop 52"/>
          <p:cNvSpPr/>
          <p:nvPr/>
        </p:nvSpPr>
        <p:spPr>
          <a:xfrm>
            <a:off x="11083812" y="5869874"/>
            <a:ext cx="462013" cy="19839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S3</a:t>
            </a:r>
            <a:endParaRPr lang="en-GB" sz="800" dirty="0"/>
          </a:p>
        </p:txBody>
      </p:sp>
    </p:spTree>
    <p:extLst>
      <p:ext uri="{BB962C8B-B14F-4D97-AF65-F5344CB8AC3E}">
        <p14:creationId xmlns:p14="http://schemas.microsoft.com/office/powerpoint/2010/main" val="182238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73" y="38500"/>
            <a:ext cx="10515600" cy="913491"/>
          </a:xfrm>
        </p:spPr>
        <p:txBody>
          <a:bodyPr/>
          <a:lstStyle/>
          <a:p>
            <a:r>
              <a:rPr lang="en-US" dirty="0" smtClean="0"/>
              <a:t>Source control strategy</a:t>
            </a:r>
            <a:endParaRPr lang="en-GB" dirty="0"/>
          </a:p>
        </p:txBody>
      </p:sp>
      <p:sp>
        <p:nvSpPr>
          <p:cNvPr id="3" name="TextBox 2"/>
          <p:cNvSpPr txBox="1"/>
          <p:nvPr/>
        </p:nvSpPr>
        <p:spPr>
          <a:xfrm>
            <a:off x="903705" y="882207"/>
            <a:ext cx="9860547"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There are different source control strategies that can be used by the development team, like trunk-based development, feature branching, </a:t>
            </a:r>
            <a:r>
              <a:rPr lang="en-US" dirty="0" err="1" smtClean="0">
                <a:latin typeface="Bell MT" panose="02020503060305020303" pitchFamily="18" charset="0"/>
              </a:rPr>
              <a:t>Git</a:t>
            </a:r>
            <a:r>
              <a:rPr lang="en-US" dirty="0" smtClean="0">
                <a:latin typeface="Bell MT" panose="02020503060305020303" pitchFamily="18" charset="0"/>
              </a:rPr>
              <a:t>-flow model. </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different kind of projects different strategies might be suitable. For a </a:t>
            </a:r>
            <a:r>
              <a:rPr lang="en-US" dirty="0" err="1" smtClean="0">
                <a:latin typeface="Bell MT" panose="02020503060305020303" pitchFamily="18" charset="0"/>
              </a:rPr>
              <a:t>microservice</a:t>
            </a:r>
            <a:r>
              <a:rPr lang="en-US" dirty="0" smtClean="0">
                <a:latin typeface="Bell MT" panose="02020503060305020303" pitchFamily="18" charset="0"/>
              </a:rPr>
              <a:t> I think a simple feature-branching will be the best approach. </a:t>
            </a:r>
            <a:r>
              <a:rPr lang="en-US" dirty="0">
                <a:latin typeface="Bell MT" panose="02020503060305020303" pitchFamily="18" charset="0"/>
              </a:rPr>
              <a:t>Since </a:t>
            </a:r>
            <a:r>
              <a:rPr lang="en-US" dirty="0" smtClean="0">
                <a:latin typeface="Bell MT" panose="02020503060305020303" pitchFamily="18" charset="0"/>
              </a:rPr>
              <a:t>each </a:t>
            </a:r>
            <a:r>
              <a:rPr lang="en-US" dirty="0" err="1">
                <a:latin typeface="Bell MT" panose="02020503060305020303" pitchFamily="18" charset="0"/>
              </a:rPr>
              <a:t>microservice</a:t>
            </a:r>
            <a:r>
              <a:rPr lang="en-US" dirty="0">
                <a:latin typeface="Bell MT" panose="02020503060305020303" pitchFamily="18" charset="0"/>
              </a:rPr>
              <a:t> should reside in its own repository and will have its own </a:t>
            </a:r>
            <a:r>
              <a:rPr lang="en-US" dirty="0" smtClean="0">
                <a:latin typeface="Bell MT" panose="02020503060305020303" pitchFamily="18" charset="0"/>
              </a:rPr>
              <a:t>live-cycle</a:t>
            </a:r>
            <a:r>
              <a:rPr lang="en-US" dirty="0">
                <a:latin typeface="Bell MT" panose="02020503060305020303" pitchFamily="18" charset="0"/>
              </a:rPr>
              <a:t>, </a:t>
            </a:r>
            <a:r>
              <a:rPr lang="en-US" dirty="0" smtClean="0">
                <a:latin typeface="Bell MT" panose="02020503060305020303" pitchFamily="18" charset="0"/>
              </a:rPr>
              <a:t>it is also possible that different strategies are used. When </a:t>
            </a:r>
            <a:r>
              <a:rPr lang="en-US" dirty="0">
                <a:latin typeface="Bell MT" panose="02020503060305020303" pitchFamily="18" charset="0"/>
              </a:rPr>
              <a:t>simple feature-branching </a:t>
            </a:r>
            <a:r>
              <a:rPr lang="en-US" dirty="0" smtClean="0">
                <a:latin typeface="Bell MT" panose="02020503060305020303" pitchFamily="18" charset="0"/>
              </a:rPr>
              <a:t>is used, for each feature new branch will be created, after a pull request and code review the feature branch will be merged to master/trunk.</a:t>
            </a:r>
          </a:p>
          <a:p>
            <a:pPr marL="285750" indent="-285750">
              <a:spcAft>
                <a:spcPts val="1200"/>
              </a:spcAft>
              <a:buFont typeface="Arial" panose="020B0604020202020204" pitchFamily="34" charset="0"/>
              <a:buChar char="•"/>
            </a:pPr>
            <a:r>
              <a:rPr lang="en-US" dirty="0" smtClean="0">
                <a:latin typeface="Bell MT" panose="02020503060305020303" pitchFamily="18" charset="0"/>
              </a:rPr>
              <a:t>Merging to the master branch will trigger a build process in the CI/CD system.</a:t>
            </a:r>
          </a:p>
          <a:p>
            <a:pPr marL="342900" indent="-342900">
              <a:spcAft>
                <a:spcPts val="1200"/>
              </a:spcAft>
              <a:buFont typeface="Arial" panose="020B0604020202020204" pitchFamily="34" charset="0"/>
              <a:buChar char="•"/>
            </a:pPr>
            <a:r>
              <a:rPr lang="en-US" dirty="0" smtClean="0">
                <a:latin typeface="Bell MT" panose="02020503060305020303" pitchFamily="18" charset="0"/>
              </a:rPr>
              <a:t>There might be also a build/deploy/test/clean-up procedure for the feature branch, triggered on push. These deployment would normally happen in the dev environment and will be cleaned-up after successful integration tests. Ideally manual verification will not be need for a service.</a:t>
            </a:r>
          </a:p>
        </p:txBody>
      </p:sp>
      <p:sp>
        <p:nvSpPr>
          <p:cNvPr id="4" name="Right Arrow 3"/>
          <p:cNvSpPr/>
          <p:nvPr/>
        </p:nvSpPr>
        <p:spPr>
          <a:xfrm>
            <a:off x="1414913" y="5024389"/>
            <a:ext cx="9461633"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master / trunk</a:t>
            </a:r>
            <a:endParaRPr lang="en-GB" sz="1200" dirty="0"/>
          </a:p>
        </p:txBody>
      </p:sp>
      <p:cxnSp>
        <p:nvCxnSpPr>
          <p:cNvPr id="6" name="Straight Connector 5"/>
          <p:cNvCxnSpPr/>
          <p:nvPr/>
        </p:nvCxnSpPr>
        <p:spPr>
          <a:xfrm>
            <a:off x="1607418" y="4764507"/>
            <a:ext cx="0" cy="131866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ight Arrow 6"/>
          <p:cNvSpPr/>
          <p:nvPr/>
        </p:nvSpPr>
        <p:spPr>
          <a:xfrm>
            <a:off x="1607418" y="5471962"/>
            <a:ext cx="3066447"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Feature/f1</a:t>
            </a:r>
            <a:endParaRPr lang="en-GB" sz="1200" dirty="0"/>
          </a:p>
        </p:txBody>
      </p:sp>
      <p:cxnSp>
        <p:nvCxnSpPr>
          <p:cNvPr id="8" name="Straight Connector 7"/>
          <p:cNvCxnSpPr/>
          <p:nvPr/>
        </p:nvCxnSpPr>
        <p:spPr>
          <a:xfrm flipH="1">
            <a:off x="2279584" y="4916907"/>
            <a:ext cx="1" cy="146464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0" name="Right Arrow 9"/>
          <p:cNvSpPr/>
          <p:nvPr/>
        </p:nvSpPr>
        <p:spPr>
          <a:xfrm>
            <a:off x="2279584" y="5897883"/>
            <a:ext cx="5112617" cy="385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Feature/f2</a:t>
            </a:r>
            <a:endParaRPr lang="en-GB" sz="1200" dirty="0"/>
          </a:p>
        </p:txBody>
      </p:sp>
      <p:cxnSp>
        <p:nvCxnSpPr>
          <p:cNvPr id="11" name="Straight Connector 10"/>
          <p:cNvCxnSpPr/>
          <p:nvPr/>
        </p:nvCxnSpPr>
        <p:spPr>
          <a:xfrm>
            <a:off x="4673866" y="4916907"/>
            <a:ext cx="2418" cy="1106906"/>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3" name="Hexagon 12"/>
          <p:cNvSpPr/>
          <p:nvPr/>
        </p:nvSpPr>
        <p:spPr>
          <a:xfrm>
            <a:off x="4360244" y="4602158"/>
            <a:ext cx="596767" cy="27784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Tag v.1</a:t>
            </a:r>
            <a:endParaRPr lang="en-GB" sz="900" dirty="0"/>
          </a:p>
        </p:txBody>
      </p:sp>
      <p:cxnSp>
        <p:nvCxnSpPr>
          <p:cNvPr id="14" name="Straight Connector 13"/>
          <p:cNvCxnSpPr/>
          <p:nvPr/>
        </p:nvCxnSpPr>
        <p:spPr>
          <a:xfrm flipH="1">
            <a:off x="7392201" y="4924925"/>
            <a:ext cx="4016" cy="145662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5" name="Hexagon 14"/>
          <p:cNvSpPr/>
          <p:nvPr/>
        </p:nvSpPr>
        <p:spPr>
          <a:xfrm>
            <a:off x="7082594" y="4571673"/>
            <a:ext cx="596767" cy="27784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Tag v.2</a:t>
            </a:r>
            <a:endParaRPr lang="en-GB" sz="900" dirty="0"/>
          </a:p>
        </p:txBody>
      </p:sp>
      <p:sp>
        <p:nvSpPr>
          <p:cNvPr id="17" name="TextBox 16"/>
          <p:cNvSpPr txBox="1"/>
          <p:nvPr/>
        </p:nvSpPr>
        <p:spPr>
          <a:xfrm>
            <a:off x="4663623" y="5364921"/>
            <a:ext cx="1207382" cy="369332"/>
          </a:xfrm>
          <a:prstGeom prst="rect">
            <a:avLst/>
          </a:prstGeom>
          <a:noFill/>
        </p:spPr>
        <p:txBody>
          <a:bodyPr wrap="none" rtlCol="0">
            <a:spAutoFit/>
          </a:bodyPr>
          <a:lstStyle/>
          <a:p>
            <a:r>
              <a:rPr lang="en-US" dirty="0" smtClean="0"/>
              <a:t>Merge f1</a:t>
            </a:r>
            <a:endParaRPr lang="en-GB" dirty="0"/>
          </a:p>
        </p:txBody>
      </p:sp>
      <p:sp>
        <p:nvSpPr>
          <p:cNvPr id="18" name="TextBox 17"/>
          <p:cNvSpPr txBox="1"/>
          <p:nvPr/>
        </p:nvSpPr>
        <p:spPr>
          <a:xfrm>
            <a:off x="7374242" y="5363133"/>
            <a:ext cx="1207382" cy="369332"/>
          </a:xfrm>
          <a:prstGeom prst="rect">
            <a:avLst/>
          </a:prstGeom>
          <a:noFill/>
        </p:spPr>
        <p:txBody>
          <a:bodyPr wrap="none" rtlCol="0">
            <a:spAutoFit/>
          </a:bodyPr>
          <a:lstStyle/>
          <a:p>
            <a:r>
              <a:rPr lang="en-US" dirty="0" smtClean="0"/>
              <a:t>Merge f2</a:t>
            </a:r>
            <a:endParaRPr lang="en-GB" dirty="0"/>
          </a:p>
        </p:txBody>
      </p:sp>
    </p:spTree>
    <p:extLst>
      <p:ext uri="{BB962C8B-B14F-4D97-AF65-F5344CB8AC3E}">
        <p14:creationId xmlns:p14="http://schemas.microsoft.com/office/powerpoint/2010/main" val="211802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57751"/>
            <a:ext cx="10515600" cy="1126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Test release</a:t>
            </a:r>
            <a:endParaRPr lang="en-GB" dirty="0"/>
          </a:p>
        </p:txBody>
      </p:sp>
      <p:sp>
        <p:nvSpPr>
          <p:cNvPr id="5" name="TextBox 4"/>
          <p:cNvSpPr txBox="1"/>
          <p:nvPr/>
        </p:nvSpPr>
        <p:spPr>
          <a:xfrm>
            <a:off x="903705" y="1276844"/>
            <a:ext cx="9860547" cy="778674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Test deployments will be triggered on successful build from the master branch. </a:t>
            </a:r>
          </a:p>
          <a:p>
            <a:pPr marL="285750" indent="-285750">
              <a:spcAft>
                <a:spcPts val="1200"/>
              </a:spcAft>
              <a:buFont typeface="Arial" panose="020B0604020202020204" pitchFamily="34" charset="0"/>
              <a:buChar char="•"/>
            </a:pPr>
            <a:r>
              <a:rPr lang="en-US" dirty="0" smtClean="0">
                <a:latin typeface="Bell MT" panose="02020503060305020303" pitchFamily="18" charset="0"/>
              </a:rPr>
              <a:t>Test deployments should be followed by automated integration and (if necessary) performance testing.</a:t>
            </a:r>
          </a:p>
          <a:p>
            <a:pPr marL="285750" indent="-285750">
              <a:spcAft>
                <a:spcPts val="1200"/>
              </a:spcAft>
              <a:buFont typeface="Arial" panose="020B0604020202020204" pitchFamily="34" charset="0"/>
              <a:buChar char="•"/>
            </a:pPr>
            <a:r>
              <a:rPr lang="en-US" dirty="0" smtClean="0">
                <a:latin typeface="Bell MT" panose="02020503060305020303" pitchFamily="18" charset="0"/>
              </a:rPr>
              <a:t>If any environment specific configuration is needed, it should be applied during the deployment process. Build artifacts should not </a:t>
            </a:r>
            <a:r>
              <a:rPr lang="en-US" dirty="0">
                <a:latin typeface="Bell MT" panose="02020503060305020303" pitchFamily="18" charset="0"/>
              </a:rPr>
              <a:t>i</a:t>
            </a:r>
            <a:r>
              <a:rPr lang="en-US" dirty="0" smtClean="0">
                <a:latin typeface="Bell MT" panose="02020503060305020303" pitchFamily="18" charset="0"/>
              </a:rPr>
              <a:t>nclude environment specific files and configuration. </a:t>
            </a:r>
          </a:p>
          <a:p>
            <a:pPr marL="342900" indent="-342900">
              <a:spcAft>
                <a:spcPts val="1200"/>
              </a:spcAft>
              <a:buFont typeface="Arial" panose="020B0604020202020204" pitchFamily="34" charset="0"/>
              <a:buChar char="•"/>
            </a:pPr>
            <a:r>
              <a:rPr lang="en-US" dirty="0" smtClean="0">
                <a:latin typeface="Bell MT" panose="02020503060305020303" pitchFamily="18" charset="0"/>
              </a:rPr>
              <a:t>Test environment should be the one used for external clients for integration tests, upon successful deployment and all tests passed external parties should be notified for newly deployed services.</a:t>
            </a:r>
          </a:p>
          <a:p>
            <a:pPr marL="342900" indent="-342900">
              <a:spcAft>
                <a:spcPts val="1200"/>
              </a:spcAft>
              <a:buFont typeface="Arial" panose="020B0604020202020204" pitchFamily="34" charset="0"/>
              <a:buChar char="•"/>
            </a:pPr>
            <a:r>
              <a:rPr lang="en-US" dirty="0" smtClean="0">
                <a:latin typeface="Bell MT" panose="02020503060305020303" pitchFamily="18" charset="0"/>
              </a:rPr>
              <a:t>If automated integration tests are not passing automated revert should be performed to the previous successful deployment.</a:t>
            </a:r>
          </a:p>
          <a:p>
            <a:pPr marL="342900" indent="-342900">
              <a:spcAft>
                <a:spcPts val="1200"/>
              </a:spcAft>
              <a:buFont typeface="Arial" panose="020B0604020202020204" pitchFamily="34" charset="0"/>
              <a:buChar char="•"/>
            </a:pPr>
            <a:r>
              <a:rPr lang="en-US" dirty="0" smtClean="0">
                <a:latin typeface="Bell MT" panose="02020503060305020303" pitchFamily="18" charset="0"/>
              </a:rPr>
              <a:t>Based on the test results decision should be made if the release should proceed to production. QA confirmation should trigger a production deploy and release.</a:t>
            </a: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a:p>
            <a:pPr marL="342900" indent="-342900">
              <a:spcAft>
                <a:spcPts val="1200"/>
              </a:spcAft>
              <a:buFont typeface="Arial" panose="020B0604020202020204" pitchFamily="34" charset="0"/>
              <a:buChar char="•"/>
            </a:pPr>
            <a:endParaRPr lang="en-US" dirty="0" smtClean="0">
              <a:latin typeface="Bell MT" panose="02020503060305020303" pitchFamily="18" charset="0"/>
            </a:endParaRPr>
          </a:p>
        </p:txBody>
      </p:sp>
    </p:spTree>
    <p:extLst>
      <p:ext uri="{BB962C8B-B14F-4D97-AF65-F5344CB8AC3E}">
        <p14:creationId xmlns:p14="http://schemas.microsoft.com/office/powerpoint/2010/main" val="26597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57751"/>
            <a:ext cx="10515600" cy="11742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Production release</a:t>
            </a:r>
            <a:endParaRPr lang="en-GB" dirty="0"/>
          </a:p>
        </p:txBody>
      </p:sp>
      <p:sp>
        <p:nvSpPr>
          <p:cNvPr id="4" name="TextBox 3"/>
          <p:cNvSpPr txBox="1"/>
          <p:nvPr/>
        </p:nvSpPr>
        <p:spPr>
          <a:xfrm>
            <a:off x="903705" y="1276844"/>
            <a:ext cx="9860547" cy="360098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Production releases should be triggered by manual confirmation from QA, after successful test in the test environment. </a:t>
            </a:r>
          </a:p>
          <a:p>
            <a:pPr marL="285750" indent="-285750">
              <a:spcAft>
                <a:spcPts val="1200"/>
              </a:spcAft>
              <a:buFont typeface="Arial" panose="020B0604020202020204" pitchFamily="34" charset="0"/>
              <a:buChar char="•"/>
            </a:pPr>
            <a:r>
              <a:rPr lang="en-US" dirty="0" smtClean="0">
                <a:latin typeface="Bell MT" panose="02020503060305020303" pitchFamily="18" charset="0"/>
              </a:rPr>
              <a:t>Ideally production release should be split on deploy and release. This means the service should be also tested in the production environment before fully released to clients. There are different strategies, like A/B testing of new functionality, blue/green deployment or canary deployment. </a:t>
            </a:r>
          </a:p>
          <a:p>
            <a:pPr marL="285750" indent="-285750">
              <a:spcAft>
                <a:spcPts val="1200"/>
              </a:spcAft>
              <a:buFont typeface="Arial" panose="020B0604020202020204" pitchFamily="34" charset="0"/>
              <a:buChar char="•"/>
            </a:pPr>
            <a:r>
              <a:rPr lang="en-US" dirty="0" smtClean="0">
                <a:latin typeface="Bell MT" panose="02020503060305020303" pitchFamily="18" charset="0"/>
              </a:rPr>
              <a:t>Depending on the environment these techniques can be achieved in a different way. If deployments are all done on a Linux platform, or even better in a Kubernetes cluster, it can be pretty easy to setup blue/green </a:t>
            </a:r>
            <a:r>
              <a:rPr lang="en-US" dirty="0" smtClean="0">
                <a:latin typeface="Bell MT" panose="02020503060305020303" pitchFamily="18" charset="0"/>
              </a:rPr>
              <a:t>deployments lets say. </a:t>
            </a:r>
            <a:r>
              <a:rPr lang="en-US" dirty="0" smtClean="0">
                <a:latin typeface="Bell MT" panose="02020503060305020303" pitchFamily="18" charset="0"/>
              </a:rPr>
              <a:t>For Windows platform the automation tools are still not that mature</a:t>
            </a:r>
            <a:r>
              <a:rPr lang="en-US" dirty="0" smtClean="0">
                <a:latin typeface="Bell MT" panose="02020503060305020303" pitchFamily="18" charset="0"/>
              </a:rPr>
              <a:t>.</a:t>
            </a:r>
          </a:p>
          <a:p>
            <a:pPr marL="285750" indent="-285750">
              <a:spcAft>
                <a:spcPts val="1200"/>
              </a:spcAft>
              <a:buFont typeface="Arial" panose="020B0604020202020204" pitchFamily="34" charset="0"/>
              <a:buChar char="•"/>
            </a:pPr>
            <a:r>
              <a:rPr lang="en-US" dirty="0" smtClean="0">
                <a:latin typeface="Bell MT" panose="02020503060305020303" pitchFamily="18" charset="0"/>
              </a:rPr>
              <a:t>After successful production release automated e-mail notification can be setup to notify all the stakeholders, as part of the release pipeline.</a:t>
            </a:r>
            <a:endParaRPr lang="en-US" dirty="0" smtClean="0">
              <a:latin typeface="Bell MT" panose="02020503060305020303" pitchFamily="18" charset="0"/>
            </a:endParaRPr>
          </a:p>
        </p:txBody>
      </p:sp>
    </p:spTree>
    <p:extLst>
      <p:ext uri="{BB962C8B-B14F-4D97-AF65-F5344CB8AC3E}">
        <p14:creationId xmlns:p14="http://schemas.microsoft.com/office/powerpoint/2010/main" val="112931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Other concerns</a:t>
            </a:r>
            <a:endParaRPr lang="en-GB" dirty="0"/>
          </a:p>
        </p:txBody>
      </p:sp>
      <p:sp>
        <p:nvSpPr>
          <p:cNvPr id="4" name="TextBox 3"/>
          <p:cNvSpPr txBox="1"/>
          <p:nvPr/>
        </p:nvSpPr>
        <p:spPr>
          <a:xfrm>
            <a:off x="903705" y="1276844"/>
            <a:ext cx="9860547" cy="233910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err="1" smtClean="0">
                <a:latin typeface="Bell MT" panose="02020503060305020303" pitchFamily="18" charset="0"/>
              </a:rPr>
              <a:t>Microservices</a:t>
            </a:r>
            <a:r>
              <a:rPr lang="en-US" dirty="0" smtClean="0">
                <a:latin typeface="Bell MT" panose="02020503060305020303" pitchFamily="18" charset="0"/>
              </a:rPr>
              <a:t> should be designed in a way that each can be deployed in separation, with minimum compile time and repository coupling.</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a single service point of view all interaction with other systems or other services should be treated as eternal dependencies. Integration tests should take this into account.</a:t>
            </a:r>
          </a:p>
          <a:p>
            <a:pPr marL="285750" indent="-285750">
              <a:spcAft>
                <a:spcPts val="1200"/>
              </a:spcAft>
              <a:buFont typeface="Arial" panose="020B0604020202020204" pitchFamily="34" charset="0"/>
              <a:buChar char="•"/>
            </a:pPr>
            <a:r>
              <a:rPr lang="en-US" dirty="0" smtClean="0">
                <a:latin typeface="Bell MT" panose="02020503060305020303" pitchFamily="18" charset="0"/>
              </a:rPr>
              <a:t>For a easier functionality separation and defining the granularity of the </a:t>
            </a:r>
            <a:r>
              <a:rPr lang="en-US" dirty="0" err="1" smtClean="0">
                <a:latin typeface="Bell MT" panose="02020503060305020303" pitchFamily="18" charset="0"/>
              </a:rPr>
              <a:t>microservices</a:t>
            </a:r>
            <a:r>
              <a:rPr lang="en-US" dirty="0" smtClean="0">
                <a:latin typeface="Bell MT" panose="02020503060305020303" pitchFamily="18" charset="0"/>
              </a:rPr>
              <a:t> they can be logically organized in layers – API services, exposed to the public, integration services and core functions.</a:t>
            </a:r>
          </a:p>
        </p:txBody>
      </p:sp>
    </p:spTree>
    <p:extLst>
      <p:ext uri="{BB962C8B-B14F-4D97-AF65-F5344CB8AC3E}">
        <p14:creationId xmlns:p14="http://schemas.microsoft.com/office/powerpoint/2010/main" val="637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604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Solution for Python services</a:t>
            </a:r>
          </a:p>
          <a:p>
            <a:r>
              <a:rPr lang="en-US" sz="1800" dirty="0" smtClean="0"/>
              <a:t>Deployed on Windows and Linux</a:t>
            </a:r>
            <a:endParaRPr lang="en-GB" sz="1800" dirty="0"/>
          </a:p>
        </p:txBody>
      </p:sp>
      <p:sp>
        <p:nvSpPr>
          <p:cNvPr id="4" name="TextBox 3"/>
          <p:cNvSpPr txBox="1"/>
          <p:nvPr/>
        </p:nvSpPr>
        <p:spPr>
          <a:xfrm>
            <a:off x="838200" y="1779764"/>
            <a:ext cx="9860547" cy="403187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smtClean="0">
                <a:latin typeface="Bell MT" panose="02020503060305020303" pitchFamily="18" charset="0"/>
              </a:rPr>
              <a:t>I will assume </a:t>
            </a:r>
            <a:r>
              <a:rPr lang="en-US" dirty="0" err="1" smtClean="0">
                <a:latin typeface="Bell MT" panose="02020503060305020303" pitchFamily="18" charset="0"/>
              </a:rPr>
              <a:t>Git</a:t>
            </a:r>
            <a:r>
              <a:rPr lang="en-US" dirty="0" smtClean="0">
                <a:latin typeface="Bell MT" panose="02020503060305020303" pitchFamily="18" charset="0"/>
              </a:rPr>
              <a:t> is used for keeping the sources.</a:t>
            </a: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assume each service is either deployed on Linux or on Windows and there is no need to deploy one and the same service on both platforms.</a:t>
            </a: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assume the machines on this the services are to be installed and running are already provisioned to be able to run Python scripts. For the windows hosts I will assume </a:t>
            </a:r>
            <a:r>
              <a:rPr lang="en-US" dirty="0" err="1" smtClean="0">
                <a:latin typeface="Bell MT" panose="02020503060305020303" pitchFamily="18" charset="0"/>
              </a:rPr>
              <a:t>nssm</a:t>
            </a:r>
            <a:r>
              <a:rPr lang="en-US" dirty="0" smtClean="0">
                <a:latin typeface="Bell MT" panose="02020503060305020303" pitchFamily="18" charset="0"/>
              </a:rPr>
              <a:t> </a:t>
            </a:r>
            <a:r>
              <a:rPr lang="en-US" dirty="0" smtClean="0">
                <a:latin typeface="Bell MT" panose="02020503060305020303" pitchFamily="18" charset="0"/>
              </a:rPr>
              <a:t>is </a:t>
            </a:r>
            <a:r>
              <a:rPr lang="en-US" dirty="0" smtClean="0">
                <a:latin typeface="Bell MT" panose="02020503060305020303" pitchFamily="18" charset="0"/>
              </a:rPr>
              <a:t>pre-installed.</a:t>
            </a: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use Jenkins for running the pipelines and </a:t>
            </a:r>
            <a:r>
              <a:rPr lang="en-US" dirty="0" err="1" smtClean="0">
                <a:latin typeface="Bell MT" panose="02020503060305020303" pitchFamily="18" charset="0"/>
              </a:rPr>
              <a:t>Ansible</a:t>
            </a:r>
            <a:r>
              <a:rPr lang="en-US" dirty="0" smtClean="0">
                <a:latin typeface="Bell MT" panose="02020503060305020303" pitchFamily="18" charset="0"/>
              </a:rPr>
              <a:t> for deploying the service to the environments. Because the given service is too simple, there will be only a deployment pipeline</a:t>
            </a:r>
            <a:r>
              <a:rPr lang="en-US" dirty="0" smtClean="0">
                <a:latin typeface="Bell MT" panose="02020503060305020303" pitchFamily="18" charset="0"/>
              </a:rPr>
              <a:t>. The Jenkins server running the  pipeline should be provisioned with </a:t>
            </a:r>
            <a:r>
              <a:rPr lang="en-US" dirty="0" err="1" smtClean="0">
                <a:latin typeface="Bell MT" panose="02020503060305020303" pitchFamily="18" charset="0"/>
              </a:rPr>
              <a:t>Git</a:t>
            </a:r>
            <a:r>
              <a:rPr lang="en-US" dirty="0" smtClean="0">
                <a:latin typeface="Bell MT" panose="02020503060305020303" pitchFamily="18" charset="0"/>
              </a:rPr>
              <a:t>, </a:t>
            </a:r>
            <a:r>
              <a:rPr lang="en-US" dirty="0" err="1" smtClean="0">
                <a:latin typeface="Bell MT" panose="02020503060305020303" pitchFamily="18" charset="0"/>
              </a:rPr>
              <a:t>Ansible</a:t>
            </a:r>
            <a:r>
              <a:rPr lang="en-US" dirty="0" smtClean="0">
                <a:latin typeface="Bell MT" panose="02020503060305020303" pitchFamily="18" charset="0"/>
              </a:rPr>
              <a:t> executables, </a:t>
            </a:r>
            <a:r>
              <a:rPr lang="en-US" dirty="0" err="1" smtClean="0">
                <a:latin typeface="Bell MT" panose="02020503060305020303" pitchFamily="18" charset="0"/>
              </a:rPr>
              <a:t>Ansible</a:t>
            </a:r>
            <a:r>
              <a:rPr lang="en-US" dirty="0" smtClean="0">
                <a:latin typeface="Bell MT" panose="02020503060305020303" pitchFamily="18" charset="0"/>
              </a:rPr>
              <a:t> roles, inventories and playbooks.</a:t>
            </a:r>
            <a:endParaRPr lang="en-US" dirty="0" smtClean="0">
              <a:latin typeface="Bell MT" panose="02020503060305020303" pitchFamily="18" charset="0"/>
            </a:endParaRPr>
          </a:p>
          <a:p>
            <a:pPr marL="285750" indent="-285750">
              <a:spcAft>
                <a:spcPts val="1200"/>
              </a:spcAft>
              <a:buFont typeface="Arial" panose="020B0604020202020204" pitchFamily="34" charset="0"/>
              <a:buChar char="•"/>
            </a:pPr>
            <a:r>
              <a:rPr lang="en-US" dirty="0" smtClean="0">
                <a:latin typeface="Bell MT" panose="02020503060305020303" pitchFamily="18" charset="0"/>
              </a:rPr>
              <a:t>I will not fully implement the strategy described in this presentation, because of lack of real environments, no real services and not enough time. And last but not least </a:t>
            </a:r>
            <a:r>
              <a:rPr lang="en-US" dirty="0" smtClean="0">
                <a:latin typeface="Bell MT" panose="02020503060305020303" pitchFamily="18" charset="0"/>
              </a:rPr>
              <a:t>- </a:t>
            </a:r>
            <a:r>
              <a:rPr lang="en-US" dirty="0" smtClean="0">
                <a:latin typeface="Bell MT" panose="02020503060305020303" pitchFamily="18" charset="0"/>
              </a:rPr>
              <a:t>no real funding </a:t>
            </a:r>
            <a:r>
              <a:rPr lang="en-US" dirty="0" smtClean="0">
                <a:latin typeface="Bell MT" panose="02020503060305020303" pitchFamily="18" charset="0"/>
                <a:sym typeface="Wingdings" panose="05000000000000000000" pitchFamily="2" charset="2"/>
              </a:rPr>
              <a:t></a:t>
            </a:r>
            <a:endParaRPr lang="en-US" dirty="0" smtClean="0">
              <a:latin typeface="Bell MT" panose="02020503060305020303" pitchFamily="18" charset="0"/>
            </a:endParaRPr>
          </a:p>
        </p:txBody>
      </p:sp>
    </p:spTree>
    <p:extLst>
      <p:ext uri="{BB962C8B-B14F-4D97-AF65-F5344CB8AC3E}">
        <p14:creationId xmlns:p14="http://schemas.microsoft.com/office/powerpoint/2010/main" val="318217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2CDE7EA-13B1-442E-8615-962473ABF505}" vid="{070B6538-38DB-419C-832C-C6A3C89BFD29}"/>
    </a:ext>
  </a:extLst>
</a:theme>
</file>

<file path=docProps/app.xml><?xml version="1.0" encoding="utf-8"?>
<Properties xmlns="http://schemas.openxmlformats.org/officeDocument/2006/extended-properties" xmlns:vt="http://schemas.openxmlformats.org/officeDocument/2006/docPropsVTypes">
  <Template>blank</Template>
  <TotalTime>703</TotalTime>
  <Words>925</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Bell MT</vt:lpstr>
      <vt:lpstr>Verdana</vt:lpstr>
      <vt:lpstr>Wingdings</vt:lpstr>
      <vt:lpstr>Office Theme</vt:lpstr>
      <vt:lpstr>CI/CD</vt:lpstr>
      <vt:lpstr>Build/Deploy/Test/Release pipelines</vt:lpstr>
      <vt:lpstr>Source control strategy</vt:lpstr>
      <vt:lpstr>PowerPoint Presentation</vt:lpstr>
      <vt:lpstr>PowerPoint Presentation</vt:lpstr>
      <vt:lpstr>PowerPoint Presentation</vt:lpstr>
      <vt:lpstr>PowerPoint Presentation</vt:lpstr>
    </vt:vector>
  </TitlesOfParts>
  <Company>IKEA IT 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Mihail Nenov</dc:creator>
  <cp:lastModifiedBy>Mihail Nenov</cp:lastModifiedBy>
  <cp:revision>26</cp:revision>
  <dcterms:created xsi:type="dcterms:W3CDTF">2018-09-25T10:02:03Z</dcterms:created>
  <dcterms:modified xsi:type="dcterms:W3CDTF">2018-09-30T00:01:14Z</dcterms:modified>
</cp:coreProperties>
</file>