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12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1301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1302" r:id="rId25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04" autoAdjust="0"/>
  </p:normalViewPr>
  <p:slideViewPr>
    <p:cSldViewPr>
      <p:cViewPr varScale="1">
        <p:scale>
          <a:sx n="95" d="100"/>
          <a:sy n="95" d="100"/>
        </p:scale>
        <p:origin x="1602" y="8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2" d="100"/>
          <a:sy n="102" d="100"/>
        </p:scale>
        <p:origin x="2310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D8DAE-C4E7-4BE5-87FC-200D753A6F37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B3460-5233-4876-88C1-18CF41693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36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B3460-5233-4876-88C1-18CF41693A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33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CDE0-F5D5-B54D-83E1-08C9CC72E67F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04394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31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31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31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31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31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fographic_P00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45560" y="993761"/>
            <a:ext cx="9786335" cy="254749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03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534654" indent="0">
              <a:buNone/>
              <a:defRPr sz="1403"/>
            </a:lvl2pPr>
            <a:lvl3pPr marL="1069307" indent="0">
              <a:buNone/>
              <a:defRPr sz="1169"/>
            </a:lvl3pPr>
            <a:lvl4pPr marL="1603961" indent="0">
              <a:buNone/>
              <a:defRPr sz="1053"/>
            </a:lvl4pPr>
            <a:lvl5pPr marL="2138614" indent="0">
              <a:buNone/>
              <a:defRPr sz="1053"/>
            </a:lvl5pPr>
            <a:lvl6pPr marL="2673267" indent="0">
              <a:buNone/>
              <a:defRPr sz="1053"/>
            </a:lvl6pPr>
            <a:lvl7pPr marL="3207920" indent="0">
              <a:buNone/>
              <a:defRPr sz="1053"/>
            </a:lvl7pPr>
            <a:lvl8pPr marL="3742574" indent="0">
              <a:buNone/>
              <a:defRPr sz="1053"/>
            </a:lvl8pPr>
            <a:lvl9pPr marL="4277228" indent="0">
              <a:buNone/>
              <a:defRPr sz="1053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26" name="Title 2"/>
          <p:cNvSpPr>
            <a:spLocks noGrp="1"/>
          </p:cNvSpPr>
          <p:nvPr>
            <p:ph type="title"/>
          </p:nvPr>
        </p:nvSpPr>
        <p:spPr>
          <a:xfrm>
            <a:off x="445560" y="308345"/>
            <a:ext cx="9786335" cy="503856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7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7823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514"/>
            <a:ext cx="9624060" cy="12100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253471" y="7090388"/>
            <a:ext cx="360045" cy="309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31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9422" y="3063367"/>
            <a:ext cx="6729095" cy="1203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PROJEKTOVANJE INFORMACIONIH SISTEMA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Arial"/>
              <a:cs typeface="Arial"/>
            </a:endParaRPr>
          </a:p>
          <a:p>
            <a:pPr marL="4445" algn="ctr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PROJEKAT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Arial"/>
                <a:cs typeface="Arial"/>
              </a:rPr>
              <a:t>PROJEKTOVANJE INFORMACIONOG SISTEMA ZA PARKING</a:t>
            </a:r>
            <a:r>
              <a:rPr sz="1600" b="1" spc="6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SERVIS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931278"/>
              </p:ext>
            </p:extLst>
          </p:nvPr>
        </p:nvGraphicFramePr>
        <p:xfrm>
          <a:off x="855980" y="5430478"/>
          <a:ext cx="8976360" cy="881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91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4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1299">
                <a:tc>
                  <a:txBody>
                    <a:bodyPr/>
                    <a:lstStyle/>
                    <a:p>
                      <a:pPr marL="127000">
                        <a:lnSpc>
                          <a:spcPts val="12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Predmetni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nastavnik: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127000">
                        <a:lnSpc>
                          <a:spcPts val="141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Dr Aleksandar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Simović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129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St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ent:</a:t>
                      </a:r>
                    </a:p>
                    <a:p>
                      <a:pPr marR="120014" algn="r">
                        <a:lnSpc>
                          <a:spcPts val="141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Mihailo </a:t>
                      </a:r>
                      <a:r>
                        <a:rPr sz="1200" spc="-5" dirty="0" err="1">
                          <a:latin typeface="Arial"/>
                          <a:cs typeface="Arial"/>
                        </a:rPr>
                        <a:t>Anđelić</a:t>
                      </a:r>
                      <a:endParaRPr sz="12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3551554" marR="119380" indent="-238125" algn="r">
                        <a:lnSpc>
                          <a:spcPts val="138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Datum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predaje: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 03.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7.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02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.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820539" y="6451803"/>
            <a:ext cx="1051560" cy="502284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 indent="100330">
              <a:lnSpc>
                <a:spcPts val="1839"/>
              </a:lnSpc>
              <a:spcBef>
                <a:spcPts val="225"/>
              </a:spcBef>
            </a:pPr>
            <a:r>
              <a:rPr sz="1600" b="1" spc="-5" dirty="0">
                <a:latin typeface="Arial"/>
                <a:cs typeface="Arial"/>
              </a:rPr>
              <a:t>Beograd  April,</a:t>
            </a:r>
            <a:r>
              <a:rPr sz="1600" b="1" spc="-8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2023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89554" y="914400"/>
            <a:ext cx="5111115" cy="13442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340233"/>
            <a:ext cx="8863330" cy="25209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619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285"/>
              </a:spcBef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PROJEKAT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INFORMACIONI SISTEM PARKING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SERVISA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6125" y="6538206"/>
            <a:ext cx="1056640" cy="1022350"/>
          </a:xfrm>
          <a:custGeom>
            <a:avLst/>
            <a:gdLst/>
            <a:ahLst/>
            <a:cxnLst/>
            <a:rect l="l" t="t" r="r" b="b"/>
            <a:pathLst>
              <a:path w="1056640" h="1022350">
                <a:moveTo>
                  <a:pt x="1056258" y="0"/>
                </a:moveTo>
                <a:lnTo>
                  <a:pt x="0" y="1022102"/>
                </a:lnTo>
                <a:lnTo>
                  <a:pt x="1056258" y="1022102"/>
                </a:lnTo>
                <a:lnTo>
                  <a:pt x="10562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0604" y="889762"/>
            <a:ext cx="27247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3. DIJAGRAM</a:t>
            </a:r>
            <a:r>
              <a:rPr sz="1400" b="1" spc="-1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DEKOMPOZICIJE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8937" y="2494280"/>
            <a:ext cx="9912858" cy="29089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74590" y="5651754"/>
            <a:ext cx="17418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i="1" dirty="0">
                <a:solidFill>
                  <a:srgbClr val="44536A"/>
                </a:solidFill>
                <a:latin typeface="Arial"/>
                <a:cs typeface="Arial"/>
              </a:rPr>
              <a:t>Slika 4. </a:t>
            </a:r>
            <a:r>
              <a:rPr sz="900" i="1" spc="-5" dirty="0">
                <a:solidFill>
                  <a:srgbClr val="44536A"/>
                </a:solidFill>
                <a:latin typeface="Arial"/>
                <a:cs typeface="Arial"/>
              </a:rPr>
              <a:t>1 Dijagram</a:t>
            </a:r>
            <a:r>
              <a:rPr sz="900" i="1" spc="-40" dirty="0">
                <a:solidFill>
                  <a:srgbClr val="44536A"/>
                </a:solidFill>
                <a:latin typeface="Arial"/>
                <a:cs typeface="Arial"/>
              </a:rPr>
              <a:t> </a:t>
            </a:r>
            <a:r>
              <a:rPr sz="900" i="1" spc="-5" dirty="0">
                <a:solidFill>
                  <a:srgbClr val="44536A"/>
                </a:solidFill>
                <a:latin typeface="Arial"/>
                <a:cs typeface="Arial"/>
              </a:rPr>
              <a:t>dekompozicije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15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340233"/>
            <a:ext cx="8863330" cy="25209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619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285"/>
              </a:spcBef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PROJEKAT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INFORMACIONI SISTEM PARKING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SERVISA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6125" y="6538206"/>
            <a:ext cx="1056640" cy="1022350"/>
          </a:xfrm>
          <a:custGeom>
            <a:avLst/>
            <a:gdLst/>
            <a:ahLst/>
            <a:cxnLst/>
            <a:rect l="l" t="t" r="r" b="b"/>
            <a:pathLst>
              <a:path w="1056640" h="1022350">
                <a:moveTo>
                  <a:pt x="1056258" y="0"/>
                </a:moveTo>
                <a:lnTo>
                  <a:pt x="0" y="1022102"/>
                </a:lnTo>
                <a:lnTo>
                  <a:pt x="1056258" y="1022102"/>
                </a:lnTo>
                <a:lnTo>
                  <a:pt x="10562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0604" y="889762"/>
            <a:ext cx="14490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4. </a:t>
            </a:r>
            <a:r>
              <a:rPr sz="1400" b="1" dirty="0">
                <a:latin typeface="Arial"/>
                <a:cs typeface="Arial"/>
              </a:rPr>
              <a:t>PSEUDO</a:t>
            </a:r>
            <a:r>
              <a:rPr sz="1400" b="1" spc="-229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KOD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15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14400" y="1419098"/>
          <a:ext cx="8593455" cy="493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5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7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2244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76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Opis: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2400" marB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Kupovina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parking karte putem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SMS-a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2400" marB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Ulazni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tokovi: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Registarski broj, Vreme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parkiranja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Izlazni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tokovi: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Kupovina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uspešna, Kupovina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neuspešna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95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Logika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procesa: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75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BEGIN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68580" marR="1319530">
                        <a:lnSpc>
                          <a:spcPct val="96000"/>
                        </a:lnSpc>
                        <a:spcBef>
                          <a:spcPts val="3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IF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Validan_Registarski_broj(Registarski_broj)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AND 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Validno_Vreme_parkiranja(Vreme_parkiranja)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THEN 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Izvrši_Plaćanje(Registarski_broj, Vreme_parkiranja)  Rezultat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Kupovina_uspešna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ts val="157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ELSE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ts val="161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Rezultat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Kupovina_neuspešna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ts val="1645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END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340233"/>
            <a:ext cx="8863330" cy="25209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619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285"/>
              </a:spcBef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PROJEKAT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INFORMACIONI SISTEM PARKING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SERVISA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6125" y="6538206"/>
            <a:ext cx="1056640" cy="1022350"/>
          </a:xfrm>
          <a:custGeom>
            <a:avLst/>
            <a:gdLst/>
            <a:ahLst/>
            <a:cxnLst/>
            <a:rect l="l" t="t" r="r" b="b"/>
            <a:pathLst>
              <a:path w="1056640" h="1022350">
                <a:moveTo>
                  <a:pt x="1056258" y="0"/>
                </a:moveTo>
                <a:lnTo>
                  <a:pt x="0" y="1022102"/>
                </a:lnTo>
                <a:lnTo>
                  <a:pt x="1056258" y="1022102"/>
                </a:lnTo>
                <a:lnTo>
                  <a:pt x="10562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14400" y="1419098"/>
          <a:ext cx="8593455" cy="493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5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7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2244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76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Opis: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2400" marB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Proverava da li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je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parking karta plaćena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izdaje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kaznu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2400" marB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Ulazni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tokovi: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Upit (Parking karta)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Izlazni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tokovi: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Parking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karta plaćena, Kazna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izdata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95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Logika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procesa: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75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BEGIN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68580" marR="2798445">
                        <a:lnSpc>
                          <a:spcPct val="96100"/>
                        </a:lnSpc>
                        <a:spcBef>
                          <a:spcPts val="3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IF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Parking_karta_plaćena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THEN 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Rezultat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Parking_karta_plaćena 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ELSE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68580" marR="2499360">
                        <a:lnSpc>
                          <a:spcPts val="1610"/>
                        </a:lnSpc>
                        <a:spcBef>
                          <a:spcPts val="4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Rezultat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Parking_karta_nijePlaćena  Izda_kaznu()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ts val="1565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END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15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340233"/>
            <a:ext cx="8863330" cy="25209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619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285"/>
              </a:spcBef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PROJEKAT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INFORMACIONI SISTEM PARKING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SERVISA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6125" y="6538206"/>
            <a:ext cx="1056640" cy="1022350"/>
          </a:xfrm>
          <a:custGeom>
            <a:avLst/>
            <a:gdLst/>
            <a:ahLst/>
            <a:cxnLst/>
            <a:rect l="l" t="t" r="r" b="b"/>
            <a:pathLst>
              <a:path w="1056640" h="1022350">
                <a:moveTo>
                  <a:pt x="1056258" y="0"/>
                </a:moveTo>
                <a:lnTo>
                  <a:pt x="0" y="1022102"/>
                </a:lnTo>
                <a:lnTo>
                  <a:pt x="1056258" y="1022102"/>
                </a:lnTo>
                <a:lnTo>
                  <a:pt x="10562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14400" y="1419098"/>
          <a:ext cx="8593455" cy="493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5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7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2244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76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Opis: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2400" marB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Podnošenje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žalbe na izdatu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kaznu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2400" marB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Ulazni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tokovi: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Broj kazne,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Razlog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žalbe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Izlazni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tokovi: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Žalba podneta, Žalba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neuspešna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95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Logika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procesa: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75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BEGIN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68580" marR="2101850">
                        <a:lnSpc>
                          <a:spcPct val="96100"/>
                        </a:lnSpc>
                        <a:spcBef>
                          <a:spcPts val="3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IF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Validna_Žalba(Razlog_žalbe)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THEN 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Podnesi_Žalbu(Broj_kazne, Razlog_žalbe)  Rezultat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Žalba_podneta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ts val="157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ELSE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ts val="161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Rezultat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Žalba_neuspešna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ts val="1645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END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15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340233"/>
            <a:ext cx="8863330" cy="25209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619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285"/>
              </a:spcBef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PROJEKAT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INFORMACIONI SISTEM PARKING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SERVISA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6125" y="6538206"/>
            <a:ext cx="1056640" cy="1022350"/>
          </a:xfrm>
          <a:custGeom>
            <a:avLst/>
            <a:gdLst/>
            <a:ahLst/>
            <a:cxnLst/>
            <a:rect l="l" t="t" r="r" b="b"/>
            <a:pathLst>
              <a:path w="1056640" h="1022350">
                <a:moveTo>
                  <a:pt x="1056258" y="0"/>
                </a:moveTo>
                <a:lnTo>
                  <a:pt x="0" y="1022102"/>
                </a:lnTo>
                <a:lnTo>
                  <a:pt x="1056258" y="1022102"/>
                </a:lnTo>
                <a:lnTo>
                  <a:pt x="10562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0604" y="889762"/>
            <a:ext cx="15678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5. IDEF1X</a:t>
            </a:r>
            <a:r>
              <a:rPr sz="1400" b="1" spc="-204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MODEL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2341" y="1558325"/>
            <a:ext cx="9138253" cy="4490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15383" y="6177483"/>
            <a:ext cx="12712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i="1" dirty="0">
                <a:solidFill>
                  <a:srgbClr val="44536A"/>
                </a:solidFill>
                <a:latin typeface="Arial"/>
                <a:cs typeface="Arial"/>
              </a:rPr>
              <a:t>Slika 5. </a:t>
            </a:r>
            <a:r>
              <a:rPr sz="900" i="1" spc="-5" dirty="0">
                <a:solidFill>
                  <a:srgbClr val="44536A"/>
                </a:solidFill>
                <a:latin typeface="Arial"/>
                <a:cs typeface="Arial"/>
              </a:rPr>
              <a:t>1 </a:t>
            </a:r>
            <a:r>
              <a:rPr sz="900" i="1" dirty="0">
                <a:solidFill>
                  <a:srgbClr val="44536A"/>
                </a:solidFill>
                <a:latin typeface="Arial"/>
                <a:cs typeface="Arial"/>
              </a:rPr>
              <a:t>IDEF1X</a:t>
            </a:r>
            <a:r>
              <a:rPr sz="900" i="1" spc="-85" dirty="0">
                <a:solidFill>
                  <a:srgbClr val="44536A"/>
                </a:solidFill>
                <a:latin typeface="Arial"/>
                <a:cs typeface="Arial"/>
              </a:rPr>
              <a:t> </a:t>
            </a:r>
            <a:r>
              <a:rPr sz="900" i="1" spc="-5" dirty="0">
                <a:solidFill>
                  <a:srgbClr val="44536A"/>
                </a:solidFill>
                <a:latin typeface="Arial"/>
                <a:cs typeface="Arial"/>
              </a:rPr>
              <a:t>model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15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340233"/>
            <a:ext cx="8863330" cy="25209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619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285"/>
              </a:spcBef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PROJEKAT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INFORMACIONI SISTEM PARKING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SERVISA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6125" y="6538206"/>
            <a:ext cx="1056640" cy="1022350"/>
          </a:xfrm>
          <a:custGeom>
            <a:avLst/>
            <a:gdLst/>
            <a:ahLst/>
            <a:cxnLst/>
            <a:rect l="l" t="t" r="r" b="b"/>
            <a:pathLst>
              <a:path w="1056640" h="1022350">
                <a:moveTo>
                  <a:pt x="1056258" y="0"/>
                </a:moveTo>
                <a:lnTo>
                  <a:pt x="0" y="1022102"/>
                </a:lnTo>
                <a:lnTo>
                  <a:pt x="1056258" y="1022102"/>
                </a:lnTo>
                <a:lnTo>
                  <a:pt x="10562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0604" y="889762"/>
            <a:ext cx="1991995" cy="597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00"/>
              </a:spcBef>
              <a:buFont typeface="Arial"/>
              <a:buAutoNum type="arabicPeriod" startAt="6"/>
              <a:tabLst>
                <a:tab pos="241300" algn="l"/>
              </a:tabLst>
            </a:pPr>
            <a:r>
              <a:rPr sz="1400" b="1" spc="-5" dirty="0">
                <a:latin typeface="Arial"/>
                <a:cs typeface="Arial"/>
              </a:rPr>
              <a:t>REČNIK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PODATAKA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AutoNum type="arabicPeriod" startAt="6"/>
            </a:pPr>
            <a:endParaRPr sz="1300">
              <a:latin typeface="Arial"/>
              <a:cs typeface="Arial"/>
            </a:endParaRPr>
          </a:p>
          <a:p>
            <a:pPr marL="12065" lvl="1">
              <a:lnSpc>
                <a:spcPct val="100000"/>
              </a:lnSpc>
              <a:spcBef>
                <a:spcPts val="5"/>
              </a:spcBef>
              <a:tabLst>
                <a:tab pos="241300" algn="l"/>
              </a:tabLst>
            </a:pPr>
            <a:r>
              <a:rPr lang="sr-Latn-RS" sz="1100" b="1">
                <a:latin typeface="Arial"/>
                <a:cs typeface="Arial"/>
              </a:rPr>
              <a:t>6.1 </a:t>
            </a:r>
            <a:r>
              <a:rPr sz="1100" b="1">
                <a:latin typeface="Arial"/>
                <a:cs typeface="Arial"/>
              </a:rPr>
              <a:t>POLJA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15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61998" y="1643126"/>
          <a:ext cx="7167242" cy="53519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3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3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0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415">
                <a:tc>
                  <a:txBody>
                    <a:bodyPr/>
                    <a:lstStyle/>
                    <a:p>
                      <a:pPr algn="ctr">
                        <a:lnSpc>
                          <a:spcPts val="1250"/>
                        </a:lnSpc>
                      </a:pPr>
                      <a:r>
                        <a:rPr sz="11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NAZIV</a:t>
                      </a:r>
                      <a:r>
                        <a:rPr sz="11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POLJA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250"/>
                        </a:lnSpc>
                      </a:pPr>
                      <a:r>
                        <a:rPr sz="11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DOMEN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0"/>
                        </a:lnSpc>
                      </a:pPr>
                      <a:r>
                        <a:rPr sz="11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OGRANIČENJE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50"/>
                        </a:lnSpc>
                      </a:pPr>
                      <a:r>
                        <a:rPr sz="11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VRSTA</a:t>
                      </a:r>
                      <a:r>
                        <a:rPr sz="1100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KLJUČA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698"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ParkingKartaID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Int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(10)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/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531495" marR="516890" indent="-5080">
                        <a:lnSpc>
                          <a:spcPts val="1270"/>
                        </a:lnSpc>
                        <a:spcBef>
                          <a:spcPts val="4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Primary</a:t>
                      </a:r>
                      <a:r>
                        <a:rPr sz="11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key 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Foreign</a:t>
                      </a:r>
                      <a:r>
                        <a:rPr sz="11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key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330"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Zona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ZonaBroj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/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VremeUlaza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Datetime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/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225"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VremeIsteka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Datetime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/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462"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Cena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Decimal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/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962"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Status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StatusKarte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/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939"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KorisnikID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Int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(10)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/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531495" marR="516890" indent="-5080">
                        <a:lnSpc>
                          <a:spcPts val="1260"/>
                        </a:lnSpc>
                        <a:spcBef>
                          <a:spcPts val="4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Primary</a:t>
                      </a:r>
                      <a:r>
                        <a:rPr sz="11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key 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Foreign</a:t>
                      </a:r>
                      <a:r>
                        <a:rPr sz="11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key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Ime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Char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(20)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/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461"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Prezime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Char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(20)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/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8223"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Telefon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Int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(9)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/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7462"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Adresa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Char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(30)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/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8262"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Grad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Char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(20)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/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8002"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VoziloID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Int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(10)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/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531495" marR="516890" indent="-5080">
                        <a:lnSpc>
                          <a:spcPts val="1280"/>
                        </a:lnSpc>
                        <a:spcBef>
                          <a:spcPts val="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Primary</a:t>
                      </a:r>
                      <a:r>
                        <a:rPr sz="11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key 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Foreign</a:t>
                      </a:r>
                      <a:r>
                        <a:rPr sz="11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key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8223"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Tablice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Varchar(10)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/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8198"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TipVozila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Char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(20)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/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7436"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MarkaVozila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Char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(20)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/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7461"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BojaVozila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Char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(10)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/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5176"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KontrolorID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Int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(10)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/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Primary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key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340233"/>
            <a:ext cx="8863330" cy="25209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619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285"/>
              </a:spcBef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PROJEKAT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INFORMACIONI SISTEM PARKING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SERVISA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6125" y="6538206"/>
            <a:ext cx="1056640" cy="1022350"/>
          </a:xfrm>
          <a:custGeom>
            <a:avLst/>
            <a:gdLst/>
            <a:ahLst/>
            <a:cxnLst/>
            <a:rect l="l" t="t" r="r" b="b"/>
            <a:pathLst>
              <a:path w="1056640" h="1022350">
                <a:moveTo>
                  <a:pt x="1056258" y="0"/>
                </a:moveTo>
                <a:lnTo>
                  <a:pt x="0" y="1022102"/>
                </a:lnTo>
                <a:lnTo>
                  <a:pt x="1056258" y="1022102"/>
                </a:lnTo>
                <a:lnTo>
                  <a:pt x="10562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61998" y="920750"/>
          <a:ext cx="7167242" cy="582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3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3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0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51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190" marR="190" marT="190" marB="19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190" marR="190" marT="190" marB="19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190" marR="190" marT="190" marB="19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531495">
                        <a:lnSpc>
                          <a:spcPts val="125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Foreign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key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3"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Ime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Char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(20)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/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190" marR="190" marT="190" marB="190"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Prezime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Char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(20)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/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190" marR="190" marT="190" marB="19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462"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Telefon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Int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(9)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/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190" marR="190" marT="190" marB="190"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500"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Grad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8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GradNaziv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/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190" marR="190" marT="190" marB="19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002"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DoplatnaKartaID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Int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(10)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/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531495" marR="516890" indent="-5080">
                        <a:lnSpc>
                          <a:spcPts val="1270"/>
                        </a:lnSpc>
                        <a:spcBef>
                          <a:spcPts val="4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Primary</a:t>
                      </a:r>
                      <a:r>
                        <a:rPr sz="11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key 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Foreign</a:t>
                      </a:r>
                      <a:r>
                        <a:rPr sz="11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key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5270" marB="190"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VremeProduženja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Datetime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/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190" marR="190" marT="190" marB="19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VremeIsteka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Datetime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/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190" marR="190" marT="190" marB="190"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Cena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Decimal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/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190" marR="190" marT="190" marB="19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462"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Status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StatusDoplatne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/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190" marR="190" marT="190" marB="190"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436"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Potvrda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Char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(30)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/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190" marR="190" marT="190" marB="19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7939"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KaznaID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Int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(10)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/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531495" marR="516890" indent="-5080">
                        <a:lnSpc>
                          <a:spcPts val="1270"/>
                        </a:lnSpc>
                        <a:spcBef>
                          <a:spcPts val="4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Primary</a:t>
                      </a:r>
                      <a:r>
                        <a:rPr sz="11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key 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Foreign</a:t>
                      </a:r>
                      <a:r>
                        <a:rPr sz="11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key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5270" marB="190"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8223"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Opis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Char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(120)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/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190" marR="190" marT="190" marB="19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8223"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Vreme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Datetime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/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190" marR="190" marT="190" marB="190"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8223"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Fotografija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Varchar(80)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/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190" marR="190" marT="190" marB="19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8262"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Plaćanje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Char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(20)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/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190" marR="190" marT="190" marB="190"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7804"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Status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Char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(10)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/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190" marR="190" marT="190" marB="19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ŽalbaID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Int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(10)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/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531495" marR="516890" indent="-5080">
                        <a:lnSpc>
                          <a:spcPts val="1260"/>
                        </a:lnSpc>
                        <a:spcBef>
                          <a:spcPts val="5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Primary</a:t>
                      </a:r>
                      <a:r>
                        <a:rPr sz="11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key 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Foreign</a:t>
                      </a:r>
                      <a:r>
                        <a:rPr sz="11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key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7175" marB="190"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7436"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Opis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Char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(120)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/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190" marR="190" marT="190" marB="19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8198"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Vreme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Datetime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/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190" marR="190" marT="190" marB="190"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65175"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Potvrda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Char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(30)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/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190" marR="190" marT="190" marB="19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190" marR="190" marT="190" marB="19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15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4434966" y="6709359"/>
            <a:ext cx="182498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i="1" spc="-5" dirty="0">
                <a:solidFill>
                  <a:srgbClr val="44536A"/>
                </a:solidFill>
                <a:latin typeface="Arial"/>
                <a:cs typeface="Arial"/>
              </a:rPr>
              <a:t>Tabela </a:t>
            </a:r>
            <a:r>
              <a:rPr sz="900" i="1" dirty="0">
                <a:solidFill>
                  <a:srgbClr val="44536A"/>
                </a:solidFill>
                <a:latin typeface="Arial"/>
                <a:cs typeface="Arial"/>
              </a:rPr>
              <a:t>1. </a:t>
            </a:r>
            <a:r>
              <a:rPr sz="900" i="1" spc="-5" dirty="0">
                <a:solidFill>
                  <a:srgbClr val="44536A"/>
                </a:solidFill>
                <a:latin typeface="Arial"/>
                <a:cs typeface="Arial"/>
              </a:rPr>
              <a:t>1 Rečnik podataka </a:t>
            </a:r>
            <a:r>
              <a:rPr sz="900" i="1" dirty="0">
                <a:solidFill>
                  <a:srgbClr val="44536A"/>
                </a:solidFill>
                <a:latin typeface="Arial"/>
                <a:cs typeface="Arial"/>
              </a:rPr>
              <a:t>-</a:t>
            </a:r>
            <a:r>
              <a:rPr sz="900" i="1" spc="-5" dirty="0">
                <a:solidFill>
                  <a:srgbClr val="44536A"/>
                </a:solidFill>
                <a:latin typeface="Arial"/>
                <a:cs typeface="Arial"/>
              </a:rPr>
              <a:t> polja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340233"/>
            <a:ext cx="8863330" cy="25209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619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285"/>
              </a:spcBef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PROJEKAT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INFORMACIONI SISTEM PARKING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SERVISA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6125" y="6538206"/>
            <a:ext cx="1056640" cy="1022350"/>
          </a:xfrm>
          <a:custGeom>
            <a:avLst/>
            <a:gdLst/>
            <a:ahLst/>
            <a:cxnLst/>
            <a:rect l="l" t="t" r="r" b="b"/>
            <a:pathLst>
              <a:path w="1056640" h="1022350">
                <a:moveTo>
                  <a:pt x="1056258" y="0"/>
                </a:moveTo>
                <a:lnTo>
                  <a:pt x="0" y="1022102"/>
                </a:lnTo>
                <a:lnTo>
                  <a:pt x="1056258" y="1022102"/>
                </a:lnTo>
                <a:lnTo>
                  <a:pt x="10562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0604" y="892810"/>
            <a:ext cx="814069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6.2</a:t>
            </a:r>
            <a:r>
              <a:rPr sz="1100" b="1" spc="-9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DOMENI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15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16861" y="1723898"/>
          <a:ext cx="7060565" cy="32117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2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6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2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0202">
                <a:tc>
                  <a:txBody>
                    <a:bodyPr/>
                    <a:lstStyle/>
                    <a:p>
                      <a:pPr algn="ctr">
                        <a:lnSpc>
                          <a:spcPts val="1250"/>
                        </a:lnSpc>
                      </a:pPr>
                      <a:r>
                        <a:rPr sz="11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NAZIV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POLJA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0"/>
                        </a:lnSpc>
                      </a:pPr>
                      <a:r>
                        <a:rPr sz="11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DOMEN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250"/>
                        </a:lnSpc>
                      </a:pPr>
                      <a:r>
                        <a:rPr sz="11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OGRANIČENJE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026"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ZonaBroj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Int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(1)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[1,3]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688"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StatusKarte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Char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(20)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[„Plaćena“, „Nije plaćena“]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182"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GradNaziv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Char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(20)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[„Beograd“,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„Novi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Sad“]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967"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StatusDoplatne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Char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(20)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28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[„Plaćena“, „Nije plaćena“]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6636"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StatusKazne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Char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(20)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[„Plaćena“, „Nije plaćena“]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367910" y="4922901"/>
            <a:ext cx="19589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i="1" spc="-5" dirty="0">
                <a:solidFill>
                  <a:srgbClr val="44536A"/>
                </a:solidFill>
                <a:latin typeface="Arial"/>
                <a:cs typeface="Arial"/>
              </a:rPr>
              <a:t>Tabela </a:t>
            </a:r>
            <a:r>
              <a:rPr sz="900" i="1" dirty="0">
                <a:solidFill>
                  <a:srgbClr val="44536A"/>
                </a:solidFill>
                <a:latin typeface="Arial"/>
                <a:cs typeface="Arial"/>
              </a:rPr>
              <a:t>1. </a:t>
            </a:r>
            <a:r>
              <a:rPr sz="900" i="1" spc="-5" dirty="0">
                <a:solidFill>
                  <a:srgbClr val="44536A"/>
                </a:solidFill>
                <a:latin typeface="Arial"/>
                <a:cs typeface="Arial"/>
              </a:rPr>
              <a:t>2 Rečnik podataka </a:t>
            </a:r>
            <a:r>
              <a:rPr sz="900" i="1" dirty="0">
                <a:solidFill>
                  <a:srgbClr val="44536A"/>
                </a:solidFill>
                <a:latin typeface="Arial"/>
                <a:cs typeface="Arial"/>
              </a:rPr>
              <a:t>- </a:t>
            </a:r>
            <a:r>
              <a:rPr sz="900" i="1" spc="-5" dirty="0">
                <a:solidFill>
                  <a:srgbClr val="44536A"/>
                </a:solidFill>
                <a:latin typeface="Arial"/>
                <a:cs typeface="Arial"/>
              </a:rPr>
              <a:t>domeni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340233"/>
            <a:ext cx="8863330" cy="25209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619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285"/>
              </a:spcBef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PROJEKAT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INFORMACIONI SISTEM PARKING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SERVISA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6125" y="6538206"/>
            <a:ext cx="1056640" cy="1022350"/>
          </a:xfrm>
          <a:custGeom>
            <a:avLst/>
            <a:gdLst/>
            <a:ahLst/>
            <a:cxnLst/>
            <a:rect l="l" t="t" r="r" b="b"/>
            <a:pathLst>
              <a:path w="1056640" h="1022350">
                <a:moveTo>
                  <a:pt x="1056258" y="0"/>
                </a:moveTo>
                <a:lnTo>
                  <a:pt x="0" y="1022102"/>
                </a:lnTo>
                <a:lnTo>
                  <a:pt x="1056258" y="1022102"/>
                </a:lnTo>
                <a:lnTo>
                  <a:pt x="10562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1700" y="889762"/>
            <a:ext cx="8868410" cy="2999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7. </a:t>
            </a:r>
            <a:r>
              <a:rPr sz="1400" b="1" dirty="0">
                <a:latin typeface="Arial"/>
                <a:cs typeface="Arial"/>
              </a:rPr>
              <a:t>STAR UML</a:t>
            </a:r>
            <a:r>
              <a:rPr sz="1400" b="1" spc="-16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Dijagrami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95800"/>
              </a:lnSpc>
              <a:spcBef>
                <a:spcPts val="5"/>
              </a:spcBef>
            </a:pPr>
            <a:r>
              <a:rPr lang="en-US" sz="1400" spc="-5">
                <a:latin typeface="Arial"/>
                <a:cs typeface="Arial"/>
              </a:rPr>
              <a:t>Korisnik ima mogućnost da izabere parking mesto, </a:t>
            </a:r>
            <a:r>
              <a:rPr lang="en-US" sz="1400">
                <a:latin typeface="Arial"/>
                <a:cs typeface="Arial"/>
              </a:rPr>
              <a:t>u </a:t>
            </a:r>
            <a:r>
              <a:rPr lang="en-US" sz="1400" spc="-5">
                <a:latin typeface="Arial"/>
                <a:cs typeface="Arial"/>
              </a:rPr>
              <a:t>zavisnosti </a:t>
            </a:r>
            <a:r>
              <a:rPr lang="en-US" sz="1400">
                <a:latin typeface="Arial"/>
                <a:cs typeface="Arial"/>
              </a:rPr>
              <a:t>od toga da li </a:t>
            </a:r>
            <a:r>
              <a:rPr lang="en-US" sz="1400" spc="-10">
                <a:latin typeface="Arial"/>
                <a:cs typeface="Arial"/>
              </a:rPr>
              <a:t>je </a:t>
            </a:r>
            <a:r>
              <a:rPr lang="en-US" sz="1400">
                <a:latin typeface="Arial"/>
                <a:cs typeface="Arial"/>
              </a:rPr>
              <a:t>mesto </a:t>
            </a:r>
            <a:r>
              <a:rPr lang="en-US" sz="1400" spc="-5">
                <a:latin typeface="Arial"/>
                <a:cs typeface="Arial"/>
              </a:rPr>
              <a:t>zonirano (1, </a:t>
            </a:r>
            <a:r>
              <a:rPr lang="en-US" sz="1400" spc="-10">
                <a:latin typeface="Arial"/>
                <a:cs typeface="Arial"/>
              </a:rPr>
              <a:t>2, </a:t>
            </a:r>
            <a:r>
              <a:rPr lang="en-US" sz="1400">
                <a:latin typeface="Arial"/>
                <a:cs typeface="Arial"/>
              </a:rPr>
              <a:t>3) </a:t>
            </a:r>
            <a:r>
              <a:rPr lang="en-US" sz="1400" spc="-5">
                <a:latin typeface="Arial"/>
                <a:cs typeface="Arial"/>
              </a:rPr>
              <a:t>ili </a:t>
            </a:r>
            <a:r>
              <a:rPr lang="en-US" sz="1400">
                <a:latin typeface="Arial"/>
                <a:cs typeface="Arial"/>
              </a:rPr>
              <a:t>se radi  o </a:t>
            </a:r>
            <a:r>
              <a:rPr lang="en-US" sz="1400" spc="-5">
                <a:latin typeface="Arial"/>
                <a:cs typeface="Arial"/>
              </a:rPr>
              <a:t>garaži. Nakon odabira, korisnik šalje zahtev </a:t>
            </a:r>
            <a:r>
              <a:rPr lang="en-US" sz="1400">
                <a:latin typeface="Arial"/>
                <a:cs typeface="Arial"/>
              </a:rPr>
              <a:t>za </a:t>
            </a:r>
            <a:r>
              <a:rPr lang="en-US" sz="1400" spc="-5">
                <a:latin typeface="Arial"/>
                <a:cs typeface="Arial"/>
              </a:rPr>
              <a:t>izdavanje parking karte putem sistema. Nakon obrade zahteva,  sistem šalje potvrdu </a:t>
            </a:r>
            <a:r>
              <a:rPr lang="en-US" sz="1400">
                <a:latin typeface="Arial"/>
                <a:cs typeface="Arial"/>
              </a:rPr>
              <a:t>o </a:t>
            </a:r>
            <a:r>
              <a:rPr lang="en-US" sz="1400" spc="-5">
                <a:latin typeface="Arial"/>
                <a:cs typeface="Arial"/>
              </a:rPr>
              <a:t>izdatoj parking karti, zajedno </a:t>
            </a:r>
            <a:r>
              <a:rPr lang="en-US" sz="1400" spc="15">
                <a:latin typeface="Arial"/>
                <a:cs typeface="Arial"/>
              </a:rPr>
              <a:t>sa </a:t>
            </a:r>
            <a:r>
              <a:rPr lang="en-US" sz="1400" spc="-5">
                <a:latin typeface="Arial"/>
                <a:cs typeface="Arial"/>
              </a:rPr>
              <a:t>obaveštenjem </a:t>
            </a:r>
            <a:r>
              <a:rPr lang="en-US" sz="1400">
                <a:latin typeface="Arial"/>
                <a:cs typeface="Arial"/>
              </a:rPr>
              <a:t>o </a:t>
            </a:r>
            <a:r>
              <a:rPr lang="en-US" sz="1400" spc="-5">
                <a:latin typeface="Arial"/>
                <a:cs typeface="Arial"/>
              </a:rPr>
              <a:t>isticanju karte kada ona istekne. </a:t>
            </a:r>
            <a:r>
              <a:rPr lang="en-US" sz="1400">
                <a:latin typeface="Arial"/>
                <a:cs typeface="Arial"/>
              </a:rPr>
              <a:t>Kada  </a:t>
            </a:r>
            <a:r>
              <a:rPr lang="en-US" sz="1400" spc="-5">
                <a:latin typeface="Arial"/>
                <a:cs typeface="Arial"/>
              </a:rPr>
              <a:t>istekne </a:t>
            </a:r>
            <a:r>
              <a:rPr lang="en-US" sz="1400">
                <a:latin typeface="Arial"/>
                <a:cs typeface="Arial"/>
              </a:rPr>
              <a:t>vreme </a:t>
            </a:r>
            <a:r>
              <a:rPr lang="en-US" sz="1400" spc="-5">
                <a:latin typeface="Arial"/>
                <a:cs typeface="Arial"/>
              </a:rPr>
              <a:t>trajanja stare karte, korisnik ima mogućnost da obnovi kartu. </a:t>
            </a:r>
            <a:r>
              <a:rPr lang="en-US" sz="1400">
                <a:latin typeface="Arial"/>
                <a:cs typeface="Arial"/>
              </a:rPr>
              <a:t>U </a:t>
            </a:r>
            <a:r>
              <a:rPr lang="en-US" sz="1400" spc="-5">
                <a:latin typeface="Arial"/>
                <a:cs typeface="Arial"/>
              </a:rPr>
              <a:t>tom slučaju, kontrolor, putem svog  naloga, šalje zahtev sistemu </a:t>
            </a:r>
            <a:r>
              <a:rPr lang="en-US" sz="1400">
                <a:latin typeface="Arial"/>
                <a:cs typeface="Arial"/>
              </a:rPr>
              <a:t>za </a:t>
            </a:r>
            <a:r>
              <a:rPr lang="en-US" sz="1400" spc="-5">
                <a:latin typeface="Arial"/>
                <a:cs typeface="Arial"/>
              </a:rPr>
              <a:t>izdavanje doplatne karte. Sistem vraća </a:t>
            </a:r>
            <a:r>
              <a:rPr lang="en-US" sz="1400" spc="-10">
                <a:latin typeface="Arial"/>
                <a:cs typeface="Arial"/>
              </a:rPr>
              <a:t>potvrdu </a:t>
            </a:r>
            <a:r>
              <a:rPr lang="en-US" sz="1400">
                <a:latin typeface="Arial"/>
                <a:cs typeface="Arial"/>
              </a:rPr>
              <a:t>o izdatoj </a:t>
            </a:r>
            <a:r>
              <a:rPr lang="en-US" sz="1400" spc="-5">
                <a:latin typeface="Arial"/>
                <a:cs typeface="Arial"/>
              </a:rPr>
              <a:t>doplatnoj</a:t>
            </a:r>
            <a:r>
              <a:rPr lang="en-US" sz="1400" spc="35">
                <a:latin typeface="Arial"/>
                <a:cs typeface="Arial"/>
              </a:rPr>
              <a:t> </a:t>
            </a:r>
            <a:r>
              <a:rPr lang="en-US" sz="1400" spc="-5">
                <a:latin typeface="Arial"/>
                <a:cs typeface="Arial"/>
              </a:rPr>
              <a:t>karti.</a:t>
            </a:r>
            <a:endParaRPr lang="en-US" sz="1400">
              <a:latin typeface="Arial"/>
              <a:cs typeface="Arial"/>
            </a:endParaRPr>
          </a:p>
          <a:p>
            <a:pPr marL="12700" marR="114300">
              <a:lnSpc>
                <a:spcPts val="1610"/>
              </a:lnSpc>
              <a:spcBef>
                <a:spcPts val="50"/>
              </a:spcBef>
            </a:pPr>
            <a:r>
              <a:rPr lang="en-US" sz="1400" spc="-5">
                <a:latin typeface="Arial"/>
                <a:cs typeface="Arial"/>
              </a:rPr>
              <a:t>Kontrolor vrši evidenciju vozila proverom registarskih tablica </a:t>
            </a:r>
            <a:r>
              <a:rPr lang="en-US" sz="1400">
                <a:latin typeface="Arial"/>
                <a:cs typeface="Arial"/>
              </a:rPr>
              <a:t>i </a:t>
            </a:r>
            <a:r>
              <a:rPr lang="en-US" sz="1400" spc="-5">
                <a:latin typeface="Arial"/>
                <a:cs typeface="Arial"/>
              </a:rPr>
              <a:t>da li je korisnik platio kartu putem sistema. </a:t>
            </a:r>
            <a:r>
              <a:rPr lang="en-US" sz="1400">
                <a:latin typeface="Arial"/>
                <a:cs typeface="Arial"/>
              </a:rPr>
              <a:t>Ako </a:t>
            </a:r>
            <a:r>
              <a:rPr lang="en-US" sz="1400" spc="-5">
                <a:latin typeface="Arial"/>
                <a:cs typeface="Arial"/>
              </a:rPr>
              <a:t>je  korisnik platio kartu, kontrolor potvrđuje evidenciju. </a:t>
            </a:r>
            <a:r>
              <a:rPr lang="en-US" sz="1400">
                <a:latin typeface="Arial"/>
                <a:cs typeface="Arial"/>
              </a:rPr>
              <a:t>U </a:t>
            </a:r>
            <a:r>
              <a:rPr lang="en-US" sz="1400" spc="-5">
                <a:latin typeface="Arial"/>
                <a:cs typeface="Arial"/>
              </a:rPr>
              <a:t>suprotnom, kontrolor izdaje kaznu, </a:t>
            </a:r>
            <a:r>
              <a:rPr lang="en-US" sz="1400">
                <a:latin typeface="Arial"/>
                <a:cs typeface="Arial"/>
              </a:rPr>
              <a:t>fotografiše </a:t>
            </a:r>
            <a:r>
              <a:rPr lang="en-US" sz="1400" spc="-5">
                <a:latin typeface="Arial"/>
                <a:cs typeface="Arial"/>
              </a:rPr>
              <a:t>vozilo </a:t>
            </a:r>
            <a:r>
              <a:rPr lang="en-US" sz="1400">
                <a:latin typeface="Arial"/>
                <a:cs typeface="Arial"/>
              </a:rPr>
              <a:t>kao  dokaz, a </a:t>
            </a:r>
            <a:r>
              <a:rPr lang="en-US" sz="1400" spc="-5">
                <a:latin typeface="Arial"/>
                <a:cs typeface="Arial"/>
              </a:rPr>
              <a:t>sistem generiše potvrdu </a:t>
            </a:r>
            <a:r>
              <a:rPr lang="en-US" sz="1400">
                <a:latin typeface="Arial"/>
                <a:cs typeface="Arial"/>
              </a:rPr>
              <a:t>o </a:t>
            </a:r>
            <a:r>
              <a:rPr lang="en-US" sz="1400" spc="-5">
                <a:latin typeface="Arial"/>
                <a:cs typeface="Arial"/>
              </a:rPr>
              <a:t>kazni. Nakon potvrde kazne, sistem šalje obaveštenje korisniku </a:t>
            </a:r>
            <a:r>
              <a:rPr lang="en-US" sz="1400">
                <a:latin typeface="Arial"/>
                <a:cs typeface="Arial"/>
              </a:rPr>
              <a:t>o </a:t>
            </a:r>
            <a:r>
              <a:rPr lang="en-US" sz="1400" spc="-5">
                <a:latin typeface="Arial"/>
                <a:cs typeface="Arial"/>
              </a:rPr>
              <a:t>izdatoj  kazni. Korisnik ima mogućnost da izabere da li </a:t>
            </a:r>
            <a:r>
              <a:rPr lang="en-US" sz="1400">
                <a:latin typeface="Arial"/>
                <a:cs typeface="Arial"/>
              </a:rPr>
              <a:t>će </a:t>
            </a:r>
            <a:r>
              <a:rPr lang="en-US" sz="1400" spc="-5">
                <a:latin typeface="Arial"/>
                <a:cs typeface="Arial"/>
              </a:rPr>
              <a:t>platiti kaznu ili </a:t>
            </a:r>
            <a:r>
              <a:rPr lang="en-US" sz="1400">
                <a:latin typeface="Arial"/>
                <a:cs typeface="Arial"/>
              </a:rPr>
              <a:t>će </a:t>
            </a:r>
            <a:r>
              <a:rPr lang="en-US" sz="1400" spc="-5">
                <a:latin typeface="Arial"/>
                <a:cs typeface="Arial"/>
              </a:rPr>
              <a:t>podneti žalbu, bilo pismeno ili</a:t>
            </a:r>
            <a:r>
              <a:rPr lang="en-US" sz="1400" spc="45">
                <a:latin typeface="Arial"/>
                <a:cs typeface="Arial"/>
              </a:rPr>
              <a:t> </a:t>
            </a:r>
            <a:r>
              <a:rPr lang="en-US" sz="1400" spc="-5">
                <a:latin typeface="Arial"/>
                <a:cs typeface="Arial"/>
              </a:rPr>
              <a:t>elektronski.</a:t>
            </a:r>
            <a:endParaRPr lang="en-US" sz="1400">
              <a:latin typeface="Arial"/>
              <a:cs typeface="Arial"/>
            </a:endParaRPr>
          </a:p>
          <a:p>
            <a:pPr marL="12700">
              <a:lnSpc>
                <a:spcPts val="1525"/>
              </a:lnSpc>
            </a:pPr>
            <a:r>
              <a:rPr lang="en-US" sz="1400">
                <a:latin typeface="Arial"/>
                <a:cs typeface="Arial"/>
              </a:rPr>
              <a:t>Ako se </a:t>
            </a:r>
            <a:r>
              <a:rPr lang="en-US" sz="1400" spc="-5">
                <a:latin typeface="Arial"/>
                <a:cs typeface="Arial"/>
              </a:rPr>
              <a:t>korisnik odluči </a:t>
            </a:r>
            <a:r>
              <a:rPr lang="en-US" sz="1400">
                <a:latin typeface="Arial"/>
                <a:cs typeface="Arial"/>
              </a:rPr>
              <a:t>za </a:t>
            </a:r>
            <a:r>
              <a:rPr lang="en-US" sz="1400" spc="-5">
                <a:latin typeface="Arial"/>
                <a:cs typeface="Arial"/>
              </a:rPr>
              <a:t>plaćanje kazne, može </a:t>
            </a:r>
            <a:r>
              <a:rPr lang="en-US" sz="1400">
                <a:latin typeface="Arial"/>
                <a:cs typeface="Arial"/>
              </a:rPr>
              <a:t>to </a:t>
            </a:r>
            <a:r>
              <a:rPr lang="en-US" sz="1400" spc="-5">
                <a:latin typeface="Arial"/>
                <a:cs typeface="Arial"/>
              </a:rPr>
              <a:t>učiniti gotovinski ili putem kartice. </a:t>
            </a:r>
            <a:r>
              <a:rPr lang="en-US" sz="1400">
                <a:latin typeface="Arial"/>
                <a:cs typeface="Arial"/>
              </a:rPr>
              <a:t>U </a:t>
            </a:r>
            <a:r>
              <a:rPr lang="en-US" sz="1400" spc="-5">
                <a:latin typeface="Arial"/>
                <a:cs typeface="Arial"/>
              </a:rPr>
              <a:t>slučaju </a:t>
            </a:r>
            <a:r>
              <a:rPr lang="en-US" sz="1400" spc="-10">
                <a:latin typeface="Arial"/>
                <a:cs typeface="Arial"/>
              </a:rPr>
              <a:t>da </a:t>
            </a:r>
            <a:r>
              <a:rPr lang="en-US" sz="1400" spc="-5">
                <a:latin typeface="Arial"/>
                <a:cs typeface="Arial"/>
              </a:rPr>
              <a:t>korisnik</a:t>
            </a:r>
            <a:r>
              <a:rPr lang="en-US" sz="1400" spc="50">
                <a:latin typeface="Arial"/>
                <a:cs typeface="Arial"/>
              </a:rPr>
              <a:t> </a:t>
            </a:r>
            <a:r>
              <a:rPr lang="en-US" sz="1400" spc="-5">
                <a:latin typeface="Arial"/>
                <a:cs typeface="Arial"/>
              </a:rPr>
              <a:t>odluči</a:t>
            </a:r>
            <a:endParaRPr lang="en-US" sz="1400">
              <a:latin typeface="Arial"/>
              <a:cs typeface="Arial"/>
            </a:endParaRPr>
          </a:p>
          <a:p>
            <a:pPr marL="12700">
              <a:lnSpc>
                <a:spcPts val="1645"/>
              </a:lnSpc>
            </a:pPr>
            <a:r>
              <a:rPr lang="en-US" sz="1400" spc="-5">
                <a:latin typeface="Arial"/>
                <a:cs typeface="Arial"/>
              </a:rPr>
              <a:t>da uloži žalbu, on piše žalbu, </a:t>
            </a:r>
            <a:r>
              <a:rPr lang="en-US" sz="1400">
                <a:latin typeface="Arial"/>
                <a:cs typeface="Arial"/>
              </a:rPr>
              <a:t>a </a:t>
            </a:r>
            <a:r>
              <a:rPr lang="en-US" sz="1400" spc="-5">
                <a:latin typeface="Arial"/>
                <a:cs typeface="Arial"/>
              </a:rPr>
              <a:t>sistem </a:t>
            </a:r>
            <a:r>
              <a:rPr lang="en-US" sz="1400" spc="-10">
                <a:latin typeface="Arial"/>
                <a:cs typeface="Arial"/>
              </a:rPr>
              <a:t>je </a:t>
            </a:r>
            <a:r>
              <a:rPr lang="en-US" sz="1400" spc="-5">
                <a:latin typeface="Arial"/>
                <a:cs typeface="Arial"/>
              </a:rPr>
              <a:t>potvrđuje </a:t>
            </a:r>
            <a:r>
              <a:rPr lang="en-US" sz="1400">
                <a:latin typeface="Arial"/>
                <a:cs typeface="Arial"/>
              </a:rPr>
              <a:t>i </a:t>
            </a:r>
            <a:r>
              <a:rPr lang="en-US" sz="1400" spc="-5">
                <a:latin typeface="Arial"/>
                <a:cs typeface="Arial"/>
              </a:rPr>
              <a:t>vraća povratnu informaciju</a:t>
            </a:r>
            <a:r>
              <a:rPr lang="en-US" sz="1400">
                <a:latin typeface="Arial"/>
                <a:cs typeface="Arial"/>
              </a:rPr>
              <a:t> </a:t>
            </a:r>
            <a:r>
              <a:rPr lang="en-US" sz="1400" spc="-5">
                <a:latin typeface="Arial"/>
                <a:cs typeface="Arial"/>
              </a:rPr>
              <a:t>korisniku.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15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340233"/>
            <a:ext cx="8863330" cy="25209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619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285"/>
              </a:spcBef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PROJEKAT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INFORMACIONI SISTEM PARKING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SERVISA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6125" y="6538206"/>
            <a:ext cx="1056640" cy="1022350"/>
          </a:xfrm>
          <a:custGeom>
            <a:avLst/>
            <a:gdLst/>
            <a:ahLst/>
            <a:cxnLst/>
            <a:rect l="l" t="t" r="r" b="b"/>
            <a:pathLst>
              <a:path w="1056640" h="1022350">
                <a:moveTo>
                  <a:pt x="1056258" y="0"/>
                </a:moveTo>
                <a:lnTo>
                  <a:pt x="0" y="1022102"/>
                </a:lnTo>
                <a:lnTo>
                  <a:pt x="1056258" y="1022102"/>
                </a:lnTo>
                <a:lnTo>
                  <a:pt x="10562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0604" y="892810"/>
            <a:ext cx="9690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7.1 </a:t>
            </a:r>
            <a:r>
              <a:rPr sz="1100" b="1" spc="-5" dirty="0">
                <a:latin typeface="Arial"/>
                <a:cs typeface="Arial"/>
              </a:rPr>
              <a:t>USE</a:t>
            </a:r>
            <a:r>
              <a:rPr sz="1100" b="1" spc="-12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CASE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2519" y="1315279"/>
            <a:ext cx="8406834" cy="5326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94630" y="6683450"/>
            <a:ext cx="10953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i="1" spc="-5" dirty="0">
                <a:solidFill>
                  <a:srgbClr val="44536A"/>
                </a:solidFill>
                <a:latin typeface="Carlito"/>
                <a:cs typeface="Carlito"/>
              </a:rPr>
              <a:t>Dijagram </a:t>
            </a:r>
            <a:r>
              <a:rPr sz="900" i="1" dirty="0">
                <a:solidFill>
                  <a:srgbClr val="44536A"/>
                </a:solidFill>
                <a:latin typeface="Carlito"/>
                <a:cs typeface="Carlito"/>
              </a:rPr>
              <a:t>1. 1 </a:t>
            </a:r>
            <a:r>
              <a:rPr sz="900" i="1" spc="-5" dirty="0">
                <a:solidFill>
                  <a:srgbClr val="44536A"/>
                </a:solidFill>
                <a:latin typeface="Carlito"/>
                <a:cs typeface="Carlito"/>
              </a:rPr>
              <a:t>Use</a:t>
            </a:r>
            <a:r>
              <a:rPr sz="900" i="1" spc="-40" dirty="0">
                <a:solidFill>
                  <a:srgbClr val="44536A"/>
                </a:solidFill>
                <a:latin typeface="Carlito"/>
                <a:cs typeface="Carlito"/>
              </a:rPr>
              <a:t> </a:t>
            </a:r>
            <a:r>
              <a:rPr sz="900" i="1" spc="-5" dirty="0">
                <a:solidFill>
                  <a:srgbClr val="44536A"/>
                </a:solidFill>
                <a:latin typeface="Carlito"/>
                <a:cs typeface="Carlito"/>
              </a:rPr>
              <a:t>Case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15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220F2E1D-5248-65C7-9486-F0E5E757ECD7}"/>
              </a:ext>
            </a:extLst>
          </p:cNvPr>
          <p:cNvSpPr/>
          <p:nvPr/>
        </p:nvSpPr>
        <p:spPr>
          <a:xfrm>
            <a:off x="5456416" y="3718923"/>
            <a:ext cx="375017" cy="3750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79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FCC75C8-96BB-0EF1-B458-5640CEDD3662}"/>
              </a:ext>
            </a:extLst>
          </p:cNvPr>
          <p:cNvSpPr/>
          <p:nvPr/>
        </p:nvSpPr>
        <p:spPr>
          <a:xfrm>
            <a:off x="5831433" y="3718923"/>
            <a:ext cx="4132603" cy="3750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79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624EF5C-E363-7119-05E7-910B363AC5FA}"/>
              </a:ext>
            </a:extLst>
          </p:cNvPr>
          <p:cNvSpPr/>
          <p:nvPr/>
        </p:nvSpPr>
        <p:spPr>
          <a:xfrm>
            <a:off x="5456416" y="4517692"/>
            <a:ext cx="375017" cy="3750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79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D510F7E-FB43-10C9-BF32-49E082C32B7A}"/>
              </a:ext>
            </a:extLst>
          </p:cNvPr>
          <p:cNvSpPr/>
          <p:nvPr/>
        </p:nvSpPr>
        <p:spPr>
          <a:xfrm>
            <a:off x="5831433" y="4517692"/>
            <a:ext cx="4132603" cy="3750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79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6653083-E742-78BE-CDF4-A95AD2756EA4}"/>
              </a:ext>
            </a:extLst>
          </p:cNvPr>
          <p:cNvSpPr/>
          <p:nvPr/>
        </p:nvSpPr>
        <p:spPr>
          <a:xfrm>
            <a:off x="5456416" y="2920153"/>
            <a:ext cx="375017" cy="3750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79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AAF55FC-4136-2698-4E96-FDA9DDA44C59}"/>
              </a:ext>
            </a:extLst>
          </p:cNvPr>
          <p:cNvSpPr/>
          <p:nvPr/>
        </p:nvSpPr>
        <p:spPr>
          <a:xfrm>
            <a:off x="5831433" y="2920153"/>
            <a:ext cx="4132603" cy="3750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79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21BDFE2-AC1D-39C4-8B20-27CEE13E12D9}"/>
              </a:ext>
            </a:extLst>
          </p:cNvPr>
          <p:cNvSpPr/>
          <p:nvPr/>
        </p:nvSpPr>
        <p:spPr>
          <a:xfrm>
            <a:off x="744137" y="3718923"/>
            <a:ext cx="375017" cy="3750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79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01C7F7-3A22-E3D6-FD58-ED7EAA994CA8}"/>
              </a:ext>
            </a:extLst>
          </p:cNvPr>
          <p:cNvSpPr/>
          <p:nvPr/>
        </p:nvSpPr>
        <p:spPr>
          <a:xfrm>
            <a:off x="1119154" y="3718923"/>
            <a:ext cx="4132603" cy="3750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79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12543BD-6FD6-B24C-390B-ACB682D2FE6F}"/>
              </a:ext>
            </a:extLst>
          </p:cNvPr>
          <p:cNvSpPr/>
          <p:nvPr/>
        </p:nvSpPr>
        <p:spPr>
          <a:xfrm>
            <a:off x="744137" y="4517692"/>
            <a:ext cx="375017" cy="3750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79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5E6E540-4A7A-649B-1511-9EB04A83DE32}"/>
              </a:ext>
            </a:extLst>
          </p:cNvPr>
          <p:cNvSpPr/>
          <p:nvPr/>
        </p:nvSpPr>
        <p:spPr>
          <a:xfrm>
            <a:off x="1119154" y="4517692"/>
            <a:ext cx="4132603" cy="3750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79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10E3A45-6B0A-12FE-89B5-2AD78436D1FF}"/>
              </a:ext>
            </a:extLst>
          </p:cNvPr>
          <p:cNvSpPr/>
          <p:nvPr/>
        </p:nvSpPr>
        <p:spPr>
          <a:xfrm>
            <a:off x="744137" y="5316461"/>
            <a:ext cx="375017" cy="3750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79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779CB21-BF9B-B043-5E3E-DFD519C9ADAA}"/>
              </a:ext>
            </a:extLst>
          </p:cNvPr>
          <p:cNvSpPr/>
          <p:nvPr/>
        </p:nvSpPr>
        <p:spPr>
          <a:xfrm>
            <a:off x="1119154" y="5316461"/>
            <a:ext cx="4132603" cy="3750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79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F50097-7E5B-D498-E421-4D5AAAEDAE80}"/>
              </a:ext>
            </a:extLst>
          </p:cNvPr>
          <p:cNvSpPr/>
          <p:nvPr/>
        </p:nvSpPr>
        <p:spPr>
          <a:xfrm>
            <a:off x="744137" y="2920153"/>
            <a:ext cx="375017" cy="3750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79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31F1D15-738F-BB11-C2A0-0527721B9DB9}"/>
              </a:ext>
            </a:extLst>
          </p:cNvPr>
          <p:cNvSpPr/>
          <p:nvPr/>
        </p:nvSpPr>
        <p:spPr>
          <a:xfrm>
            <a:off x="1119154" y="2920153"/>
            <a:ext cx="4132603" cy="3750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79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36564" y="1278525"/>
            <a:ext cx="5040379" cy="1221577"/>
          </a:xfrm>
        </p:spPr>
        <p:txBody>
          <a:bodyPr vert="horz" wrap="square" lIns="0" tIns="0" rIns="0" bIns="0" rtlCol="0" anchor="ctr">
            <a:normAutofit/>
          </a:bodyPr>
          <a:lstStyle/>
          <a:p>
            <a:pPr algn="l"/>
            <a:r>
              <a:rPr lang="sr-Latn-RS" sz="421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Sadržaj</a:t>
            </a:r>
            <a:endParaRPr lang="en-US" sz="421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Lorem ipsum dolor sit amet, consectetur adipiscing elit, sed do eiusmod tempor incididunt ut labore et dolore magna reprehenderit in voluptate velit esse cillum.">
            <a:extLst>
              <a:ext uri="{FF2B5EF4-FFF2-40B4-BE49-F238E27FC236}">
                <a16:creationId xmlns:a16="http://schemas.microsoft.com/office/drawing/2014/main" id="{CC329074-7849-E245-AEB4-125F1916FA0B}"/>
              </a:ext>
            </a:extLst>
          </p:cNvPr>
          <p:cNvSpPr txBox="1"/>
          <p:nvPr/>
        </p:nvSpPr>
        <p:spPr>
          <a:xfrm flipH="1">
            <a:off x="4750737" y="2972689"/>
            <a:ext cx="405386" cy="2715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4556" tIns="44556" rIns="44556" bIns="44556" numCol="1" anchor="t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sr-Latn-RS" sz="87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877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.01">
            <a:extLst>
              <a:ext uri="{FF2B5EF4-FFF2-40B4-BE49-F238E27FC236}">
                <a16:creationId xmlns:a16="http://schemas.microsoft.com/office/drawing/2014/main" id="{11BA24B2-CEDC-BF5C-38F1-69867F23CEA9}"/>
              </a:ext>
            </a:extLst>
          </p:cNvPr>
          <p:cNvSpPr txBox="1"/>
          <p:nvPr/>
        </p:nvSpPr>
        <p:spPr>
          <a:xfrm flipH="1">
            <a:off x="1213142" y="2989766"/>
            <a:ext cx="3066758" cy="2357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4556" tIns="44556" rIns="44556" bIns="44556" numCol="1" anchor="ctr">
            <a:spAutoFit/>
          </a:bodyPr>
          <a:lstStyle>
            <a:lvl1pPr>
              <a:lnSpc>
                <a:spcPct val="90000"/>
              </a:lnSpc>
              <a:defRPr sz="4000" baseline="0">
                <a:solidFill>
                  <a:srgbClr val="2F3235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lang="sr-Latn-RS" sz="105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VERBALNI OPIS INFORMACIONOG SISTEMA</a:t>
            </a:r>
            <a:endParaRPr lang="sr-Latn-RS" sz="105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Lorem ipsum dolor sit amet, consectetur adipiscing elit, sed do eiusmod tempor incididunt ut labore et dolore magna reprehenderit in voluptate velit esse cillum.">
            <a:extLst>
              <a:ext uri="{FF2B5EF4-FFF2-40B4-BE49-F238E27FC236}">
                <a16:creationId xmlns:a16="http://schemas.microsoft.com/office/drawing/2014/main" id="{E9333E52-5F59-87C2-1AF0-2C97AC1E4E8C}"/>
              </a:ext>
            </a:extLst>
          </p:cNvPr>
          <p:cNvSpPr txBox="1"/>
          <p:nvPr/>
        </p:nvSpPr>
        <p:spPr>
          <a:xfrm flipH="1">
            <a:off x="4750737" y="3771458"/>
            <a:ext cx="405386" cy="2715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4556" tIns="44556" rIns="44556" bIns="44556" numCol="1" anchor="t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sr-Latn-RS" sz="87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4-9</a:t>
            </a:r>
            <a:endParaRPr lang="en-US" sz="877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.01">
            <a:extLst>
              <a:ext uri="{FF2B5EF4-FFF2-40B4-BE49-F238E27FC236}">
                <a16:creationId xmlns:a16="http://schemas.microsoft.com/office/drawing/2014/main" id="{C1AA6186-AB14-FE49-2C5E-B69E199AFA6D}"/>
              </a:ext>
            </a:extLst>
          </p:cNvPr>
          <p:cNvSpPr txBox="1"/>
          <p:nvPr/>
        </p:nvSpPr>
        <p:spPr>
          <a:xfrm flipH="1">
            <a:off x="1213142" y="3793484"/>
            <a:ext cx="2231004" cy="2357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4556" tIns="44556" rIns="44556" bIns="44556" numCol="1" anchor="ctr">
            <a:spAutoFit/>
          </a:bodyPr>
          <a:lstStyle>
            <a:lvl1pPr>
              <a:lnSpc>
                <a:spcPct val="90000"/>
              </a:lnSpc>
              <a:defRPr sz="4000" baseline="0">
                <a:solidFill>
                  <a:srgbClr val="2F3235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lang="sr-Latn-RS" sz="105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DIJAGRAM TOKA PODATAKA</a:t>
            </a:r>
            <a:endParaRPr lang="sr-Latn-RS" sz="105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Lorem ipsum dolor sit amet, consectetur adipiscing elit, sed do eiusmod tempor incididunt ut labore et dolore magna reprehenderit in voluptate velit esse cillum.">
            <a:extLst>
              <a:ext uri="{FF2B5EF4-FFF2-40B4-BE49-F238E27FC236}">
                <a16:creationId xmlns:a16="http://schemas.microsoft.com/office/drawing/2014/main" id="{8C1D0324-78DD-AED6-FFDD-F83C771C7413}"/>
              </a:ext>
            </a:extLst>
          </p:cNvPr>
          <p:cNvSpPr txBox="1"/>
          <p:nvPr/>
        </p:nvSpPr>
        <p:spPr>
          <a:xfrm flipH="1">
            <a:off x="4750737" y="4570226"/>
            <a:ext cx="405386" cy="2715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4556" tIns="44556" rIns="44556" bIns="44556" numCol="1" anchor="t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sr-Latn-RS" sz="87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sz="877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.01">
            <a:extLst>
              <a:ext uri="{FF2B5EF4-FFF2-40B4-BE49-F238E27FC236}">
                <a16:creationId xmlns:a16="http://schemas.microsoft.com/office/drawing/2014/main" id="{8288B057-3013-D782-D7CE-088D3CBC3C15}"/>
              </a:ext>
            </a:extLst>
          </p:cNvPr>
          <p:cNvSpPr txBox="1"/>
          <p:nvPr/>
        </p:nvSpPr>
        <p:spPr>
          <a:xfrm flipH="1">
            <a:off x="1213142" y="4592252"/>
            <a:ext cx="2231004" cy="2357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4556" tIns="44556" rIns="44556" bIns="44556" numCol="1" anchor="ctr">
            <a:spAutoFit/>
          </a:bodyPr>
          <a:lstStyle>
            <a:lvl1pPr>
              <a:lnSpc>
                <a:spcPct val="90000"/>
              </a:lnSpc>
              <a:defRPr sz="4000" baseline="0">
                <a:solidFill>
                  <a:srgbClr val="2F3235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lang="sr-Latn-RS" sz="105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DIJAGRAM DEKOMPOZICIJE</a:t>
            </a:r>
            <a:endParaRPr lang="sr-Latn-RS" sz="105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Lorem ipsum dolor sit amet, consectetur adipiscing elit, sed do eiusmod tempor incididunt ut labore et dolore magna reprehenderit in voluptate velit esse cillum.">
            <a:extLst>
              <a:ext uri="{FF2B5EF4-FFF2-40B4-BE49-F238E27FC236}">
                <a16:creationId xmlns:a16="http://schemas.microsoft.com/office/drawing/2014/main" id="{499DB514-D7EB-6C48-6E7D-F274332CFF47}"/>
              </a:ext>
            </a:extLst>
          </p:cNvPr>
          <p:cNvSpPr txBox="1"/>
          <p:nvPr/>
        </p:nvSpPr>
        <p:spPr>
          <a:xfrm flipH="1">
            <a:off x="4750737" y="5368995"/>
            <a:ext cx="405386" cy="2715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4556" tIns="44556" rIns="44556" bIns="44556" numCol="1" anchor="t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sr-Latn-RS" sz="87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11-13</a:t>
            </a:r>
            <a:endParaRPr lang="en-US" sz="877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.01">
            <a:extLst>
              <a:ext uri="{FF2B5EF4-FFF2-40B4-BE49-F238E27FC236}">
                <a16:creationId xmlns:a16="http://schemas.microsoft.com/office/drawing/2014/main" id="{A3E14E3D-2E14-3EF9-96A9-4BC9C4B40F50}"/>
              </a:ext>
            </a:extLst>
          </p:cNvPr>
          <p:cNvSpPr txBox="1"/>
          <p:nvPr/>
        </p:nvSpPr>
        <p:spPr>
          <a:xfrm flipH="1">
            <a:off x="1213142" y="5391021"/>
            <a:ext cx="2231004" cy="2357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4556" tIns="44556" rIns="44556" bIns="44556" numCol="1" anchor="ctr">
            <a:spAutoFit/>
          </a:bodyPr>
          <a:lstStyle>
            <a:lvl1pPr>
              <a:lnSpc>
                <a:spcPct val="90000"/>
              </a:lnSpc>
              <a:defRPr sz="4000" baseline="0">
                <a:solidFill>
                  <a:srgbClr val="2F3235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lang="sr-Latn-RS" sz="105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PSEUDO KOD</a:t>
            </a:r>
            <a:endParaRPr lang="sr-Latn-RS" sz="105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Lorem ipsum dolor sit amet, consectetur adipiscing elit, sed do eiusmod tempor incididunt ut labore et dolore magna reprehenderit in voluptate velit esse cillum.">
            <a:extLst>
              <a:ext uri="{FF2B5EF4-FFF2-40B4-BE49-F238E27FC236}">
                <a16:creationId xmlns:a16="http://schemas.microsoft.com/office/drawing/2014/main" id="{DC40D2A5-D874-150C-B906-ACB3FD2271E5}"/>
              </a:ext>
            </a:extLst>
          </p:cNvPr>
          <p:cNvSpPr txBox="1"/>
          <p:nvPr/>
        </p:nvSpPr>
        <p:spPr>
          <a:xfrm flipH="1">
            <a:off x="9500016" y="2972688"/>
            <a:ext cx="405386" cy="2715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4556" tIns="44556" rIns="44556" bIns="44556" numCol="1" anchor="t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sr-Latn-RS" sz="87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en-US" sz="877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.01">
            <a:extLst>
              <a:ext uri="{FF2B5EF4-FFF2-40B4-BE49-F238E27FC236}">
                <a16:creationId xmlns:a16="http://schemas.microsoft.com/office/drawing/2014/main" id="{788580C0-2143-1523-5ABF-C29EBBDBBC75}"/>
              </a:ext>
            </a:extLst>
          </p:cNvPr>
          <p:cNvSpPr txBox="1"/>
          <p:nvPr/>
        </p:nvSpPr>
        <p:spPr>
          <a:xfrm flipH="1">
            <a:off x="5962421" y="2994714"/>
            <a:ext cx="2231004" cy="2357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4556" tIns="44556" rIns="44556" bIns="44556" numCol="1" anchor="ctr">
            <a:spAutoFit/>
          </a:bodyPr>
          <a:lstStyle>
            <a:lvl1pPr>
              <a:lnSpc>
                <a:spcPct val="90000"/>
              </a:lnSpc>
              <a:defRPr sz="4000" baseline="0">
                <a:solidFill>
                  <a:srgbClr val="2F3235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lang="sr-Latn-RS" sz="105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IDEF1X MODEL</a:t>
            </a:r>
            <a:endParaRPr lang="sr-Latn-RS" sz="105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Lorem ipsum dolor sit amet, consectetur adipiscing elit, sed do eiusmod tempor incididunt ut labore et dolore magna reprehenderit in voluptate velit esse cillum.">
            <a:extLst>
              <a:ext uri="{FF2B5EF4-FFF2-40B4-BE49-F238E27FC236}">
                <a16:creationId xmlns:a16="http://schemas.microsoft.com/office/drawing/2014/main" id="{8C97E308-A4DB-28C8-6EE5-EC0A0004BA87}"/>
              </a:ext>
            </a:extLst>
          </p:cNvPr>
          <p:cNvSpPr txBox="1"/>
          <p:nvPr/>
        </p:nvSpPr>
        <p:spPr>
          <a:xfrm flipH="1">
            <a:off x="9500016" y="3771458"/>
            <a:ext cx="405386" cy="2715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4556" tIns="44556" rIns="44556" bIns="44556" numCol="1" anchor="t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sr-Latn-RS" sz="87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15-17</a:t>
            </a:r>
            <a:endParaRPr lang="en-US" sz="877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.01">
            <a:extLst>
              <a:ext uri="{FF2B5EF4-FFF2-40B4-BE49-F238E27FC236}">
                <a16:creationId xmlns:a16="http://schemas.microsoft.com/office/drawing/2014/main" id="{FD669767-9E0A-9954-B527-556F4F348264}"/>
              </a:ext>
            </a:extLst>
          </p:cNvPr>
          <p:cNvSpPr txBox="1"/>
          <p:nvPr/>
        </p:nvSpPr>
        <p:spPr>
          <a:xfrm flipH="1">
            <a:off x="5962421" y="3793484"/>
            <a:ext cx="2231004" cy="2357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4556" tIns="44556" rIns="44556" bIns="44556" numCol="1" anchor="ctr">
            <a:spAutoFit/>
          </a:bodyPr>
          <a:lstStyle>
            <a:lvl1pPr>
              <a:lnSpc>
                <a:spcPct val="90000"/>
              </a:lnSpc>
              <a:defRPr sz="4000" baseline="0">
                <a:solidFill>
                  <a:srgbClr val="2F3235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lang="sr-Latn-RS" sz="105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REČNIK PODATAKA</a:t>
            </a:r>
            <a:endParaRPr lang="sr-Latn-RS" sz="105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Lorem ipsum dolor sit amet, consectetur adipiscing elit, sed do eiusmod tempor incididunt ut labore et dolore magna reprehenderit in voluptate velit esse cillum.">
            <a:extLst>
              <a:ext uri="{FF2B5EF4-FFF2-40B4-BE49-F238E27FC236}">
                <a16:creationId xmlns:a16="http://schemas.microsoft.com/office/drawing/2014/main" id="{3E34CF94-3EB4-6D82-2E3A-CB9B3A5DEAD2}"/>
              </a:ext>
            </a:extLst>
          </p:cNvPr>
          <p:cNvSpPr txBox="1"/>
          <p:nvPr/>
        </p:nvSpPr>
        <p:spPr>
          <a:xfrm flipH="1">
            <a:off x="9500016" y="4570227"/>
            <a:ext cx="405386" cy="2715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4556" tIns="44556" rIns="44556" bIns="44556" numCol="1" anchor="t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sr-Latn-RS" sz="87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18-23</a:t>
            </a:r>
            <a:endParaRPr lang="en-US" sz="877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.01">
            <a:extLst>
              <a:ext uri="{FF2B5EF4-FFF2-40B4-BE49-F238E27FC236}">
                <a16:creationId xmlns:a16="http://schemas.microsoft.com/office/drawing/2014/main" id="{B25D2372-3281-4F32-BFB4-97A1E2F69940}"/>
              </a:ext>
            </a:extLst>
          </p:cNvPr>
          <p:cNvSpPr txBox="1"/>
          <p:nvPr/>
        </p:nvSpPr>
        <p:spPr>
          <a:xfrm flipH="1">
            <a:off x="5962421" y="4592253"/>
            <a:ext cx="2231004" cy="2357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4556" tIns="44556" rIns="44556" bIns="44556" numCol="1" anchor="ctr">
            <a:spAutoFit/>
          </a:bodyPr>
          <a:lstStyle>
            <a:lvl1pPr>
              <a:lnSpc>
                <a:spcPct val="90000"/>
              </a:lnSpc>
              <a:defRPr sz="4000" baseline="0">
                <a:solidFill>
                  <a:srgbClr val="2F3235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lang="sr-Latn-RS" sz="105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 UML DIJAGRAMI</a:t>
            </a:r>
            <a:endParaRPr lang="sr-Latn-RS" sz="105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CB7C9733-12A4-66C8-5826-2AC801908D14}"/>
              </a:ext>
            </a:extLst>
          </p:cNvPr>
          <p:cNvSpPr txBox="1">
            <a:spLocks/>
          </p:cNvSpPr>
          <p:nvPr/>
        </p:nvSpPr>
        <p:spPr>
          <a:xfrm>
            <a:off x="10253471" y="7090388"/>
            <a:ext cx="360045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2315"/>
              </a:lnSpc>
            </a:pPr>
            <a:fld id="{81D60167-4931-47E6-BA6A-407CBD079E47}" type="slidenum">
              <a:rPr lang="en-US" smtClean="0">
                <a:solidFill>
                  <a:schemeClr val="bg1"/>
                </a:solidFill>
              </a:rPr>
              <a:pPr marL="38100">
                <a:lnSpc>
                  <a:spcPts val="2315"/>
                </a:lnSpc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B73BFDBA-2C85-C8B2-E9BD-FA75144DF166}"/>
              </a:ext>
            </a:extLst>
          </p:cNvPr>
          <p:cNvSpPr/>
          <p:nvPr/>
        </p:nvSpPr>
        <p:spPr>
          <a:xfrm>
            <a:off x="9636125" y="6538206"/>
            <a:ext cx="1056640" cy="1022350"/>
          </a:xfrm>
          <a:custGeom>
            <a:avLst/>
            <a:gdLst/>
            <a:ahLst/>
            <a:cxnLst/>
            <a:rect l="l" t="t" r="r" b="b"/>
            <a:pathLst>
              <a:path w="1056640" h="1022350">
                <a:moveTo>
                  <a:pt x="1056258" y="0"/>
                </a:moveTo>
                <a:lnTo>
                  <a:pt x="0" y="1022102"/>
                </a:lnTo>
                <a:lnTo>
                  <a:pt x="1056258" y="1022102"/>
                </a:lnTo>
                <a:lnTo>
                  <a:pt x="10562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438A4C48-CD5C-5FD3-E3A7-EB5D2CB4AE6A}"/>
              </a:ext>
            </a:extLst>
          </p:cNvPr>
          <p:cNvSpPr txBox="1">
            <a:spLocks/>
          </p:cNvSpPr>
          <p:nvPr/>
        </p:nvSpPr>
        <p:spPr>
          <a:xfrm>
            <a:off x="10253471" y="7090388"/>
            <a:ext cx="360045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2315"/>
              </a:lnSpc>
            </a:pPr>
            <a:fld id="{81D60167-4931-47E6-BA6A-407CBD079E47}" type="slidenum">
              <a:rPr lang="en-U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38100">
                <a:lnSpc>
                  <a:spcPts val="2315"/>
                </a:lnSpc>
              </a:pPr>
              <a:t>2</a:t>
            </a:fld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444930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340233"/>
            <a:ext cx="8863330" cy="25209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619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285"/>
              </a:spcBef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PROJEKAT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INFORMACIONI SISTEM PARKING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SERVISA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6125" y="6538206"/>
            <a:ext cx="1056640" cy="1022350"/>
          </a:xfrm>
          <a:custGeom>
            <a:avLst/>
            <a:gdLst/>
            <a:ahLst/>
            <a:cxnLst/>
            <a:rect l="l" t="t" r="r" b="b"/>
            <a:pathLst>
              <a:path w="1056640" h="1022350">
                <a:moveTo>
                  <a:pt x="1056258" y="0"/>
                </a:moveTo>
                <a:lnTo>
                  <a:pt x="0" y="1022102"/>
                </a:lnTo>
                <a:lnTo>
                  <a:pt x="1056258" y="1022102"/>
                </a:lnTo>
                <a:lnTo>
                  <a:pt x="10562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0604" y="892810"/>
            <a:ext cx="72834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7.2</a:t>
            </a:r>
            <a:r>
              <a:rPr sz="1100" b="1" spc="-9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CLASS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43735" y="1167650"/>
            <a:ext cx="6804659" cy="5818505"/>
            <a:chOff x="1943735" y="1167650"/>
            <a:chExt cx="6804659" cy="5818505"/>
          </a:xfrm>
        </p:grpSpPr>
        <p:sp>
          <p:nvSpPr>
            <p:cNvPr id="6" name="object 6"/>
            <p:cNvSpPr/>
            <p:nvPr/>
          </p:nvSpPr>
          <p:spPr>
            <a:xfrm>
              <a:off x="2052718" y="1167650"/>
              <a:ext cx="6641184" cy="56130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43735" y="6718922"/>
              <a:ext cx="6804659" cy="266700"/>
            </a:xfrm>
            <a:custGeom>
              <a:avLst/>
              <a:gdLst/>
              <a:ahLst/>
              <a:cxnLst/>
              <a:rect l="l" t="t" r="r" b="b"/>
              <a:pathLst>
                <a:path w="6804659" h="266700">
                  <a:moveTo>
                    <a:pt x="6804659" y="0"/>
                  </a:moveTo>
                  <a:lnTo>
                    <a:pt x="0" y="0"/>
                  </a:lnTo>
                  <a:lnTo>
                    <a:pt x="0" y="266699"/>
                  </a:lnTo>
                  <a:lnTo>
                    <a:pt x="6804659" y="266699"/>
                  </a:lnTo>
                  <a:lnTo>
                    <a:pt x="68046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890642" y="6703262"/>
            <a:ext cx="9131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i="1" spc="-5" dirty="0">
                <a:solidFill>
                  <a:srgbClr val="44536A"/>
                </a:solidFill>
                <a:latin typeface="Carlito"/>
                <a:cs typeface="Carlito"/>
              </a:rPr>
              <a:t>Dijagram </a:t>
            </a:r>
            <a:r>
              <a:rPr sz="900" i="1" dirty="0">
                <a:solidFill>
                  <a:srgbClr val="44536A"/>
                </a:solidFill>
                <a:latin typeface="Carlito"/>
                <a:cs typeface="Carlito"/>
              </a:rPr>
              <a:t>1. 2</a:t>
            </a:r>
            <a:r>
              <a:rPr sz="900" i="1" spc="-50" dirty="0">
                <a:solidFill>
                  <a:srgbClr val="44536A"/>
                </a:solidFill>
                <a:latin typeface="Carlito"/>
                <a:cs typeface="Carlito"/>
              </a:rPr>
              <a:t> </a:t>
            </a:r>
            <a:r>
              <a:rPr sz="900" i="1" spc="-5" dirty="0">
                <a:solidFill>
                  <a:srgbClr val="44536A"/>
                </a:solidFill>
                <a:latin typeface="Carlito"/>
                <a:cs typeface="Carlito"/>
              </a:rPr>
              <a:t>Class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15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340233"/>
            <a:ext cx="8863330" cy="25209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619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285"/>
              </a:spcBef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PROJEKAT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INFORMACIONI SISTEM PARKING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SERVISA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6125" y="6538206"/>
            <a:ext cx="1056640" cy="1022350"/>
          </a:xfrm>
          <a:custGeom>
            <a:avLst/>
            <a:gdLst/>
            <a:ahLst/>
            <a:cxnLst/>
            <a:rect l="l" t="t" r="r" b="b"/>
            <a:pathLst>
              <a:path w="1056640" h="1022350">
                <a:moveTo>
                  <a:pt x="1056258" y="0"/>
                </a:moveTo>
                <a:lnTo>
                  <a:pt x="0" y="1022102"/>
                </a:lnTo>
                <a:lnTo>
                  <a:pt x="1056258" y="1022102"/>
                </a:lnTo>
                <a:lnTo>
                  <a:pt x="10562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1700" y="892810"/>
            <a:ext cx="8851265" cy="29059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7.3</a:t>
            </a:r>
            <a:r>
              <a:rPr sz="1100" b="1" spc="-5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ACTIVITY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Korisnik šalje SMS zahtev za parking kartom, nakon čega sistem generiše potvrdu parking karte putem SMS-a. Takođe, sistem istovremeno šalje obaveštenje o isteku parking karte putem SMS-a. Parking karta traje 1h nakon čega korisnik treba da odluči da li će produžiti parki</a:t>
            </a:r>
            <a:r>
              <a:rPr lang="sr-Latn-RS" sz="14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</a:t>
            </a:r>
            <a:r>
              <a:rPr lang="en-US" sz="14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kartu ili napustiti parking mesto.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Kontrolor putem svog naloga šalje zahtev za doplatnom kartom, a sistem generiše potvrdu doplatne karte. Kontrolor proverava registarske oznake vozila. Ako je korisnik platio parking kartu, kontrolor evidentira vozilo, a sistem potvrđuje evidentirano vozilo. Ukoliko korisnik nije platio parking kartu, kontrolor izdaje kaznu i fotografiše vozilo. Nakon izdavanja kazne, sistem potvrđuje kaznu i obaveštava korisnika o kazni putem SMS poruke.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sz="1400" ker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Kada korisnik primi obaveštenje o kazni, ima pravo da uloži žalbu ili plati kaznu. Ako se korisnik odluči uložiti žalbu, sistem generiše potvrdu. Ako korisnik plati kaznu, dobija fiskalni račun.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15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340233"/>
            <a:ext cx="8863330" cy="25209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619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285"/>
              </a:spcBef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PROJEKAT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INFORMACIONI SISTEM PARKING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SERVISA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6125" y="6538206"/>
            <a:ext cx="1056640" cy="1022350"/>
          </a:xfrm>
          <a:custGeom>
            <a:avLst/>
            <a:gdLst/>
            <a:ahLst/>
            <a:cxnLst/>
            <a:rect l="l" t="t" r="r" b="b"/>
            <a:pathLst>
              <a:path w="1056640" h="1022350">
                <a:moveTo>
                  <a:pt x="1056258" y="0"/>
                </a:moveTo>
                <a:lnTo>
                  <a:pt x="0" y="1022102"/>
                </a:lnTo>
                <a:lnTo>
                  <a:pt x="1056258" y="1022102"/>
                </a:lnTo>
                <a:lnTo>
                  <a:pt x="10562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834254" y="6703262"/>
            <a:ext cx="10217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i="1" spc="-5" dirty="0">
                <a:solidFill>
                  <a:srgbClr val="44536A"/>
                </a:solidFill>
                <a:latin typeface="Carlito"/>
                <a:cs typeface="Carlito"/>
              </a:rPr>
              <a:t>Dijagram </a:t>
            </a:r>
            <a:r>
              <a:rPr sz="900" i="1" dirty="0">
                <a:solidFill>
                  <a:srgbClr val="44536A"/>
                </a:solidFill>
                <a:latin typeface="Carlito"/>
                <a:cs typeface="Carlito"/>
              </a:rPr>
              <a:t>1. 3</a:t>
            </a:r>
            <a:r>
              <a:rPr sz="900" i="1" spc="-50" dirty="0">
                <a:solidFill>
                  <a:srgbClr val="44536A"/>
                </a:solidFill>
                <a:latin typeface="Carlito"/>
                <a:cs typeface="Carlito"/>
              </a:rPr>
              <a:t> </a:t>
            </a:r>
            <a:r>
              <a:rPr sz="900" i="1" spc="-5" dirty="0">
                <a:solidFill>
                  <a:srgbClr val="44536A"/>
                </a:solidFill>
                <a:latin typeface="Carlito"/>
                <a:cs typeface="Carlito"/>
              </a:rPr>
              <a:t>Activity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15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A5E85D-CA9E-525A-D563-2F2D78E487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" b="1389"/>
          <a:stretch/>
        </p:blipFill>
        <p:spPr>
          <a:xfrm>
            <a:off x="2737327" y="632651"/>
            <a:ext cx="5218747" cy="590555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340233"/>
            <a:ext cx="8863330" cy="25209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619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285"/>
              </a:spcBef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PROJEKAT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INFORMACIONI SISTEM PARKING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SERVISA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6125" y="6538206"/>
            <a:ext cx="1056640" cy="1022350"/>
          </a:xfrm>
          <a:custGeom>
            <a:avLst/>
            <a:gdLst/>
            <a:ahLst/>
            <a:cxnLst/>
            <a:rect l="l" t="t" r="r" b="b"/>
            <a:pathLst>
              <a:path w="1056640" h="1022350">
                <a:moveTo>
                  <a:pt x="1056258" y="0"/>
                </a:moveTo>
                <a:lnTo>
                  <a:pt x="0" y="1022102"/>
                </a:lnTo>
                <a:lnTo>
                  <a:pt x="1056258" y="1022102"/>
                </a:lnTo>
                <a:lnTo>
                  <a:pt x="10562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0604" y="892810"/>
            <a:ext cx="103759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7.4</a:t>
            </a:r>
            <a:r>
              <a:rPr sz="1100" b="1" spc="-10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SEQUENCE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55214" y="1179830"/>
            <a:ext cx="5956572" cy="55159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985130" y="6731837"/>
            <a:ext cx="111823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i="1" spc="-5" dirty="0">
                <a:solidFill>
                  <a:srgbClr val="44536A"/>
                </a:solidFill>
                <a:latin typeface="Carlito"/>
                <a:cs typeface="Carlito"/>
              </a:rPr>
              <a:t>Dijagram </a:t>
            </a:r>
            <a:r>
              <a:rPr sz="900" i="1" dirty="0">
                <a:solidFill>
                  <a:srgbClr val="44536A"/>
                </a:solidFill>
                <a:latin typeface="Carlito"/>
                <a:cs typeface="Carlito"/>
              </a:rPr>
              <a:t>1. 4</a:t>
            </a:r>
            <a:r>
              <a:rPr sz="900" i="1" spc="-40" dirty="0">
                <a:solidFill>
                  <a:srgbClr val="44536A"/>
                </a:solidFill>
                <a:latin typeface="Carlito"/>
                <a:cs typeface="Carlito"/>
              </a:rPr>
              <a:t> </a:t>
            </a:r>
            <a:r>
              <a:rPr sz="900" i="1" spc="-5" dirty="0">
                <a:solidFill>
                  <a:srgbClr val="44536A"/>
                </a:solidFill>
                <a:latin typeface="Carlito"/>
                <a:cs typeface="Carlito"/>
              </a:rPr>
              <a:t>Sequence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15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1F90CF-B858-587D-9251-F73A3F658713}"/>
              </a:ext>
            </a:extLst>
          </p:cNvPr>
          <p:cNvSpPr/>
          <p:nvPr/>
        </p:nvSpPr>
        <p:spPr>
          <a:xfrm>
            <a:off x="0" y="0"/>
            <a:ext cx="4051300" cy="756285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36572C-A536-39D8-AFC7-5C5AABF2CCF8}"/>
              </a:ext>
            </a:extLst>
          </p:cNvPr>
          <p:cNvSpPr/>
          <p:nvPr/>
        </p:nvSpPr>
        <p:spPr>
          <a:xfrm>
            <a:off x="812800" y="2828925"/>
            <a:ext cx="9067800" cy="1905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2B2CA-C391-76C3-AC2F-37EF8695DDD6}"/>
              </a:ext>
            </a:extLst>
          </p:cNvPr>
          <p:cNvSpPr txBox="1"/>
          <p:nvPr/>
        </p:nvSpPr>
        <p:spPr>
          <a:xfrm>
            <a:off x="1231900" y="318126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7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HVALA NA PAŽNJI!</a:t>
            </a:r>
            <a:endParaRPr lang="en-US" sz="7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296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340233"/>
            <a:ext cx="8863330" cy="25209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619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285"/>
              </a:spcBef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PROJEKAT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INFORMACIONI SISTEM PARKING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SERVISA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6125" y="6538206"/>
            <a:ext cx="1056640" cy="1022350"/>
          </a:xfrm>
          <a:custGeom>
            <a:avLst/>
            <a:gdLst/>
            <a:ahLst/>
            <a:cxnLst/>
            <a:rect l="l" t="t" r="r" b="b"/>
            <a:pathLst>
              <a:path w="1056640" h="1022350">
                <a:moveTo>
                  <a:pt x="1056258" y="0"/>
                </a:moveTo>
                <a:lnTo>
                  <a:pt x="0" y="1022102"/>
                </a:lnTo>
                <a:lnTo>
                  <a:pt x="1056258" y="1022102"/>
                </a:lnTo>
                <a:lnTo>
                  <a:pt x="10562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1700" y="889762"/>
            <a:ext cx="8840470" cy="4606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1. VERBALNI OPIS INFORMACIONOG SISTEMA </a:t>
            </a:r>
            <a:r>
              <a:rPr sz="1400" b="1" dirty="0">
                <a:latin typeface="Arial"/>
                <a:cs typeface="Arial"/>
              </a:rPr>
              <a:t>ZA </a:t>
            </a:r>
            <a:r>
              <a:rPr sz="1400" b="1" spc="-5" dirty="0">
                <a:latin typeface="Arial"/>
                <a:cs typeface="Arial"/>
              </a:rPr>
              <a:t>PARKING</a:t>
            </a:r>
            <a:r>
              <a:rPr sz="1400" b="1" spc="-17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SERVIS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Arial"/>
              <a:cs typeface="Arial"/>
            </a:endParaRPr>
          </a:p>
          <a:p>
            <a:pPr marL="12700" marR="5080">
              <a:lnSpc>
                <a:spcPct val="96000"/>
              </a:lnSpc>
              <a:spcBef>
                <a:spcPts val="5"/>
              </a:spcBef>
            </a:pPr>
            <a:r>
              <a:rPr sz="1400" spc="-5" dirty="0">
                <a:latin typeface="Arial"/>
                <a:cs typeface="Arial"/>
              </a:rPr>
              <a:t>Informacioni sistem </a:t>
            </a:r>
            <a:r>
              <a:rPr sz="1400" dirty="0">
                <a:latin typeface="Arial"/>
                <a:cs typeface="Arial"/>
              </a:rPr>
              <a:t>za </a:t>
            </a:r>
            <a:r>
              <a:rPr sz="1400" spc="-5" dirty="0">
                <a:latin typeface="Arial"/>
                <a:cs typeface="Arial"/>
              </a:rPr>
              <a:t>parking servis omogućava korisnicima jednostavnu </a:t>
            </a:r>
            <a:r>
              <a:rPr sz="1400" dirty="0">
                <a:latin typeface="Arial"/>
                <a:cs typeface="Arial"/>
              </a:rPr>
              <a:t>i </a:t>
            </a:r>
            <a:r>
              <a:rPr sz="1400" spc="-5" dirty="0">
                <a:latin typeface="Arial"/>
                <a:cs typeface="Arial"/>
              </a:rPr>
              <a:t>brzu </a:t>
            </a:r>
            <a:r>
              <a:rPr sz="1400" dirty="0">
                <a:latin typeface="Arial"/>
                <a:cs typeface="Arial"/>
              </a:rPr>
              <a:t>kupovinu </a:t>
            </a:r>
            <a:r>
              <a:rPr sz="1400" spc="-5" dirty="0">
                <a:latin typeface="Arial"/>
                <a:cs typeface="Arial"/>
              </a:rPr>
              <a:t>parking karte slanjem  </a:t>
            </a:r>
            <a:r>
              <a:rPr sz="1400" dirty="0">
                <a:latin typeface="Arial"/>
                <a:cs typeface="Arial"/>
              </a:rPr>
              <a:t>SMS </a:t>
            </a:r>
            <a:r>
              <a:rPr sz="1400" spc="-5" dirty="0">
                <a:latin typeface="Arial"/>
                <a:cs typeface="Arial"/>
              </a:rPr>
              <a:t>poruke. Korisnici dobijaju </a:t>
            </a:r>
            <a:r>
              <a:rPr sz="1400" spc="-10" dirty="0">
                <a:latin typeface="Arial"/>
                <a:cs typeface="Arial"/>
              </a:rPr>
              <a:t>potvrdu </a:t>
            </a:r>
            <a:r>
              <a:rPr sz="1400" dirty="0">
                <a:latin typeface="Arial"/>
                <a:cs typeface="Arial"/>
              </a:rPr>
              <a:t>o </a:t>
            </a:r>
            <a:r>
              <a:rPr sz="1400" spc="-5" dirty="0">
                <a:latin typeface="Arial"/>
                <a:cs typeface="Arial"/>
              </a:rPr>
              <a:t>kupovini parking karte </a:t>
            </a:r>
            <a:r>
              <a:rPr sz="1400" dirty="0">
                <a:latin typeface="Arial"/>
                <a:cs typeface="Arial"/>
              </a:rPr>
              <a:t>u </a:t>
            </a:r>
            <a:r>
              <a:rPr sz="1400" spc="-5" dirty="0">
                <a:latin typeface="Arial"/>
                <a:cs typeface="Arial"/>
              </a:rPr>
              <a:t>vidu SMS poruke koja sadrži informacije </a:t>
            </a:r>
            <a:r>
              <a:rPr sz="1400" dirty="0">
                <a:latin typeface="Arial"/>
                <a:cs typeface="Arial"/>
              </a:rPr>
              <a:t>o  </a:t>
            </a:r>
            <a:r>
              <a:rPr sz="1400" spc="-5" dirty="0">
                <a:latin typeface="Arial"/>
                <a:cs typeface="Arial"/>
              </a:rPr>
              <a:t>vremenu početka parkiranja </a:t>
            </a:r>
            <a:r>
              <a:rPr sz="1400" dirty="0">
                <a:latin typeface="Arial"/>
                <a:cs typeface="Arial"/>
              </a:rPr>
              <a:t>i trajanju </a:t>
            </a:r>
            <a:r>
              <a:rPr sz="1400" spc="-5" dirty="0">
                <a:latin typeface="Arial"/>
                <a:cs typeface="Arial"/>
              </a:rPr>
              <a:t>parkiranja. Takođe, sistem šalje obaveštenje </a:t>
            </a:r>
            <a:r>
              <a:rPr sz="1400" dirty="0">
                <a:latin typeface="Arial"/>
                <a:cs typeface="Arial"/>
              </a:rPr>
              <a:t>o </a:t>
            </a:r>
            <a:r>
              <a:rPr sz="1400" spc="-5" dirty="0">
                <a:latin typeface="Arial"/>
                <a:cs typeface="Arial"/>
              </a:rPr>
              <a:t>isteku vremena parkiranja  kako </a:t>
            </a:r>
            <a:r>
              <a:rPr sz="1400" dirty="0">
                <a:latin typeface="Arial"/>
                <a:cs typeface="Arial"/>
              </a:rPr>
              <a:t>bi </a:t>
            </a:r>
            <a:r>
              <a:rPr sz="1400" spc="-5" dirty="0">
                <a:latin typeface="Arial"/>
                <a:cs typeface="Arial"/>
              </a:rPr>
              <a:t>korisnici mogli da produže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parkiranje.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Arial"/>
              <a:cs typeface="Arial"/>
            </a:endParaRPr>
          </a:p>
          <a:p>
            <a:pPr marL="12700" marR="186055">
              <a:lnSpc>
                <a:spcPts val="1610"/>
              </a:lnSpc>
            </a:pPr>
            <a:r>
              <a:rPr sz="1400" spc="-5" dirty="0">
                <a:latin typeface="Arial"/>
                <a:cs typeface="Arial"/>
              </a:rPr>
              <a:t>Kontrolori koriste informacioni sistem kako bi efikasno pratili parkirana vozila. Sistem omogućava kontrolorima  </a:t>
            </a:r>
            <a:r>
              <a:rPr sz="1400" dirty="0">
                <a:latin typeface="Arial"/>
                <a:cs typeface="Arial"/>
              </a:rPr>
              <a:t>da </a:t>
            </a:r>
            <a:r>
              <a:rPr sz="1400" spc="-5" dirty="0">
                <a:latin typeface="Arial"/>
                <a:cs typeface="Arial"/>
              </a:rPr>
              <a:t>evidentiraju parkirana vozila, izdaju </a:t>
            </a:r>
            <a:r>
              <a:rPr sz="1400" dirty="0">
                <a:latin typeface="Arial"/>
                <a:cs typeface="Arial"/>
              </a:rPr>
              <a:t>doplatne </a:t>
            </a:r>
            <a:r>
              <a:rPr sz="1400" spc="-5" dirty="0">
                <a:latin typeface="Arial"/>
                <a:cs typeface="Arial"/>
              </a:rPr>
              <a:t>karte putem </a:t>
            </a:r>
            <a:r>
              <a:rPr sz="1400" dirty="0">
                <a:latin typeface="Arial"/>
                <a:cs typeface="Arial"/>
              </a:rPr>
              <a:t>naloga i </a:t>
            </a:r>
            <a:r>
              <a:rPr sz="1400" spc="-5" dirty="0">
                <a:latin typeface="Arial"/>
                <a:cs typeface="Arial"/>
              </a:rPr>
              <a:t>kazne za </a:t>
            </a:r>
            <a:r>
              <a:rPr sz="1400" dirty="0">
                <a:latin typeface="Arial"/>
                <a:cs typeface="Arial"/>
              </a:rPr>
              <a:t>nepropisno </a:t>
            </a:r>
            <a:r>
              <a:rPr sz="1400" spc="-5" dirty="0">
                <a:latin typeface="Arial"/>
                <a:cs typeface="Arial"/>
              </a:rPr>
              <a:t>parkirana</a:t>
            </a:r>
            <a:r>
              <a:rPr sz="1400" spc="6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vozila.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535"/>
              </a:lnSpc>
            </a:pPr>
            <a:r>
              <a:rPr sz="1400" spc="-5" dirty="0">
                <a:latin typeface="Arial"/>
                <a:cs typeface="Arial"/>
              </a:rPr>
              <a:t>Kontrolori </a:t>
            </a:r>
            <a:r>
              <a:rPr sz="1400" dirty="0">
                <a:latin typeface="Arial"/>
                <a:cs typeface="Arial"/>
              </a:rPr>
              <a:t>mogu </a:t>
            </a:r>
            <a:r>
              <a:rPr sz="1400" spc="-5" dirty="0">
                <a:latin typeface="Arial"/>
                <a:cs typeface="Arial"/>
              </a:rPr>
              <a:t>da fotografišu vozila kao dokaz kršenja parking pravila,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5" dirty="0">
                <a:latin typeface="Arial"/>
                <a:cs typeface="Arial"/>
              </a:rPr>
              <a:t>sistem omogućava proveru da li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je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50"/>
              </a:lnSpc>
            </a:pPr>
            <a:r>
              <a:rPr sz="1400" spc="-5" dirty="0">
                <a:latin typeface="Arial"/>
                <a:cs typeface="Arial"/>
              </a:rPr>
              <a:t>parking karta </a:t>
            </a:r>
            <a:r>
              <a:rPr sz="1400" dirty="0">
                <a:latin typeface="Arial"/>
                <a:cs typeface="Arial"/>
              </a:rPr>
              <a:t>za to </a:t>
            </a:r>
            <a:r>
              <a:rPr sz="1400" spc="-5" dirty="0">
                <a:latin typeface="Arial"/>
                <a:cs typeface="Arial"/>
              </a:rPr>
              <a:t>vozilo plaćena putem registracije (tablice)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vozila.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Arial"/>
              <a:cs typeface="Arial"/>
            </a:endParaRPr>
          </a:p>
          <a:p>
            <a:pPr marL="12700" marR="96520">
              <a:lnSpc>
                <a:spcPct val="95800"/>
              </a:lnSpc>
            </a:pPr>
            <a:r>
              <a:rPr sz="1400" spc="-5" dirty="0">
                <a:latin typeface="Arial"/>
                <a:cs typeface="Arial"/>
              </a:rPr>
              <a:t>Ukoliko korisnik smatra da nije </a:t>
            </a:r>
            <a:r>
              <a:rPr sz="1400" dirty="0">
                <a:latin typeface="Arial"/>
                <a:cs typeface="Arial"/>
              </a:rPr>
              <a:t>u </a:t>
            </a:r>
            <a:r>
              <a:rPr sz="1400" spc="-5" dirty="0">
                <a:latin typeface="Arial"/>
                <a:cs typeface="Arial"/>
              </a:rPr>
              <a:t>skladu </a:t>
            </a:r>
            <a:r>
              <a:rPr sz="1400" dirty="0">
                <a:latin typeface="Arial"/>
                <a:cs typeface="Arial"/>
              </a:rPr>
              <a:t>sa </a:t>
            </a:r>
            <a:r>
              <a:rPr sz="1400" spc="-5" dirty="0">
                <a:latin typeface="Arial"/>
                <a:cs typeface="Arial"/>
              </a:rPr>
              <a:t>propisima kažnjen, </a:t>
            </a:r>
            <a:r>
              <a:rPr sz="1400" dirty="0">
                <a:latin typeface="Arial"/>
                <a:cs typeface="Arial"/>
              </a:rPr>
              <a:t>informacioni </a:t>
            </a:r>
            <a:r>
              <a:rPr sz="1400" spc="-5" dirty="0">
                <a:latin typeface="Arial"/>
                <a:cs typeface="Arial"/>
              </a:rPr>
              <a:t>sistem za parking servis </a:t>
            </a:r>
            <a:r>
              <a:rPr sz="1400" spc="5" dirty="0">
                <a:latin typeface="Arial"/>
                <a:cs typeface="Arial"/>
              </a:rPr>
              <a:t>mu  </a:t>
            </a:r>
            <a:r>
              <a:rPr sz="1400" spc="-5" dirty="0">
                <a:latin typeface="Arial"/>
                <a:cs typeface="Arial"/>
              </a:rPr>
              <a:t>omogućava </a:t>
            </a:r>
            <a:r>
              <a:rPr sz="1400" spc="-10" dirty="0">
                <a:latin typeface="Arial"/>
                <a:cs typeface="Arial"/>
              </a:rPr>
              <a:t>da </a:t>
            </a:r>
            <a:r>
              <a:rPr sz="1400" spc="-5" dirty="0">
                <a:latin typeface="Arial"/>
                <a:cs typeface="Arial"/>
              </a:rPr>
              <a:t>podnese žalbu putem sistema. Žalbe </a:t>
            </a:r>
            <a:r>
              <a:rPr sz="1400" dirty="0">
                <a:latin typeface="Arial"/>
                <a:cs typeface="Arial"/>
              </a:rPr>
              <a:t>se </a:t>
            </a:r>
            <a:r>
              <a:rPr sz="1400" spc="-5" dirty="0">
                <a:latin typeface="Arial"/>
                <a:cs typeface="Arial"/>
              </a:rPr>
              <a:t>obrađuju automatski </a:t>
            </a:r>
            <a:r>
              <a:rPr sz="1400" dirty="0">
                <a:latin typeface="Arial"/>
                <a:cs typeface="Arial"/>
              </a:rPr>
              <a:t>i </a:t>
            </a:r>
            <a:r>
              <a:rPr sz="1400" spc="-5" dirty="0">
                <a:latin typeface="Arial"/>
                <a:cs typeface="Arial"/>
              </a:rPr>
              <a:t>prosleđuju nadležnom organu za  razmatranje, što doprinosi brzom </a:t>
            </a:r>
            <a:r>
              <a:rPr sz="1400" dirty="0">
                <a:latin typeface="Arial"/>
                <a:cs typeface="Arial"/>
              </a:rPr>
              <a:t>i </a:t>
            </a:r>
            <a:r>
              <a:rPr sz="1400" spc="-5" dirty="0">
                <a:latin typeface="Arial"/>
                <a:cs typeface="Arial"/>
              </a:rPr>
              <a:t>efikasnom rešavanju problema. Nakon donošenja odluke </a:t>
            </a:r>
            <a:r>
              <a:rPr sz="1400" dirty="0">
                <a:latin typeface="Arial"/>
                <a:cs typeface="Arial"/>
              </a:rPr>
              <a:t>o </a:t>
            </a:r>
            <a:r>
              <a:rPr sz="1400" spc="-5" dirty="0">
                <a:latin typeface="Arial"/>
                <a:cs typeface="Arial"/>
              </a:rPr>
              <a:t>žalbi, korisnik </a:t>
            </a:r>
            <a:r>
              <a:rPr sz="1400" dirty="0">
                <a:latin typeface="Arial"/>
                <a:cs typeface="Arial"/>
              </a:rPr>
              <a:t>će  biti </a:t>
            </a:r>
            <a:r>
              <a:rPr sz="1400" spc="-5" dirty="0">
                <a:latin typeface="Arial"/>
                <a:cs typeface="Arial"/>
              </a:rPr>
              <a:t>obavešten </a:t>
            </a:r>
            <a:r>
              <a:rPr sz="1400" dirty="0">
                <a:latin typeface="Arial"/>
                <a:cs typeface="Arial"/>
              </a:rPr>
              <a:t>o </a:t>
            </a:r>
            <a:r>
              <a:rPr sz="1400" spc="-5" dirty="0">
                <a:latin typeface="Arial"/>
                <a:cs typeface="Arial"/>
              </a:rPr>
              <a:t>ishodu putem SMS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poruke.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Arial"/>
              <a:cs typeface="Arial"/>
            </a:endParaRPr>
          </a:p>
          <a:p>
            <a:pPr marL="12700" marR="168275">
              <a:lnSpc>
                <a:spcPts val="1610"/>
              </a:lnSpc>
            </a:pPr>
            <a:r>
              <a:rPr sz="1400" spc="-5" dirty="0">
                <a:latin typeface="Arial"/>
                <a:cs typeface="Arial"/>
              </a:rPr>
              <a:t>Ukratko, informacioni sistem </a:t>
            </a:r>
            <a:r>
              <a:rPr sz="1400" dirty="0">
                <a:latin typeface="Arial"/>
                <a:cs typeface="Arial"/>
              </a:rPr>
              <a:t>za </a:t>
            </a:r>
            <a:r>
              <a:rPr sz="1400" spc="-5" dirty="0">
                <a:latin typeface="Arial"/>
                <a:cs typeface="Arial"/>
              </a:rPr>
              <a:t>parking servis omogućava korisnicima jednostavno </a:t>
            </a:r>
            <a:r>
              <a:rPr sz="1400" dirty="0">
                <a:latin typeface="Arial"/>
                <a:cs typeface="Arial"/>
              </a:rPr>
              <a:t>i </a:t>
            </a:r>
            <a:r>
              <a:rPr sz="1400" spc="-5" dirty="0">
                <a:latin typeface="Arial"/>
                <a:cs typeface="Arial"/>
              </a:rPr>
              <a:t>brzo parkiranje, </a:t>
            </a:r>
            <a:r>
              <a:rPr sz="1400" dirty="0">
                <a:latin typeface="Arial"/>
                <a:cs typeface="Arial"/>
              </a:rPr>
              <a:t>kao i  </a:t>
            </a:r>
            <a:r>
              <a:rPr sz="1400" spc="-5" dirty="0">
                <a:latin typeface="Arial"/>
                <a:cs typeface="Arial"/>
              </a:rPr>
              <a:t>efikasno rešavanje problema </a:t>
            </a:r>
            <a:r>
              <a:rPr sz="1400" dirty="0">
                <a:latin typeface="Arial"/>
                <a:cs typeface="Arial"/>
              </a:rPr>
              <a:t>sa </a:t>
            </a:r>
            <a:r>
              <a:rPr sz="1400" spc="-5" dirty="0">
                <a:latin typeface="Arial"/>
                <a:cs typeface="Arial"/>
              </a:rPr>
              <a:t>kaznama. Kontrolori parkiranja imaju pristup relevantnim informacijama </a:t>
            </a:r>
            <a:r>
              <a:rPr sz="1400" dirty="0">
                <a:latin typeface="Arial"/>
                <a:cs typeface="Arial"/>
              </a:rPr>
              <a:t>o  </a:t>
            </a:r>
            <a:r>
              <a:rPr sz="1400" spc="-5" dirty="0">
                <a:latin typeface="Arial"/>
                <a:cs typeface="Arial"/>
              </a:rPr>
              <a:t>parkiranim vozilima, što </a:t>
            </a:r>
            <a:r>
              <a:rPr sz="1400" spc="-10" dirty="0">
                <a:latin typeface="Arial"/>
                <a:cs typeface="Arial"/>
              </a:rPr>
              <a:t>im </a:t>
            </a:r>
            <a:r>
              <a:rPr sz="1400" spc="-5" dirty="0">
                <a:latin typeface="Arial"/>
                <a:cs typeface="Arial"/>
              </a:rPr>
              <a:t>olakšava obavljanje svoje funkcije. Sve informacije </a:t>
            </a:r>
            <a:r>
              <a:rPr sz="1400" dirty="0">
                <a:latin typeface="Arial"/>
                <a:cs typeface="Arial"/>
              </a:rPr>
              <a:t>o </a:t>
            </a:r>
            <a:r>
              <a:rPr sz="1400" spc="-5" dirty="0">
                <a:latin typeface="Arial"/>
                <a:cs typeface="Arial"/>
              </a:rPr>
              <a:t>evidenciji parking karata,  vozilima, doplatnim kartama </a:t>
            </a:r>
            <a:r>
              <a:rPr sz="1400" dirty="0">
                <a:latin typeface="Arial"/>
                <a:cs typeface="Arial"/>
              </a:rPr>
              <a:t>i </a:t>
            </a:r>
            <a:r>
              <a:rPr sz="1400" spc="-5" dirty="0">
                <a:latin typeface="Arial"/>
                <a:cs typeface="Arial"/>
              </a:rPr>
              <a:t>kaznama </a:t>
            </a:r>
            <a:r>
              <a:rPr sz="1400" dirty="0">
                <a:latin typeface="Arial"/>
                <a:cs typeface="Arial"/>
              </a:rPr>
              <a:t>se </a:t>
            </a:r>
            <a:r>
              <a:rPr sz="1400" spc="-5" dirty="0">
                <a:latin typeface="Arial"/>
                <a:cs typeface="Arial"/>
              </a:rPr>
              <a:t>skladište </a:t>
            </a:r>
            <a:r>
              <a:rPr sz="1400" dirty="0">
                <a:latin typeface="Arial"/>
                <a:cs typeface="Arial"/>
              </a:rPr>
              <a:t>u </a:t>
            </a:r>
            <a:r>
              <a:rPr sz="1400" spc="-5" dirty="0">
                <a:latin typeface="Arial"/>
                <a:cs typeface="Arial"/>
              </a:rPr>
              <a:t>sistemu, </a:t>
            </a:r>
            <a:r>
              <a:rPr sz="1400" dirty="0">
                <a:latin typeface="Arial"/>
                <a:cs typeface="Arial"/>
              </a:rPr>
              <a:t>što </a:t>
            </a:r>
            <a:r>
              <a:rPr sz="1400" spc="-5" dirty="0">
                <a:latin typeface="Arial"/>
                <a:cs typeface="Arial"/>
              </a:rPr>
              <a:t>doprinosi pouzdanosti </a:t>
            </a:r>
            <a:r>
              <a:rPr sz="1400" dirty="0">
                <a:latin typeface="Arial"/>
                <a:cs typeface="Arial"/>
              </a:rPr>
              <a:t>i </a:t>
            </a:r>
            <a:r>
              <a:rPr sz="1400" spc="-5" dirty="0">
                <a:latin typeface="Arial"/>
                <a:cs typeface="Arial"/>
              </a:rPr>
              <a:t>efikasnosti</a:t>
            </a:r>
            <a:r>
              <a:rPr sz="1400" spc="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sistema.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15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340233"/>
            <a:ext cx="8863330" cy="25209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619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285"/>
              </a:spcBef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PROJEKAT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INFORMACIONI SISTEM PARKING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SERVISA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6125" y="6538206"/>
            <a:ext cx="1056640" cy="1022350"/>
          </a:xfrm>
          <a:custGeom>
            <a:avLst/>
            <a:gdLst/>
            <a:ahLst/>
            <a:cxnLst/>
            <a:rect l="l" t="t" r="r" b="b"/>
            <a:pathLst>
              <a:path w="1056640" h="1022350">
                <a:moveTo>
                  <a:pt x="1056258" y="0"/>
                </a:moveTo>
                <a:lnTo>
                  <a:pt x="0" y="1022102"/>
                </a:lnTo>
                <a:lnTo>
                  <a:pt x="1056258" y="1022102"/>
                </a:lnTo>
                <a:lnTo>
                  <a:pt x="10562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0604" y="889762"/>
            <a:ext cx="2813050" cy="597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00"/>
              </a:spcBef>
              <a:buFont typeface="Arial"/>
              <a:buAutoNum type="arabicPeriod" startAt="2"/>
              <a:tabLst>
                <a:tab pos="241300" algn="l"/>
              </a:tabLst>
            </a:pPr>
            <a:r>
              <a:rPr sz="1400" b="1" spc="-5" dirty="0">
                <a:latin typeface="Arial"/>
                <a:cs typeface="Arial"/>
              </a:rPr>
              <a:t>DIJAGRAM TOKA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PODATAKA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AutoNum type="arabicPeriod" startAt="2"/>
            </a:pPr>
            <a:endParaRPr sz="1300">
              <a:latin typeface="Arial"/>
              <a:cs typeface="Arial"/>
            </a:endParaRPr>
          </a:p>
          <a:p>
            <a:pPr marL="240665" lvl="1" indent="-228600">
              <a:lnSpc>
                <a:spcPct val="100000"/>
              </a:lnSpc>
              <a:spcBef>
                <a:spcPts val="5"/>
              </a:spcBef>
              <a:buFont typeface="Arial"/>
              <a:buAutoNum type="arabicPeriod"/>
              <a:tabLst>
                <a:tab pos="241300" algn="l"/>
              </a:tabLst>
            </a:pPr>
            <a:r>
              <a:rPr sz="1100" b="1" spc="-5" dirty="0">
                <a:latin typeface="Arial"/>
                <a:cs typeface="Arial"/>
              </a:rPr>
              <a:t>NULTI</a:t>
            </a:r>
            <a:r>
              <a:rPr sz="1100" b="1" spc="-8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NIVO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4487" y="2680970"/>
            <a:ext cx="10003155" cy="25412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47971" y="5252084"/>
            <a:ext cx="9988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i="1" dirty="0">
                <a:solidFill>
                  <a:srgbClr val="44536A"/>
                </a:solidFill>
                <a:latin typeface="Arial"/>
                <a:cs typeface="Arial"/>
              </a:rPr>
              <a:t>Slika 1. </a:t>
            </a:r>
            <a:r>
              <a:rPr sz="900" i="1" spc="-5" dirty="0">
                <a:solidFill>
                  <a:srgbClr val="44536A"/>
                </a:solidFill>
                <a:latin typeface="Arial"/>
                <a:cs typeface="Arial"/>
              </a:rPr>
              <a:t>1 Nulti</a:t>
            </a:r>
            <a:r>
              <a:rPr sz="900" i="1" spc="-60" dirty="0">
                <a:solidFill>
                  <a:srgbClr val="44536A"/>
                </a:solidFill>
                <a:latin typeface="Arial"/>
                <a:cs typeface="Arial"/>
              </a:rPr>
              <a:t> </a:t>
            </a:r>
            <a:r>
              <a:rPr sz="900" i="1" spc="-5" dirty="0">
                <a:solidFill>
                  <a:srgbClr val="44536A"/>
                </a:solidFill>
                <a:latin typeface="Arial"/>
                <a:cs typeface="Arial"/>
              </a:rPr>
              <a:t>nivo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1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340233"/>
            <a:ext cx="8863330" cy="25209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619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285"/>
              </a:spcBef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PROJEKAT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INFORMACIONI SISTEM PARKING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SERVISA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6125" y="6538206"/>
            <a:ext cx="1056640" cy="1022350"/>
          </a:xfrm>
          <a:custGeom>
            <a:avLst/>
            <a:gdLst/>
            <a:ahLst/>
            <a:cxnLst/>
            <a:rect l="l" t="t" r="r" b="b"/>
            <a:pathLst>
              <a:path w="1056640" h="1022350">
                <a:moveTo>
                  <a:pt x="1056258" y="0"/>
                </a:moveTo>
                <a:lnTo>
                  <a:pt x="0" y="1022102"/>
                </a:lnTo>
                <a:lnTo>
                  <a:pt x="1056258" y="1022102"/>
                </a:lnTo>
                <a:lnTo>
                  <a:pt x="10562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0604" y="892810"/>
            <a:ext cx="96202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2.2 </a:t>
            </a:r>
            <a:r>
              <a:rPr sz="1100" b="1" spc="-5" dirty="0">
                <a:latin typeface="Arial"/>
                <a:cs typeface="Arial"/>
              </a:rPr>
              <a:t>PRVI</a:t>
            </a:r>
            <a:r>
              <a:rPr sz="1100" b="1" spc="-9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NIVO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37153" y="1313180"/>
            <a:ext cx="5848632" cy="5219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60163" y="6529527"/>
            <a:ext cx="96646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i="1" dirty="0">
                <a:solidFill>
                  <a:srgbClr val="44536A"/>
                </a:solidFill>
                <a:latin typeface="Arial"/>
                <a:cs typeface="Arial"/>
              </a:rPr>
              <a:t>Slika 2. </a:t>
            </a:r>
            <a:r>
              <a:rPr sz="900" i="1" spc="-5" dirty="0">
                <a:solidFill>
                  <a:srgbClr val="44536A"/>
                </a:solidFill>
                <a:latin typeface="Arial"/>
                <a:cs typeface="Arial"/>
              </a:rPr>
              <a:t>1 </a:t>
            </a:r>
            <a:r>
              <a:rPr sz="900" i="1" dirty="0">
                <a:solidFill>
                  <a:srgbClr val="44536A"/>
                </a:solidFill>
                <a:latin typeface="Arial"/>
                <a:cs typeface="Arial"/>
              </a:rPr>
              <a:t>Prvi</a:t>
            </a:r>
            <a:r>
              <a:rPr sz="900" i="1" spc="-85" dirty="0">
                <a:solidFill>
                  <a:srgbClr val="44536A"/>
                </a:solidFill>
                <a:latin typeface="Arial"/>
                <a:cs typeface="Arial"/>
              </a:rPr>
              <a:t> </a:t>
            </a:r>
            <a:r>
              <a:rPr sz="900" i="1" spc="-5" dirty="0">
                <a:solidFill>
                  <a:srgbClr val="44536A"/>
                </a:solidFill>
                <a:latin typeface="Arial"/>
                <a:cs typeface="Arial"/>
              </a:rPr>
              <a:t>nivo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1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340233"/>
            <a:ext cx="8863330" cy="25209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619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285"/>
              </a:spcBef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PROJEKAT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INFORMACIONI SISTEM PARKING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SERVISA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6125" y="6538206"/>
            <a:ext cx="1056640" cy="1022350"/>
          </a:xfrm>
          <a:custGeom>
            <a:avLst/>
            <a:gdLst/>
            <a:ahLst/>
            <a:cxnLst/>
            <a:rect l="l" t="t" r="r" b="b"/>
            <a:pathLst>
              <a:path w="1056640" h="1022350">
                <a:moveTo>
                  <a:pt x="1056258" y="0"/>
                </a:moveTo>
                <a:lnTo>
                  <a:pt x="0" y="1022102"/>
                </a:lnTo>
                <a:lnTo>
                  <a:pt x="1056258" y="1022102"/>
                </a:lnTo>
                <a:lnTo>
                  <a:pt x="10562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0604" y="892810"/>
            <a:ext cx="108521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2.3 </a:t>
            </a:r>
            <a:r>
              <a:rPr sz="1100" b="1" spc="-5" dirty="0">
                <a:latin typeface="Arial"/>
                <a:cs typeface="Arial"/>
              </a:rPr>
              <a:t>DRUGI</a:t>
            </a:r>
            <a:r>
              <a:rPr sz="1100" b="1" spc="-11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NIVO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17722" y="1649421"/>
            <a:ext cx="5837583" cy="4669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25110" y="6332931"/>
            <a:ext cx="104266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i="1" dirty="0">
                <a:solidFill>
                  <a:srgbClr val="44536A"/>
                </a:solidFill>
                <a:latin typeface="Arial"/>
                <a:cs typeface="Arial"/>
              </a:rPr>
              <a:t>Slika 3. </a:t>
            </a:r>
            <a:r>
              <a:rPr sz="900" i="1" spc="-5" dirty="0">
                <a:solidFill>
                  <a:srgbClr val="44536A"/>
                </a:solidFill>
                <a:latin typeface="Arial"/>
                <a:cs typeface="Arial"/>
              </a:rPr>
              <a:t>1 Drugi</a:t>
            </a:r>
            <a:r>
              <a:rPr sz="900" i="1" spc="-70" dirty="0">
                <a:solidFill>
                  <a:srgbClr val="44536A"/>
                </a:solidFill>
                <a:latin typeface="Arial"/>
                <a:cs typeface="Arial"/>
              </a:rPr>
              <a:t> </a:t>
            </a:r>
            <a:r>
              <a:rPr sz="900" i="1" spc="-5" dirty="0">
                <a:solidFill>
                  <a:srgbClr val="44536A"/>
                </a:solidFill>
                <a:latin typeface="Arial"/>
                <a:cs typeface="Arial"/>
              </a:rPr>
              <a:t>nivo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1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340233"/>
            <a:ext cx="8863330" cy="25209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619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285"/>
              </a:spcBef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PROJEKAT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INFORMACIONI SISTEM PARKING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SERVISA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6125" y="6538206"/>
            <a:ext cx="1056640" cy="1022350"/>
          </a:xfrm>
          <a:custGeom>
            <a:avLst/>
            <a:gdLst/>
            <a:ahLst/>
            <a:cxnLst/>
            <a:rect l="l" t="t" r="r" b="b"/>
            <a:pathLst>
              <a:path w="1056640" h="1022350">
                <a:moveTo>
                  <a:pt x="1056258" y="0"/>
                </a:moveTo>
                <a:lnTo>
                  <a:pt x="0" y="1022102"/>
                </a:lnTo>
                <a:lnTo>
                  <a:pt x="1056258" y="1022102"/>
                </a:lnTo>
                <a:lnTo>
                  <a:pt x="10562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36620" y="1857842"/>
            <a:ext cx="7527821" cy="40719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25110" y="6076950"/>
            <a:ext cx="104266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i="1" dirty="0">
                <a:solidFill>
                  <a:srgbClr val="44536A"/>
                </a:solidFill>
                <a:latin typeface="Arial"/>
                <a:cs typeface="Arial"/>
              </a:rPr>
              <a:t>Slika 3. </a:t>
            </a:r>
            <a:r>
              <a:rPr sz="900" i="1" spc="-5" dirty="0">
                <a:solidFill>
                  <a:srgbClr val="44536A"/>
                </a:solidFill>
                <a:latin typeface="Arial"/>
                <a:cs typeface="Arial"/>
              </a:rPr>
              <a:t>2 Drugi</a:t>
            </a:r>
            <a:r>
              <a:rPr sz="900" i="1" spc="-70" dirty="0">
                <a:solidFill>
                  <a:srgbClr val="44536A"/>
                </a:solidFill>
                <a:latin typeface="Arial"/>
                <a:cs typeface="Arial"/>
              </a:rPr>
              <a:t> </a:t>
            </a:r>
            <a:r>
              <a:rPr sz="900" i="1" spc="-5" dirty="0">
                <a:solidFill>
                  <a:srgbClr val="44536A"/>
                </a:solidFill>
                <a:latin typeface="Arial"/>
                <a:cs typeface="Arial"/>
              </a:rPr>
              <a:t>nivo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15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340233"/>
            <a:ext cx="8863330" cy="25209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619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285"/>
              </a:spcBef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PROJEKAT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INFORMACIONI SISTEM PARKING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SERVISA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6125" y="6538206"/>
            <a:ext cx="1056640" cy="1022350"/>
          </a:xfrm>
          <a:custGeom>
            <a:avLst/>
            <a:gdLst/>
            <a:ahLst/>
            <a:cxnLst/>
            <a:rect l="l" t="t" r="r" b="b"/>
            <a:pathLst>
              <a:path w="1056640" h="1022350">
                <a:moveTo>
                  <a:pt x="1056258" y="0"/>
                </a:moveTo>
                <a:lnTo>
                  <a:pt x="0" y="1022102"/>
                </a:lnTo>
                <a:lnTo>
                  <a:pt x="1056258" y="1022102"/>
                </a:lnTo>
                <a:lnTo>
                  <a:pt x="10562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55697" y="1688695"/>
            <a:ext cx="5017946" cy="4533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23586" y="6314643"/>
            <a:ext cx="104266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i="1" dirty="0">
                <a:solidFill>
                  <a:srgbClr val="44536A"/>
                </a:solidFill>
                <a:latin typeface="Arial"/>
                <a:cs typeface="Arial"/>
              </a:rPr>
              <a:t>Slika 3. </a:t>
            </a:r>
            <a:r>
              <a:rPr sz="900" i="1" spc="-5" dirty="0">
                <a:solidFill>
                  <a:srgbClr val="44536A"/>
                </a:solidFill>
                <a:latin typeface="Arial"/>
                <a:cs typeface="Arial"/>
              </a:rPr>
              <a:t>3 Drugi</a:t>
            </a:r>
            <a:r>
              <a:rPr sz="900" i="1" spc="-70" dirty="0">
                <a:solidFill>
                  <a:srgbClr val="44536A"/>
                </a:solidFill>
                <a:latin typeface="Arial"/>
                <a:cs typeface="Arial"/>
              </a:rPr>
              <a:t> </a:t>
            </a:r>
            <a:r>
              <a:rPr sz="900" i="1" spc="-5" dirty="0">
                <a:solidFill>
                  <a:srgbClr val="44536A"/>
                </a:solidFill>
                <a:latin typeface="Arial"/>
                <a:cs typeface="Arial"/>
              </a:rPr>
              <a:t>nivo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15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340233"/>
            <a:ext cx="8863330" cy="25209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619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285"/>
              </a:spcBef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PROJEKAT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INFORMACIONI SISTEM PARKING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SERVISA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6125" y="6538206"/>
            <a:ext cx="1056640" cy="1022350"/>
          </a:xfrm>
          <a:custGeom>
            <a:avLst/>
            <a:gdLst/>
            <a:ahLst/>
            <a:cxnLst/>
            <a:rect l="l" t="t" r="r" b="b"/>
            <a:pathLst>
              <a:path w="1056640" h="1022350">
                <a:moveTo>
                  <a:pt x="1056258" y="0"/>
                </a:moveTo>
                <a:lnTo>
                  <a:pt x="0" y="1022102"/>
                </a:lnTo>
                <a:lnTo>
                  <a:pt x="1056258" y="1022102"/>
                </a:lnTo>
                <a:lnTo>
                  <a:pt x="10562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1897" y="1926507"/>
            <a:ext cx="7962939" cy="4013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22063" y="5994654"/>
            <a:ext cx="104266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i="1" dirty="0">
                <a:solidFill>
                  <a:srgbClr val="44536A"/>
                </a:solidFill>
                <a:latin typeface="Arial"/>
                <a:cs typeface="Arial"/>
              </a:rPr>
              <a:t>Slika 3. </a:t>
            </a:r>
            <a:r>
              <a:rPr sz="900" i="1" spc="-5" dirty="0">
                <a:solidFill>
                  <a:srgbClr val="44536A"/>
                </a:solidFill>
                <a:latin typeface="Arial"/>
                <a:cs typeface="Arial"/>
              </a:rPr>
              <a:t>4 Drugi</a:t>
            </a:r>
            <a:r>
              <a:rPr sz="900" i="1" spc="-70" dirty="0">
                <a:solidFill>
                  <a:srgbClr val="44536A"/>
                </a:solidFill>
                <a:latin typeface="Arial"/>
                <a:cs typeface="Arial"/>
              </a:rPr>
              <a:t> </a:t>
            </a:r>
            <a:r>
              <a:rPr sz="900" i="1" spc="-5" dirty="0">
                <a:solidFill>
                  <a:srgbClr val="44536A"/>
                </a:solidFill>
                <a:latin typeface="Arial"/>
                <a:cs typeface="Arial"/>
              </a:rPr>
              <a:t>nivo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15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1459</Words>
  <Application>Microsoft Office PowerPoint</Application>
  <PresentationFormat>Custom</PresentationFormat>
  <Paragraphs>337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Carlito</vt:lpstr>
      <vt:lpstr>Times New Roman</vt:lpstr>
      <vt:lpstr>Office Theme</vt:lpstr>
      <vt:lpstr>PowerPoint Presentation</vt:lpstr>
      <vt:lpstr>Sadržaj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PROJEKAT - INFORMACIONI SISTEM PARKING SERVISA</dc:title>
  <dc:creator>Miki</dc:creator>
  <cp:lastModifiedBy>Miki</cp:lastModifiedBy>
  <cp:revision>15</cp:revision>
  <dcterms:created xsi:type="dcterms:W3CDTF">2023-06-29T19:02:42Z</dcterms:created>
  <dcterms:modified xsi:type="dcterms:W3CDTF">2024-03-13T13:57:24Z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2023-06-29T00:00:00Z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2023-06-29T00:00:00Z</vt:filetime>
  </property>
</Properties>
</file>