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1" r:id="rId14"/>
  </p:sldIdLst>
  <p:sldSz cx="18288000" cy="10287000"/>
  <p:notesSz cx="6858000" cy="9144000"/>
  <p:embeddedFontLst>
    <p:embeddedFont>
      <p:font typeface="Roboto Bold" panose="02000000000000000000" pitchFamily="2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  <p:embeddedFont>
      <p:font typeface="Source Sans Pro Bold" panose="020B0703030403020204" pitchFamily="34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4d4b50f099cd6b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 autoAdjust="0"/>
    <p:restoredTop sz="80544" autoAdjust="0"/>
  </p:normalViewPr>
  <p:slideViewPr>
    <p:cSldViewPr>
      <p:cViewPr varScale="1">
        <p:scale>
          <a:sx n="68" d="100"/>
          <a:sy n="68" d="100"/>
        </p:scale>
        <p:origin x="12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708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Istraživanja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oblasti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nagle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popularnosti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trgovanja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opcijama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dospećem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istog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dana (0DTE)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značajna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zbog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dinamičnih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ponašanju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investitora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tržišnih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uslova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ovaj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fenomen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otkriva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Statistički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pokazuju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opcije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trenutno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preko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ukupnog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obima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svih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S&amp;P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opcija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uprkos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tome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broj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istraživanja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bave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još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uvek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relativno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izazov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priliku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dalja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istraživanja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1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0DTE,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”zero days until expiration”,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opcije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posebno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značajne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pružaju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informacije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preferencijama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investitora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premijama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rizik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izuzetno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kratkim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vremenskim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skalama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>
              <a:effectLst/>
            </a:endParaRPr>
          </a:p>
          <a:p>
            <a:pPr rtl="0"/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Ekstremne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promene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ključne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razumevanje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stabilnosti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tržišta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ukazati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potencijalne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poremećaje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rizike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uticati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tržišne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uslove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Istraživanja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pokazala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često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vođene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značajnim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događajima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čemu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33–43%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skokova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povezano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makroekonomskim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vestima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naglašava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važnost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praćenja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bolje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razumevanje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tržišnih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kretanja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 Nagle </a:t>
            </a:r>
            <a:r>
              <a:rPr lang="en-US" b="1" dirty="0" err="1"/>
              <a:t>promene</a:t>
            </a:r>
            <a:r>
              <a:rPr lang="en-US" b="1" dirty="0"/>
              <a:t> </a:t>
            </a:r>
            <a:r>
              <a:rPr lang="en-US" b="1" dirty="0" err="1"/>
              <a:t>cena</a:t>
            </a:r>
            <a:r>
              <a:rPr lang="en-US" dirty="0"/>
              <a:t>, </a:t>
            </a:r>
            <a:r>
              <a:rPr lang="en-US" dirty="0" err="1"/>
              <a:t>poznate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skokovi</a:t>
            </a:r>
            <a:r>
              <a:rPr lang="en-US" dirty="0"/>
              <a:t>,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brze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značajne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trgovinskog</a:t>
            </a:r>
            <a:r>
              <a:rPr lang="en-US" dirty="0"/>
              <a:t> dana</a:t>
            </a:r>
            <a:r>
              <a:rPr lang="en-US" baseline="0" dirty="0"/>
              <a:t>.</a:t>
            </a:r>
          </a:p>
          <a:p>
            <a:r>
              <a:rPr lang="en-US" b="1" dirty="0"/>
              <a:t>2. </a:t>
            </a:r>
            <a:r>
              <a:rPr lang="en-US" b="1" dirty="0" err="1"/>
              <a:t>Opcije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dospećem</a:t>
            </a:r>
            <a:r>
              <a:rPr lang="en-US" b="1" dirty="0"/>
              <a:t> </a:t>
            </a:r>
            <a:r>
              <a:rPr lang="en-US" b="1" dirty="0" err="1"/>
              <a:t>istog</a:t>
            </a:r>
            <a:r>
              <a:rPr lang="en-US" b="1" dirty="0"/>
              <a:t> dana (0DTE) </a:t>
            </a:r>
            <a:r>
              <a:rPr lang="en-US" dirty="0" err="1"/>
              <a:t>postale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popularne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visoke</a:t>
            </a:r>
            <a:r>
              <a:rPr lang="en-US" dirty="0"/>
              <a:t> </a:t>
            </a:r>
            <a:r>
              <a:rPr lang="en-US" dirty="0" err="1"/>
              <a:t>osjetljivosti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tržišne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mogućnosti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brzi</a:t>
            </a:r>
            <a:r>
              <a:rPr lang="en-US" dirty="0"/>
              <a:t> profit. </a:t>
            </a:r>
          </a:p>
          <a:p>
            <a:r>
              <a:rPr lang="en-US" b="1" dirty="0"/>
              <a:t>3. </a:t>
            </a:r>
            <a:r>
              <a:rPr lang="en-US" b="1" dirty="0" err="1"/>
              <a:t>Diurnalnost</a:t>
            </a:r>
            <a:r>
              <a:rPr lang="en-US" b="1" baseline="0" dirty="0"/>
              <a:t> </a:t>
            </a:r>
            <a:r>
              <a:rPr lang="en-US" dirty="0"/>
              <a:t>se </a:t>
            </a:r>
            <a:r>
              <a:rPr lang="en-US" dirty="0" err="1"/>
              <a:t>odnosi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obrazac</a:t>
            </a:r>
            <a:r>
              <a:rPr lang="en-US" dirty="0"/>
              <a:t> </a:t>
            </a:r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volatilnosti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dana,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obično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višu</a:t>
            </a:r>
            <a:r>
              <a:rPr lang="en-US" dirty="0"/>
              <a:t> </a:t>
            </a:r>
            <a:r>
              <a:rPr lang="en-US" dirty="0" err="1"/>
              <a:t>volatilnost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dirty="0" err="1"/>
              <a:t>trgovinskog</a:t>
            </a:r>
            <a:r>
              <a:rPr lang="en-US" dirty="0"/>
              <a:t> dana. </a:t>
            </a:r>
          </a:p>
          <a:p>
            <a:r>
              <a:rPr lang="en-US" b="1" dirty="0"/>
              <a:t>4. </a:t>
            </a:r>
            <a:r>
              <a:rPr lang="en-US" b="1" dirty="0" err="1"/>
              <a:t>Premija</a:t>
            </a:r>
            <a:r>
              <a:rPr lang="en-US" b="1" dirty="0"/>
              <a:t> </a:t>
            </a: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rizik</a:t>
            </a:r>
            <a:r>
              <a:rPr lang="en-US" b="1" baseline="0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dodatni</a:t>
            </a:r>
            <a:r>
              <a:rPr lang="en-US" dirty="0"/>
              <a:t> </a:t>
            </a:r>
            <a:r>
              <a:rPr lang="en-US" dirty="0" err="1"/>
              <a:t>povrat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investitori</a:t>
            </a:r>
            <a:r>
              <a:rPr lang="en-US" dirty="0"/>
              <a:t> </a:t>
            </a:r>
            <a:r>
              <a:rPr lang="en-US" dirty="0" err="1"/>
              <a:t>zahtevaju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preuzimanje</a:t>
            </a:r>
            <a:r>
              <a:rPr lang="en-US" dirty="0"/>
              <a:t> </a:t>
            </a:r>
            <a:r>
              <a:rPr lang="en-US" dirty="0" err="1"/>
              <a:t>dodatnog</a:t>
            </a:r>
            <a:r>
              <a:rPr lang="en-US" dirty="0"/>
              <a:t> </a:t>
            </a:r>
            <a:r>
              <a:rPr lang="en-US" dirty="0" err="1"/>
              <a:t>rizika</a:t>
            </a:r>
            <a:r>
              <a:rPr lang="en-US" dirty="0"/>
              <a:t>. U </a:t>
            </a:r>
            <a:r>
              <a:rPr lang="en-US" dirty="0" err="1"/>
              <a:t>kontekstu</a:t>
            </a:r>
            <a:r>
              <a:rPr lang="en-US" dirty="0"/>
              <a:t> 0DTE </a:t>
            </a:r>
            <a:r>
              <a:rPr lang="en-US" dirty="0" err="1"/>
              <a:t>opcija</a:t>
            </a:r>
            <a:r>
              <a:rPr lang="en-US" dirty="0"/>
              <a:t>, </a:t>
            </a:r>
            <a:r>
              <a:rPr lang="en-US" dirty="0" err="1"/>
              <a:t>premija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rizik</a:t>
            </a:r>
            <a:r>
              <a:rPr lang="en-US" dirty="0"/>
              <a:t> se </a:t>
            </a:r>
            <a:r>
              <a:rPr lang="en-US" dirty="0" err="1"/>
              <a:t>procenjuje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volatilnosti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očekivanih</a:t>
            </a:r>
            <a:r>
              <a:rPr lang="en-US" dirty="0"/>
              <a:t> </a:t>
            </a:r>
            <a:r>
              <a:rPr lang="en-US" dirty="0" err="1"/>
              <a:t>prinosa</a:t>
            </a:r>
            <a:r>
              <a:rPr lang="en-US" dirty="0"/>
              <a:t>,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CAPM.</a:t>
            </a:r>
          </a:p>
          <a:p>
            <a:r>
              <a:rPr lang="en-US" b="1" dirty="0"/>
              <a:t>5. </a:t>
            </a:r>
            <a:r>
              <a:rPr lang="en-US" b="1" dirty="0" err="1"/>
              <a:t>Volatilnost</a:t>
            </a:r>
            <a:r>
              <a:rPr lang="en-US" b="1" baseline="0" dirty="0"/>
              <a:t> </a:t>
            </a:r>
            <a:r>
              <a:rPr lang="en-US" dirty="0"/>
              <a:t>meri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varijacija</a:t>
            </a:r>
            <a:r>
              <a:rPr lang="en-US" dirty="0"/>
              <a:t> </a:t>
            </a:r>
            <a:r>
              <a:rPr lang="en-US" dirty="0" err="1"/>
              <a:t>cene</a:t>
            </a:r>
            <a:r>
              <a:rPr lang="en-US" dirty="0"/>
              <a:t> </a:t>
            </a:r>
            <a:r>
              <a:rPr lang="en-US" dirty="0" err="1"/>
              <a:t>finansijskog</a:t>
            </a:r>
            <a:r>
              <a:rPr lang="en-US" dirty="0"/>
              <a:t> </a:t>
            </a:r>
            <a:r>
              <a:rPr lang="en-US" dirty="0" err="1"/>
              <a:t>instrumenta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58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 err="1"/>
              <a:t>Krećemo</a:t>
            </a:r>
            <a:r>
              <a:rPr lang="en-US" baseline="0" dirty="0"/>
              <a:t> od </a:t>
            </a:r>
            <a:r>
              <a:rPr lang="en-US" dirty="0"/>
              <a:t>Excel </a:t>
            </a:r>
            <a:r>
              <a:rPr lang="en-US" dirty="0" err="1"/>
              <a:t>fajla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o </a:t>
            </a:r>
            <a:r>
              <a:rPr lang="en-US" dirty="0" err="1"/>
              <a:t>unutardnevnim</a:t>
            </a:r>
            <a:r>
              <a:rPr lang="en-US" dirty="0"/>
              <a:t> </a:t>
            </a:r>
            <a:r>
              <a:rPr lang="en-US" dirty="0" err="1"/>
              <a:t>prinosima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S&amp;P 500.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organizovani</a:t>
            </a:r>
            <a:r>
              <a:rPr lang="en-US" dirty="0"/>
              <a:t> u </a:t>
            </a:r>
            <a:r>
              <a:rPr lang="en-US" dirty="0" err="1"/>
              <a:t>sledeće</a:t>
            </a:r>
            <a:r>
              <a:rPr lang="en-US" dirty="0"/>
              <a:t> </a:t>
            </a:r>
            <a:r>
              <a:rPr lang="en-US" dirty="0" err="1"/>
              <a:t>kolone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gde</a:t>
            </a:r>
            <a:r>
              <a:rPr lang="en-US" baseline="0" dirty="0"/>
              <a:t> je </a:t>
            </a:r>
            <a:r>
              <a:rPr lang="en-US" baseline="0" dirty="0" err="1"/>
              <a:t>nama</a:t>
            </a:r>
            <a:r>
              <a:rPr lang="en-US" baseline="0" dirty="0"/>
              <a:t> </a:t>
            </a:r>
            <a:r>
              <a:rPr lang="en-US" baseline="0" dirty="0" err="1"/>
              <a:t>važno</a:t>
            </a:r>
            <a:endParaRPr lang="en-US" dirty="0"/>
          </a:p>
          <a:p>
            <a:r>
              <a:rPr lang="en-US" b="1" dirty="0"/>
              <a:t>Datum</a:t>
            </a:r>
            <a:r>
              <a:rPr lang="en-US" b="1" baseline="0" dirty="0"/>
              <a:t> </a:t>
            </a:r>
            <a:r>
              <a:rPr lang="en-US" b="1" baseline="0" dirty="0" err="1"/>
              <a:t>i</a:t>
            </a:r>
            <a:r>
              <a:rPr lang="en-US" b="1" baseline="0" dirty="0"/>
              <a:t> </a:t>
            </a:r>
            <a:r>
              <a:rPr lang="en-US" b="1" dirty="0"/>
              <a:t>Close (</a:t>
            </a:r>
            <a:r>
              <a:rPr lang="en-US" b="1" dirty="0" err="1"/>
              <a:t>Zatvaranje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dirty="0" err="1"/>
              <a:t>Završna</a:t>
            </a: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dirty="0" err="1"/>
              <a:t>trgovačkog</a:t>
            </a:r>
            <a:r>
              <a:rPr lang="en-US" dirty="0"/>
              <a:t> dana.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Svaki</a:t>
            </a:r>
            <a:r>
              <a:rPr lang="en-US" dirty="0"/>
              <a:t> red u </a:t>
            </a:r>
            <a:r>
              <a:rPr lang="en-US" dirty="0" err="1"/>
              <a:t>tabeli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trgovački</a:t>
            </a:r>
            <a:r>
              <a:rPr lang="en-US" dirty="0"/>
              <a:t> </a:t>
            </a:r>
            <a:r>
              <a:rPr lang="en-US" dirty="0" err="1"/>
              <a:t>dan.</a:t>
            </a:r>
            <a:r>
              <a:rPr lang="en-US" dirty="0"/>
              <a:t> Na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analizirati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se </a:t>
            </a:r>
            <a:r>
              <a:rPr lang="en-US" dirty="0" err="1"/>
              <a:t>cene</a:t>
            </a:r>
            <a:r>
              <a:rPr lang="en-US" dirty="0"/>
              <a:t> </a:t>
            </a:r>
            <a:r>
              <a:rPr lang="en-US" dirty="0" err="1"/>
              <a:t>menjale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dana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dirty="0"/>
              <a:t> </a:t>
            </a:r>
            <a:r>
              <a:rPr lang="en-US" dirty="0" err="1"/>
              <a:t>identifikovati</a:t>
            </a:r>
            <a:r>
              <a:rPr lang="en-US" dirty="0"/>
              <a:t> </a:t>
            </a:r>
            <a:r>
              <a:rPr lang="en-US" dirty="0" err="1"/>
              <a:t>nagle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.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9815</a:t>
            </a:r>
            <a:r>
              <a:rPr lang="en-US" baseline="0" dirty="0"/>
              <a:t> </a:t>
            </a:r>
            <a:r>
              <a:rPr lang="en-US" baseline="0" dirty="0" err="1"/>
              <a:t>tokom</a:t>
            </a:r>
            <a:r>
              <a:rPr lang="en-US" baseline="0" dirty="0"/>
              <a:t> 6 </a:t>
            </a:r>
            <a:r>
              <a:rPr lang="en-US" baseline="0" dirty="0" err="1"/>
              <a:t>meseci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="1" dirty="0"/>
              <a:t>Volume (</a:t>
            </a:r>
            <a:r>
              <a:rPr lang="en-US" b="1" dirty="0" err="1"/>
              <a:t>Obim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dirty="0" err="1"/>
              <a:t>Ukupan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trgovanja</a:t>
            </a:r>
            <a:r>
              <a:rPr lang="en-US" dirty="0"/>
              <a:t> (</a:t>
            </a:r>
            <a:r>
              <a:rPr lang="en-US" dirty="0" err="1"/>
              <a:t>volumen</a:t>
            </a:r>
            <a:r>
              <a:rPr lang="en-US" dirty="0"/>
              <a:t>)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trgovačkog</a:t>
            </a:r>
            <a:r>
              <a:rPr lang="en-US" dirty="0"/>
              <a:t> dana.</a:t>
            </a:r>
          </a:p>
          <a:p>
            <a:r>
              <a:rPr lang="en-US" b="1" dirty="0" err="1"/>
              <a:t>Adj</a:t>
            </a:r>
            <a:r>
              <a:rPr lang="en-US" b="1" dirty="0"/>
              <a:t> Close (</a:t>
            </a:r>
            <a:r>
              <a:rPr lang="en-US" b="1" dirty="0" err="1"/>
              <a:t>Prilagođena</a:t>
            </a:r>
            <a:r>
              <a:rPr lang="en-US" b="1" dirty="0"/>
              <a:t> </a:t>
            </a:r>
            <a:r>
              <a:rPr lang="en-US" b="1" dirty="0" err="1"/>
              <a:t>zatvaranje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dirty="0" err="1"/>
              <a:t>Zatvaranje</a:t>
            </a: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dividende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razdeljivanje</a:t>
            </a:r>
            <a:r>
              <a:rPr lang="en-US" dirty="0"/>
              <a:t> </a:t>
            </a:r>
            <a:r>
              <a:rPr lang="en-US" dirty="0" err="1"/>
              <a:t>akcija</a:t>
            </a:r>
            <a:r>
              <a:rPr lang="en-US" dirty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Autoregressive Conditional Duration (ACD)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statistički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koristi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trajanja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između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događaja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finansijskim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posebno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kontekstu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visokofrekventnog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trgovanja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Model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pomaže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predviđanju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vremenskih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između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transakcija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uslovne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inovacije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prinosima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definisane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sledeći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način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–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uslovna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inovacija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prinosima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trenutku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t, St-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skalirajući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zavisi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trenutka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t, Et*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desezonirani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residual –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očišćen</a:t>
            </a:r>
            <a:r>
              <a:rPr lang="en-US" dirty="0"/>
              <a:t> od </a:t>
            </a:r>
            <a:r>
              <a:rPr lang="en-US" dirty="0" err="1"/>
              <a:t>sezonalnih</a:t>
            </a:r>
            <a:r>
              <a:rPr lang="en-US" dirty="0"/>
              <a:t> </a:t>
            </a:r>
            <a:r>
              <a:rPr lang="en-US" dirty="0" err="1"/>
              <a:t>efekata</a:t>
            </a:r>
            <a:r>
              <a:rPr lang="en-US" dirty="0"/>
              <a:t> –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obrazaca</a:t>
            </a:r>
            <a:r>
              <a:rPr lang="en-US" baseline="0" dirty="0"/>
              <a:t> </a:t>
            </a:r>
            <a:r>
              <a:rPr lang="en-US" dirty="0"/>
              <a:t>u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ponavljaju</a:t>
            </a:r>
            <a:r>
              <a:rPr lang="en-US" dirty="0"/>
              <a:t> u </a:t>
            </a:r>
            <a:r>
              <a:rPr lang="en-US" dirty="0" err="1"/>
              <a:t>redovnim</a:t>
            </a:r>
            <a:r>
              <a:rPr lang="en-US" dirty="0"/>
              <a:t> </a:t>
            </a:r>
            <a:r>
              <a:rPr lang="en-US" dirty="0" err="1"/>
              <a:t>vremenskim</a:t>
            </a:r>
            <a:r>
              <a:rPr lang="en-US" dirty="0"/>
              <a:t> </a:t>
            </a:r>
            <a:r>
              <a:rPr lang="en-US" dirty="0" err="1"/>
              <a:t>intervalima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godišnja</a:t>
            </a:r>
            <a:r>
              <a:rPr lang="en-US" dirty="0"/>
              <a:t> </a:t>
            </a:r>
            <a:r>
              <a:rPr lang="en-US" dirty="0" err="1"/>
              <a:t>doba</a:t>
            </a:r>
            <a:r>
              <a:rPr lang="en-US" dirty="0"/>
              <a:t>, </a:t>
            </a:r>
            <a:r>
              <a:rPr lang="en-US" dirty="0" err="1"/>
              <a:t>meseci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sati u </a:t>
            </a:r>
            <a:r>
              <a:rPr lang="en-US" dirty="0" err="1"/>
              <a:t>danu</a:t>
            </a:r>
            <a:r>
              <a:rPr lang="en-US" dirty="0"/>
              <a:t>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918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46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40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048" b="-16048"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125676" y="-6366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3634306" y="1551229"/>
            <a:ext cx="11019388" cy="698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54"/>
              </a:lnSpc>
            </a:pPr>
            <a:r>
              <a:rPr lang="en-US" sz="9896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NAGLE PROMENE UNUTARDNEVNIH PRINOSA</a:t>
            </a:r>
          </a:p>
          <a:p>
            <a:pPr algn="ctr">
              <a:lnSpc>
                <a:spcPts val="13854"/>
              </a:lnSpc>
              <a:spcBef>
                <a:spcPct val="0"/>
              </a:spcBef>
            </a:pPr>
            <a:endParaRPr lang="en-US" sz="9896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2614584" y="6686850"/>
            <a:ext cx="13058831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709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AVGUST 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07815" y="6969425"/>
            <a:ext cx="5291759" cy="2209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1"/>
              </a:lnSpc>
            </a:pPr>
            <a:r>
              <a:rPr lang="en-US" sz="2515" spc="892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MIHAILO TRAJKOVIĆ</a:t>
            </a:r>
          </a:p>
          <a:p>
            <a:pPr algn="ctr">
              <a:lnSpc>
                <a:spcPts val="3521"/>
              </a:lnSpc>
            </a:pPr>
            <a:r>
              <a:rPr lang="en-US" sz="2515" spc="892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NIKOLINA PEJOVIĆ</a:t>
            </a:r>
          </a:p>
          <a:p>
            <a:pPr algn="ctr">
              <a:lnSpc>
                <a:spcPts val="3521"/>
              </a:lnSpc>
            </a:pPr>
            <a:endParaRPr lang="en-US" sz="2515" spc="892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>
              <a:lnSpc>
                <a:spcPts val="3521"/>
              </a:lnSpc>
              <a:spcBef>
                <a:spcPct val="0"/>
              </a:spcBef>
            </a:pPr>
            <a:r>
              <a:rPr lang="en-US" sz="2515" spc="892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MENTOR PROF. DR MILOŠ BOŽOVIĆ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00" y="8084701"/>
            <a:ext cx="4735272" cy="199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4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048" b="-16048"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125676" y="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E7CF78F-37C7-3D47-AE81-5DDCDF97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913" y="570070"/>
            <a:ext cx="8745578" cy="91468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048" b="-16048"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125676" y="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32F936E-3C0D-E770-A744-548BF274F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397" y="1226514"/>
            <a:ext cx="13189206" cy="79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8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048" b="-16048"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125676" y="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336B1C7-1723-625E-CCC0-03F7AB73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85900"/>
            <a:ext cx="9753600" cy="763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08000" y="3327001"/>
            <a:ext cx="4822000" cy="3321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048" b="-16048"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250676" y="-6366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1981200" y="3848100"/>
            <a:ext cx="14898047" cy="1654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854"/>
              </a:lnSpc>
            </a:pPr>
            <a:r>
              <a:rPr lang="en-US" sz="9896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Hvala</a:t>
            </a:r>
            <a:r>
              <a:rPr lang="en-US" sz="9896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9896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na</a:t>
            </a:r>
            <a:r>
              <a:rPr lang="en-US" sz="9896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9896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pažnji</a:t>
            </a:r>
            <a:r>
              <a:rPr lang="en-US" sz="9896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403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718" y="-1586770"/>
            <a:ext cx="17060565" cy="12634040"/>
          </a:xfrm>
          <a:custGeom>
            <a:avLst/>
            <a:gdLst/>
            <a:ahLst/>
            <a:cxnLst/>
            <a:rect l="l" t="t" r="r" b="b"/>
            <a:pathLst>
              <a:path w="17060565" h="12634040">
                <a:moveTo>
                  <a:pt x="0" y="0"/>
                </a:moveTo>
                <a:lnTo>
                  <a:pt x="17060564" y="0"/>
                </a:lnTo>
                <a:lnTo>
                  <a:pt x="17060564" y="12634040"/>
                </a:lnTo>
                <a:lnTo>
                  <a:pt x="0" y="1263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125676" y="-6366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047750"/>
            <a:ext cx="7077114" cy="96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4"/>
              </a:lnSpc>
            </a:pPr>
            <a:r>
              <a:rPr lang="en-US" sz="6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SADRŽAJ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335189"/>
            <a:ext cx="10610920" cy="4834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93757" lvl="1" indent="-596879" algn="l">
              <a:lnSpc>
                <a:spcPts val="7740"/>
              </a:lnSpc>
              <a:buAutoNum type="arabicPeriod"/>
            </a:pPr>
            <a:r>
              <a:rPr lang="en-US" sz="552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Značaj istraživanja</a:t>
            </a:r>
          </a:p>
          <a:p>
            <a:pPr marL="1193757" lvl="1" indent="-596879" algn="l">
              <a:lnSpc>
                <a:spcPts val="7740"/>
              </a:lnSpc>
              <a:buAutoNum type="arabicPeriod"/>
            </a:pPr>
            <a:r>
              <a:rPr lang="en-US" sz="552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Osnovni pojmovi</a:t>
            </a:r>
          </a:p>
          <a:p>
            <a:pPr marL="1193757" lvl="1" indent="-596879" algn="l">
              <a:lnSpc>
                <a:spcPts val="7740"/>
              </a:lnSpc>
              <a:buAutoNum type="arabicPeriod"/>
            </a:pPr>
            <a:r>
              <a:rPr lang="en-US" sz="552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Podaci i modeli</a:t>
            </a:r>
          </a:p>
          <a:p>
            <a:pPr marL="1193757" lvl="1" indent="-596879" algn="l">
              <a:lnSpc>
                <a:spcPts val="7740"/>
              </a:lnSpc>
              <a:buAutoNum type="arabicPeriod"/>
            </a:pPr>
            <a:r>
              <a:rPr lang="en-US" sz="552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Rezultati projekta</a:t>
            </a:r>
          </a:p>
          <a:p>
            <a:pPr marL="1193757" lvl="1" indent="-596879" algn="l">
              <a:lnSpc>
                <a:spcPts val="7740"/>
              </a:lnSpc>
              <a:buAutoNum type="arabicPeriod"/>
            </a:pPr>
            <a:r>
              <a:rPr lang="en-US" sz="552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Zaključak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718" y="-1586770"/>
            <a:ext cx="17060565" cy="12634040"/>
          </a:xfrm>
          <a:custGeom>
            <a:avLst/>
            <a:gdLst/>
            <a:ahLst/>
            <a:cxnLst/>
            <a:rect l="l" t="t" r="r" b="b"/>
            <a:pathLst>
              <a:path w="17060565" h="12634040">
                <a:moveTo>
                  <a:pt x="0" y="0"/>
                </a:moveTo>
                <a:lnTo>
                  <a:pt x="17060564" y="0"/>
                </a:lnTo>
                <a:lnTo>
                  <a:pt x="17060564" y="12634040"/>
                </a:lnTo>
                <a:lnTo>
                  <a:pt x="0" y="1263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125676" y="-6366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047750"/>
            <a:ext cx="10221488" cy="96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4"/>
              </a:lnSpc>
            </a:pPr>
            <a:r>
              <a:rPr lang="en-US" sz="6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ZNAČAJ ISTRAŽIVANJA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3718" y="2160142"/>
            <a:ext cx="16645582" cy="7171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0564" lvl="1" indent="-490282" algn="l">
              <a:lnSpc>
                <a:spcPts val="6358"/>
              </a:lnSpc>
              <a:buFont typeface="Arial"/>
              <a:buChar char="•"/>
            </a:pP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Rast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popularnosti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0DTE</a:t>
            </a:r>
          </a:p>
          <a:p>
            <a:pPr marL="980564" lvl="1" indent="-490282" algn="l">
              <a:lnSpc>
                <a:spcPts val="6358"/>
              </a:lnSpc>
              <a:buFont typeface="Arial"/>
              <a:buChar char="•"/>
            </a:pP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0DTE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udeo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 SPX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opcijama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(Xu, 2023)</a:t>
            </a:r>
          </a:p>
          <a:p>
            <a:pPr marL="980564" lvl="1" indent="-490282" algn="l">
              <a:lnSpc>
                <a:spcPts val="6358"/>
              </a:lnSpc>
              <a:buFont typeface="Arial"/>
              <a:buChar char="•"/>
            </a:pP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Ograničena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istraživanja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 0DTE</a:t>
            </a:r>
          </a:p>
          <a:p>
            <a:pPr marL="980564" lvl="1" indent="-490282" algn="l">
              <a:lnSpc>
                <a:spcPts val="6358"/>
              </a:lnSpc>
              <a:buFont typeface="Arial"/>
              <a:buChar char="•"/>
            </a:pP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Preferencije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investitora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premije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za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rizik</a:t>
            </a:r>
            <a:endParaRPr lang="en-US" sz="454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6358"/>
              </a:lnSpc>
            </a:pPr>
            <a:endParaRPr lang="en-US" sz="454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80564" lvl="1" indent="-490282" algn="l">
              <a:lnSpc>
                <a:spcPts val="6358"/>
              </a:lnSpc>
              <a:buFont typeface="Arial"/>
              <a:buChar char="•"/>
            </a:pP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Premija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za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rizik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skokova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(Santa-Clara &amp; Yan, 2010)</a:t>
            </a:r>
          </a:p>
          <a:p>
            <a:pPr marL="980564" lvl="1" indent="-490282" algn="l">
              <a:lnSpc>
                <a:spcPts val="6358"/>
              </a:lnSpc>
              <a:buFont typeface="Arial"/>
              <a:buChar char="•"/>
            </a:pP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Cena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stabilnost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tržišta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(Jawadi et al., 2015)</a:t>
            </a:r>
          </a:p>
          <a:p>
            <a:pPr marL="980564" lvl="1" indent="-490282" algn="l">
              <a:lnSpc>
                <a:spcPts val="6358"/>
              </a:lnSpc>
              <a:buFont typeface="Arial"/>
              <a:buChar char="•"/>
            </a:pP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Skokovi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makroekonomske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vesti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(Evans, 2011; </a:t>
            </a:r>
            <a:r>
              <a:rPr lang="en-US" sz="454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Lahaye</a:t>
            </a:r>
            <a:r>
              <a:rPr lang="en-US" sz="454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et al., 2011; Xiao et al., 2020)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718" y="-1586770"/>
            <a:ext cx="17060565" cy="12634040"/>
          </a:xfrm>
          <a:custGeom>
            <a:avLst/>
            <a:gdLst/>
            <a:ahLst/>
            <a:cxnLst/>
            <a:rect l="l" t="t" r="r" b="b"/>
            <a:pathLst>
              <a:path w="17060565" h="12634040">
                <a:moveTo>
                  <a:pt x="0" y="0"/>
                </a:moveTo>
                <a:lnTo>
                  <a:pt x="17060564" y="0"/>
                </a:lnTo>
                <a:lnTo>
                  <a:pt x="17060564" y="12634040"/>
                </a:lnTo>
                <a:lnTo>
                  <a:pt x="0" y="1263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125676" y="-6366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308157"/>
            <a:ext cx="15622152" cy="685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92513" lvl="1" indent="-696256" algn="l">
              <a:lnSpc>
                <a:spcPts val="9029"/>
              </a:lnSpc>
              <a:buFont typeface="Arial"/>
              <a:buChar char="•"/>
            </a:pPr>
            <a:r>
              <a:rPr lang="en-US" sz="6449" dirty="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Nagle </a:t>
            </a:r>
            <a:r>
              <a:rPr lang="en-US" sz="6449" dirty="0" err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promene</a:t>
            </a:r>
            <a:r>
              <a:rPr lang="en-US" sz="6449" dirty="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(</a:t>
            </a:r>
            <a:r>
              <a:rPr lang="en-US" sz="6449" dirty="0" err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skokovi</a:t>
            </a:r>
            <a:r>
              <a:rPr lang="en-US" sz="6449" dirty="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lang="en-US" sz="6449" dirty="0" err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cena</a:t>
            </a:r>
            <a:endParaRPr lang="en-US" sz="6449" dirty="0">
              <a:solidFill>
                <a:srgbClr val="FFFFFF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392513" lvl="1" indent="-696256" algn="l">
              <a:lnSpc>
                <a:spcPts val="9029"/>
              </a:lnSpc>
              <a:buFont typeface="Arial"/>
              <a:buChar char="•"/>
            </a:pPr>
            <a:r>
              <a:rPr lang="en-US" sz="6449" dirty="0" err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Opcije</a:t>
            </a:r>
            <a:r>
              <a:rPr lang="en-US" sz="6449" dirty="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6449" dirty="0" err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sa</a:t>
            </a:r>
            <a:r>
              <a:rPr lang="en-US" sz="6449" dirty="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6449" dirty="0" err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dospećem</a:t>
            </a:r>
            <a:r>
              <a:rPr lang="en-US" sz="6449" dirty="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6449" dirty="0" err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istog</a:t>
            </a:r>
            <a:r>
              <a:rPr lang="en-US" sz="6449" dirty="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dana (0DTE) </a:t>
            </a:r>
          </a:p>
          <a:p>
            <a:pPr marL="1392513" lvl="1" indent="-696256" algn="l">
              <a:lnSpc>
                <a:spcPts val="9029"/>
              </a:lnSpc>
              <a:buFont typeface="Arial"/>
              <a:buChar char="•"/>
            </a:pPr>
            <a:r>
              <a:rPr lang="en-US" sz="6449" dirty="0" err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Diurnalnost</a:t>
            </a:r>
            <a:endParaRPr lang="en-US" sz="6449" dirty="0">
              <a:solidFill>
                <a:srgbClr val="FFFFFF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392513" lvl="1" indent="-696256" algn="l">
              <a:lnSpc>
                <a:spcPts val="9029"/>
              </a:lnSpc>
              <a:buFont typeface="Arial"/>
              <a:buChar char="•"/>
            </a:pPr>
            <a:r>
              <a:rPr lang="en-US" sz="6449" dirty="0" err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Volatilnost</a:t>
            </a:r>
            <a:endParaRPr lang="en-US" sz="6449" dirty="0">
              <a:solidFill>
                <a:srgbClr val="FFFFFF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392513" lvl="1" indent="-696256" algn="l">
              <a:lnSpc>
                <a:spcPts val="9029"/>
              </a:lnSpc>
              <a:buFont typeface="Arial"/>
              <a:buChar char="•"/>
            </a:pPr>
            <a:r>
              <a:rPr lang="en-US" sz="6449" dirty="0" err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Premija</a:t>
            </a:r>
            <a:r>
              <a:rPr lang="en-US" sz="6449" dirty="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za </a:t>
            </a:r>
            <a:r>
              <a:rPr lang="en-US" sz="6449" dirty="0" err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rizik</a:t>
            </a:r>
            <a:r>
              <a:rPr lang="en-US" sz="6449" dirty="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</a:p>
          <a:p>
            <a:pPr algn="l">
              <a:lnSpc>
                <a:spcPts val="9029"/>
              </a:lnSpc>
            </a:pPr>
            <a:endParaRPr lang="en-US" sz="6449" dirty="0">
              <a:solidFill>
                <a:srgbClr val="FFFFFF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718" y="-1586770"/>
            <a:ext cx="17060565" cy="12634040"/>
          </a:xfrm>
          <a:custGeom>
            <a:avLst/>
            <a:gdLst/>
            <a:ahLst/>
            <a:cxnLst/>
            <a:rect l="l" t="t" r="r" b="b"/>
            <a:pathLst>
              <a:path w="17060565" h="12634040">
                <a:moveTo>
                  <a:pt x="0" y="0"/>
                </a:moveTo>
                <a:lnTo>
                  <a:pt x="17060564" y="0"/>
                </a:lnTo>
                <a:lnTo>
                  <a:pt x="17060564" y="12634040"/>
                </a:lnTo>
                <a:lnTo>
                  <a:pt x="0" y="1263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125676" y="-6366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sp>
        <p:nvSpPr>
          <p:cNvPr id="7" name="Freeform 7"/>
          <p:cNvSpPr/>
          <p:nvPr/>
        </p:nvSpPr>
        <p:spPr>
          <a:xfrm>
            <a:off x="644040" y="441263"/>
            <a:ext cx="16999920" cy="9404475"/>
          </a:xfrm>
          <a:custGeom>
            <a:avLst/>
            <a:gdLst/>
            <a:ahLst/>
            <a:cxnLst/>
            <a:rect l="l" t="t" r="r" b="b"/>
            <a:pathLst>
              <a:path w="16999920" h="9404475">
                <a:moveTo>
                  <a:pt x="0" y="0"/>
                </a:moveTo>
                <a:lnTo>
                  <a:pt x="16999920" y="0"/>
                </a:lnTo>
                <a:lnTo>
                  <a:pt x="16999920" y="9404474"/>
                </a:lnTo>
                <a:lnTo>
                  <a:pt x="0" y="9404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718" y="-1586770"/>
            <a:ext cx="17060565" cy="12634040"/>
          </a:xfrm>
          <a:custGeom>
            <a:avLst/>
            <a:gdLst/>
            <a:ahLst/>
            <a:cxnLst/>
            <a:rect l="l" t="t" r="r" b="b"/>
            <a:pathLst>
              <a:path w="17060565" h="12634040">
                <a:moveTo>
                  <a:pt x="0" y="0"/>
                </a:moveTo>
                <a:lnTo>
                  <a:pt x="17060564" y="0"/>
                </a:lnTo>
                <a:lnTo>
                  <a:pt x="17060564" y="12634040"/>
                </a:lnTo>
                <a:lnTo>
                  <a:pt x="0" y="1263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125676" y="-6366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sp>
        <p:nvSpPr>
          <p:cNvPr id="7" name="Freeform 7"/>
          <p:cNvSpPr/>
          <p:nvPr/>
        </p:nvSpPr>
        <p:spPr>
          <a:xfrm>
            <a:off x="851916" y="306451"/>
            <a:ext cx="16584168" cy="9674098"/>
          </a:xfrm>
          <a:custGeom>
            <a:avLst/>
            <a:gdLst/>
            <a:ahLst/>
            <a:cxnLst/>
            <a:rect l="l" t="t" r="r" b="b"/>
            <a:pathLst>
              <a:path w="16584168" h="9674098">
                <a:moveTo>
                  <a:pt x="0" y="0"/>
                </a:moveTo>
                <a:lnTo>
                  <a:pt x="16584168" y="0"/>
                </a:lnTo>
                <a:lnTo>
                  <a:pt x="16584168" y="9674098"/>
                </a:lnTo>
                <a:lnTo>
                  <a:pt x="0" y="9674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718" y="-1586770"/>
            <a:ext cx="17060565" cy="12634040"/>
          </a:xfrm>
          <a:custGeom>
            <a:avLst/>
            <a:gdLst/>
            <a:ahLst/>
            <a:cxnLst/>
            <a:rect l="l" t="t" r="r" b="b"/>
            <a:pathLst>
              <a:path w="17060565" h="12634040">
                <a:moveTo>
                  <a:pt x="0" y="0"/>
                </a:moveTo>
                <a:lnTo>
                  <a:pt x="17060564" y="0"/>
                </a:lnTo>
                <a:lnTo>
                  <a:pt x="17060564" y="12634040"/>
                </a:lnTo>
                <a:lnTo>
                  <a:pt x="0" y="1263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125676" y="-6366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06DA402-6BCC-F44C-9F30-84AE75651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65022"/>
            <a:ext cx="8001000" cy="6922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BFC746-F79E-685B-B049-B8D3DF942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3009900"/>
            <a:ext cx="9525000" cy="70544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718" y="-1586770"/>
            <a:ext cx="17060565" cy="12634040"/>
          </a:xfrm>
          <a:custGeom>
            <a:avLst/>
            <a:gdLst/>
            <a:ahLst/>
            <a:cxnLst/>
            <a:rect l="l" t="t" r="r" b="b"/>
            <a:pathLst>
              <a:path w="17060565" h="12634040">
                <a:moveTo>
                  <a:pt x="0" y="0"/>
                </a:moveTo>
                <a:lnTo>
                  <a:pt x="17060564" y="0"/>
                </a:lnTo>
                <a:lnTo>
                  <a:pt x="17060564" y="12634040"/>
                </a:lnTo>
                <a:lnTo>
                  <a:pt x="0" y="1263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125676" y="-6366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33F5C7B-834F-CDD0-7536-CFBD99E5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18" y="4018263"/>
            <a:ext cx="12913542" cy="571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C9C4E7-A7FE-9068-55B6-6CBFB97B6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060" y="991965"/>
            <a:ext cx="7772400" cy="5516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048" b="-16048"/>
            </a:stretch>
          </a:blipFill>
        </p:spPr>
        <p:txBody>
          <a:bodyPr/>
          <a:lstStyle/>
          <a:p>
            <a:endParaRPr lang="en-RS"/>
          </a:p>
        </p:txBody>
      </p:sp>
      <p:grpSp>
        <p:nvGrpSpPr>
          <p:cNvPr id="3" name="Group 3"/>
          <p:cNvGrpSpPr/>
          <p:nvPr/>
        </p:nvGrpSpPr>
        <p:grpSpPr>
          <a:xfrm>
            <a:off x="-1125676" y="-63660"/>
            <a:ext cx="20539352" cy="10414319"/>
            <a:chOff x="0" y="0"/>
            <a:chExt cx="3774616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17" cy="1913890"/>
            </a:xfrm>
            <a:custGeom>
              <a:avLst/>
              <a:gdLst/>
              <a:ahLst/>
              <a:cxnLst/>
              <a:rect l="l" t="t" r="r" b="b"/>
              <a:pathLst>
                <a:path w="3774617" h="1913890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931" y="6875763"/>
            <a:ext cx="1593306" cy="159330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R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9C34540-299F-66FB-1F21-59E18709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104900"/>
            <a:ext cx="10332608" cy="1743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E6B5F-D658-4057-46BC-2B6C679AC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121090"/>
            <a:ext cx="8763000" cy="6283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637</Words>
  <Application>Microsoft Macintosh PowerPoint</Application>
  <PresentationFormat>Custom</PresentationFormat>
  <Paragraphs>55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Roboto Bold</vt:lpstr>
      <vt:lpstr>Calibri</vt:lpstr>
      <vt:lpstr>Source Sans Pro</vt:lpstr>
      <vt:lpstr>Source Sans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Natural Green House Presentation</dc:title>
  <cp:lastModifiedBy>Mihailo Trajković</cp:lastModifiedBy>
  <cp:revision>12</cp:revision>
  <dcterms:created xsi:type="dcterms:W3CDTF">2006-08-16T00:00:00Z</dcterms:created>
  <dcterms:modified xsi:type="dcterms:W3CDTF">2024-08-12T14:52:06Z</dcterms:modified>
  <dc:identifier>DAGNNJTjPh0</dc:identifier>
</cp:coreProperties>
</file>