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D"/>
          </a:solidFill>
        </a:fill>
      </a:tcStyle>
    </a:wholeTbl>
    <a:band2H>
      <a:tcTxStyle b="def" i="def"/>
      <a:tcStyle>
        <a:tcBdr/>
        <a:fill>
          <a:solidFill>
            <a:srgbClr val="E7E7E8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D0CB"/>
          </a:solidFill>
        </a:fill>
      </a:tcStyle>
    </a:wholeTbl>
    <a:band2H>
      <a:tcTxStyle b="def" i="def"/>
      <a:tcStyle>
        <a:tcBdr/>
        <a:fill>
          <a:solidFill>
            <a:srgbClr val="F8E9E7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DACC"/>
          </a:solidFill>
        </a:fill>
      </a:tcStyle>
    </a:wholeTbl>
    <a:band2H>
      <a:tcTxStyle b="def" i="def"/>
      <a:tcStyle>
        <a:tcBdr/>
        <a:fill>
          <a:solidFill>
            <a:srgbClr val="FDEDE7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8" name="Shape 14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2" name="Shape 15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Welcome and intro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- no foot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Text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accent3"/>
          </a:solidFill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13" name="Picture Placeholder 5"/>
          <p:cNvSpPr/>
          <p:nvPr>
            <p:ph type="pic" idx="21"/>
          </p:nvPr>
        </p:nvSpPr>
        <p:spPr>
          <a:xfrm>
            <a:off x="457200" y="1143000"/>
            <a:ext cx="11430000" cy="51816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Blank - no foot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Text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09969"/>
          </a:solidFill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2" name="Picture Placeholder 5"/>
          <p:cNvSpPr/>
          <p:nvPr>
            <p:ph type="pic" idx="21"/>
          </p:nvPr>
        </p:nvSpPr>
        <p:spPr>
          <a:xfrm>
            <a:off x="457200" y="1143000"/>
            <a:ext cx="11430000" cy="51816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Blank - no foot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 Text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accent5"/>
          </a:solidFill>
        </p:spPr>
        <p:txBody>
          <a:bodyPr anchor="b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1" name="Picture Placeholder 5"/>
          <p:cNvSpPr/>
          <p:nvPr>
            <p:ph type="pic" idx="21"/>
          </p:nvPr>
        </p:nvSpPr>
        <p:spPr>
          <a:xfrm>
            <a:off x="457200" y="1143000"/>
            <a:ext cx="11430000" cy="51816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_Blank - no foot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Text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accent1"/>
          </a:solidFill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40" name="Picture Placeholder 5"/>
          <p:cNvSpPr/>
          <p:nvPr>
            <p:ph type="pic" idx="21"/>
          </p:nvPr>
        </p:nvSpPr>
        <p:spPr>
          <a:xfrm>
            <a:off x="457200" y="1143000"/>
            <a:ext cx="11430000" cy="51816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975360" y="6377869"/>
            <a:ext cx="266973" cy="25922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  <p:sp>
        <p:nvSpPr>
          <p:cNvPr id="24" name="Straight Connector 17"/>
          <p:cNvSpPr/>
          <p:nvPr/>
        </p:nvSpPr>
        <p:spPr>
          <a:xfrm>
            <a:off x="883920" y="6244861"/>
            <a:ext cx="10424161" cy="1"/>
          </a:xfrm>
          <a:prstGeom prst="line">
            <a:avLst/>
          </a:prstGeom>
          <a:ln w="12700">
            <a:solidFill>
              <a:schemeClr val="accent1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pic>
        <p:nvPicPr>
          <p:cNvPr id="2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56042" y="6277178"/>
            <a:ext cx="1176314" cy="578051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Title Text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accent3"/>
          </a:solidFill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7" name="Body Level One…"/>
          <p:cNvSpPr txBox="1"/>
          <p:nvPr>
            <p:ph type="body" idx="1"/>
          </p:nvPr>
        </p:nvSpPr>
        <p:spPr>
          <a:xfrm>
            <a:off x="838200" y="1143000"/>
            <a:ext cx="10515600" cy="490696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_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/>
          <p:nvPr>
            <p:ph type="sldNum" sz="quarter" idx="2"/>
          </p:nvPr>
        </p:nvSpPr>
        <p:spPr>
          <a:xfrm>
            <a:off x="975360" y="6377869"/>
            <a:ext cx="266973" cy="25922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5" name="Straight Connector 17"/>
          <p:cNvSpPr/>
          <p:nvPr/>
        </p:nvSpPr>
        <p:spPr>
          <a:xfrm>
            <a:off x="883920" y="6244861"/>
            <a:ext cx="10424161" cy="1"/>
          </a:xfrm>
          <a:prstGeom prst="line">
            <a:avLst/>
          </a:prstGeom>
          <a:ln w="12700">
            <a:solidFill>
              <a:schemeClr val="accent1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56042" y="6277178"/>
            <a:ext cx="1176314" cy="578051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Title Text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accent6"/>
          </a:solidFill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idx="1"/>
          </p:nvPr>
        </p:nvSpPr>
        <p:spPr>
          <a:xfrm>
            <a:off x="838200" y="1143000"/>
            <a:ext cx="10515600" cy="490696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"/>
          <p:cNvSpPr txBox="1"/>
          <p:nvPr>
            <p:ph type="sldNum" sz="quarter" idx="2"/>
          </p:nvPr>
        </p:nvSpPr>
        <p:spPr>
          <a:xfrm>
            <a:off x="975360" y="6377869"/>
            <a:ext cx="266973" cy="25922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  <p:sp>
        <p:nvSpPr>
          <p:cNvPr id="46" name="Straight Connector 17"/>
          <p:cNvSpPr/>
          <p:nvPr/>
        </p:nvSpPr>
        <p:spPr>
          <a:xfrm>
            <a:off x="883920" y="6244861"/>
            <a:ext cx="10424161" cy="1"/>
          </a:xfrm>
          <a:prstGeom prst="line">
            <a:avLst/>
          </a:prstGeom>
          <a:ln w="12700">
            <a:solidFill>
              <a:schemeClr val="accent1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pic>
        <p:nvPicPr>
          <p:cNvPr id="4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56042" y="6277178"/>
            <a:ext cx="1176314" cy="578051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Title Text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09969"/>
          </a:solidFill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9" name="Body Level One…"/>
          <p:cNvSpPr txBox="1"/>
          <p:nvPr>
            <p:ph type="body" idx="1"/>
          </p:nvPr>
        </p:nvSpPr>
        <p:spPr>
          <a:xfrm>
            <a:off x="838200" y="1143000"/>
            <a:ext cx="10515600" cy="490696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"/>
          <p:cNvSpPr txBox="1"/>
          <p:nvPr>
            <p:ph type="sldNum" sz="quarter" idx="2"/>
          </p:nvPr>
        </p:nvSpPr>
        <p:spPr>
          <a:xfrm>
            <a:off x="975360" y="6377869"/>
            <a:ext cx="266973" cy="25922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7" name="Straight Connector 17"/>
          <p:cNvSpPr/>
          <p:nvPr/>
        </p:nvSpPr>
        <p:spPr>
          <a:xfrm>
            <a:off x="883920" y="6244861"/>
            <a:ext cx="10424161" cy="1"/>
          </a:xfrm>
          <a:prstGeom prst="line">
            <a:avLst/>
          </a:prstGeom>
          <a:ln w="12700">
            <a:solidFill>
              <a:schemeClr val="accent1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pic>
        <p:nvPicPr>
          <p:cNvPr id="5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56042" y="6277178"/>
            <a:ext cx="1176314" cy="578051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Title Text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accent1"/>
          </a:solidFill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60" name="Body Level One…"/>
          <p:cNvSpPr txBox="1"/>
          <p:nvPr>
            <p:ph type="body" idx="1"/>
          </p:nvPr>
        </p:nvSpPr>
        <p:spPr>
          <a:xfrm>
            <a:off x="838200" y="1143000"/>
            <a:ext cx="10515600" cy="490696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Sub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lide Number"/>
          <p:cNvSpPr txBox="1"/>
          <p:nvPr>
            <p:ph type="sldNum" sz="quarter" idx="2"/>
          </p:nvPr>
        </p:nvSpPr>
        <p:spPr>
          <a:xfrm>
            <a:off x="975360" y="6377869"/>
            <a:ext cx="266973" cy="25922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  <p:sp>
        <p:nvSpPr>
          <p:cNvPr id="68" name="Straight Connector 17"/>
          <p:cNvSpPr/>
          <p:nvPr/>
        </p:nvSpPr>
        <p:spPr>
          <a:xfrm>
            <a:off x="883920" y="6244861"/>
            <a:ext cx="10424161" cy="1"/>
          </a:xfrm>
          <a:prstGeom prst="line">
            <a:avLst/>
          </a:prstGeom>
          <a:ln w="12700">
            <a:solidFill>
              <a:schemeClr val="accent1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56042" y="6277178"/>
            <a:ext cx="1176314" cy="578051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Body Level One…"/>
          <p:cNvSpPr txBox="1"/>
          <p:nvPr>
            <p:ph type="body" idx="1"/>
          </p:nvPr>
        </p:nvSpPr>
        <p:spPr>
          <a:xfrm>
            <a:off x="609600" y="2133600"/>
            <a:ext cx="10972800" cy="38862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Title Text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09969"/>
          </a:solidFill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72" name="Text Placeholder 10"/>
          <p:cNvSpPr/>
          <p:nvPr>
            <p:ph type="body" sz="quarter" idx="21" hasCustomPrompt="1"/>
          </p:nvPr>
        </p:nvSpPr>
        <p:spPr>
          <a:xfrm>
            <a:off x="609600" y="1447800"/>
            <a:ext cx="10972800" cy="6096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spcBef>
                <a:spcPts val="500"/>
              </a:spcBef>
              <a:buSzTx/>
              <a:buFontTx/>
              <a:buNone/>
              <a:defRPr b="1" i="1" sz="2400" u="sng"/>
            </a:lvl1pPr>
          </a:lstStyle>
          <a:p>
            <a:pPr/>
            <a:r>
              <a:t>Subtitle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Number"/>
          <p:cNvSpPr txBox="1"/>
          <p:nvPr>
            <p:ph type="sldNum" sz="quarter" idx="2"/>
          </p:nvPr>
        </p:nvSpPr>
        <p:spPr>
          <a:xfrm>
            <a:off x="975360" y="6377869"/>
            <a:ext cx="266973" cy="25922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  <p:sp>
        <p:nvSpPr>
          <p:cNvPr id="80" name="Straight Connector 17"/>
          <p:cNvSpPr/>
          <p:nvPr/>
        </p:nvSpPr>
        <p:spPr>
          <a:xfrm>
            <a:off x="883920" y="6244861"/>
            <a:ext cx="10424161" cy="1"/>
          </a:xfrm>
          <a:prstGeom prst="line">
            <a:avLst/>
          </a:prstGeom>
          <a:ln w="12700">
            <a:solidFill>
              <a:schemeClr val="accent1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pic>
        <p:nvPicPr>
          <p:cNvPr id="8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56042" y="6277178"/>
            <a:ext cx="1176314" cy="578051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Title Text"/>
          <p:cNvSpPr txBox="1"/>
          <p:nvPr>
            <p:ph type="title"/>
          </p:nvPr>
        </p:nvSpPr>
        <p:spPr>
          <a:xfrm>
            <a:off x="609600" y="2667000"/>
            <a:ext cx="10972800" cy="1143000"/>
          </a:xfrm>
          <a:prstGeom prst="rect">
            <a:avLst/>
          </a:prstGeom>
          <a:solidFill>
            <a:srgbClr val="009969"/>
          </a:solidFill>
        </p:spPr>
        <p:txBody>
          <a:bodyPr anchor="b"/>
          <a:lstStyle/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Two Column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lide Number"/>
          <p:cNvSpPr txBox="1"/>
          <p:nvPr>
            <p:ph type="sldNum" sz="quarter" idx="2"/>
          </p:nvPr>
        </p:nvSpPr>
        <p:spPr>
          <a:xfrm>
            <a:off x="975360" y="6377869"/>
            <a:ext cx="266973" cy="25922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  <p:sp>
        <p:nvSpPr>
          <p:cNvPr id="90" name="Straight Connector 17"/>
          <p:cNvSpPr/>
          <p:nvPr/>
        </p:nvSpPr>
        <p:spPr>
          <a:xfrm>
            <a:off x="883920" y="6244861"/>
            <a:ext cx="10424161" cy="1"/>
          </a:xfrm>
          <a:prstGeom prst="line">
            <a:avLst/>
          </a:prstGeom>
          <a:ln w="12700">
            <a:solidFill>
              <a:schemeClr val="accent1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pic>
        <p:nvPicPr>
          <p:cNvPr id="9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56042" y="6277178"/>
            <a:ext cx="1176314" cy="578051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Title Text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accent4"/>
          </a:solidFill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 hasCustomPrompt="1"/>
          </p:nvPr>
        </p:nvSpPr>
        <p:spPr>
          <a:xfrm>
            <a:off x="914400" y="1524000"/>
            <a:ext cx="10363200" cy="4495800"/>
          </a:xfrm>
          <a:prstGeom prst="rect">
            <a:avLst/>
          </a:prstGeom>
        </p:spPr>
        <p:txBody>
          <a:bodyPr numCol="2">
            <a:normAutofit fontScale="100000" lnSpcReduction="0"/>
          </a:bodyPr>
          <a:lstStyle/>
          <a:p>
            <a:pPr/>
            <a:r>
              <a:t>Column One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Subtitle and Two Column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2"/>
          </p:nvPr>
        </p:nvSpPr>
        <p:spPr>
          <a:xfrm>
            <a:off x="975360" y="6377869"/>
            <a:ext cx="266973" cy="25922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01" name="Straight Connector 17"/>
          <p:cNvSpPr/>
          <p:nvPr/>
        </p:nvSpPr>
        <p:spPr>
          <a:xfrm>
            <a:off x="883920" y="6244861"/>
            <a:ext cx="10424161" cy="1"/>
          </a:xfrm>
          <a:prstGeom prst="line">
            <a:avLst/>
          </a:prstGeom>
          <a:ln w="12700">
            <a:solidFill>
              <a:schemeClr val="accent1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pic>
        <p:nvPicPr>
          <p:cNvPr id="10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56042" y="6277178"/>
            <a:ext cx="1176314" cy="578051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Title Text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09969"/>
          </a:solidFill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04" name="Body Level One…"/>
          <p:cNvSpPr txBox="1"/>
          <p:nvPr>
            <p:ph type="body" idx="1" hasCustomPrompt="1"/>
          </p:nvPr>
        </p:nvSpPr>
        <p:spPr>
          <a:xfrm>
            <a:off x="609600" y="2209800"/>
            <a:ext cx="10871200" cy="3810000"/>
          </a:xfrm>
          <a:prstGeom prst="rect">
            <a:avLst/>
          </a:prstGeom>
        </p:spPr>
        <p:txBody>
          <a:bodyPr numCol="2">
            <a:normAutofit fontScale="100000" lnSpcReduction="0"/>
          </a:bodyPr>
          <a:lstStyle/>
          <a:p>
            <a:pPr/>
            <a:r>
              <a:t>Column One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5" name="Text Placeholder 10"/>
          <p:cNvSpPr/>
          <p:nvPr>
            <p:ph type="body" sz="quarter" idx="21" hasCustomPrompt="1"/>
          </p:nvPr>
        </p:nvSpPr>
        <p:spPr>
          <a:xfrm>
            <a:off x="609600" y="1447800"/>
            <a:ext cx="11074400" cy="6096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spcBef>
                <a:spcPts val="500"/>
              </a:spcBef>
              <a:buSzTx/>
              <a:buFontTx/>
              <a:buNone/>
              <a:defRPr b="1" i="1" sz="2400" u="sng"/>
            </a:lvl1pPr>
          </a:lstStyle>
          <a:p>
            <a:pPr/>
            <a:r>
              <a:t>Subtitle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996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/>
          <p:nvPr/>
        </p:nvSpPr>
        <p:spPr>
          <a:xfrm>
            <a:off x="871538" y="5232399"/>
            <a:ext cx="11320272" cy="94606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6343" y="5355730"/>
            <a:ext cx="4023360" cy="699403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le Text"/>
          <p:cNvSpPr txBox="1"/>
          <p:nvPr>
            <p:ph type="title"/>
          </p:nvPr>
        </p:nvSpPr>
        <p:spPr>
          <a:xfrm>
            <a:off x="871537" y="484142"/>
            <a:ext cx="11320273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pic>
        <p:nvPicPr>
          <p:cNvPr id="5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9600" y="1646202"/>
            <a:ext cx="11887200" cy="357174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Rectangle 2"/>
          <p:cNvSpPr/>
          <p:nvPr/>
        </p:nvSpPr>
        <p:spPr>
          <a:xfrm>
            <a:off x="871537" y="1497339"/>
            <a:ext cx="11320464" cy="148864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solidFill>
            <a:srgbClr val="FFFFFF"/>
          </a:solidFill>
          <a:uFillTx/>
          <a:latin typeface="Trebuchet MS"/>
          <a:ea typeface="Trebuchet MS"/>
          <a:cs typeface="Trebuchet MS"/>
          <a:sym typeface="Trebuchet MS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solidFill>
            <a:srgbClr val="FFFFFF"/>
          </a:solidFill>
          <a:uFillTx/>
          <a:latin typeface="Trebuchet MS"/>
          <a:ea typeface="Trebuchet MS"/>
          <a:cs typeface="Trebuchet MS"/>
          <a:sym typeface="Trebuchet MS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solidFill>
            <a:srgbClr val="FFFFFF"/>
          </a:solidFill>
          <a:uFillTx/>
          <a:latin typeface="Trebuchet MS"/>
          <a:ea typeface="Trebuchet MS"/>
          <a:cs typeface="Trebuchet MS"/>
          <a:sym typeface="Trebuchet MS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solidFill>
            <a:srgbClr val="FFFFFF"/>
          </a:solidFill>
          <a:uFillTx/>
          <a:latin typeface="Trebuchet MS"/>
          <a:ea typeface="Trebuchet MS"/>
          <a:cs typeface="Trebuchet MS"/>
          <a:sym typeface="Trebuchet MS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solidFill>
            <a:srgbClr val="FFFFFF"/>
          </a:solidFill>
          <a:uFillTx/>
          <a:latin typeface="Trebuchet MS"/>
          <a:ea typeface="Trebuchet MS"/>
          <a:cs typeface="Trebuchet MS"/>
          <a:sym typeface="Trebuchet MS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solidFill>
            <a:srgbClr val="FFFFFF"/>
          </a:solidFill>
          <a:uFillTx/>
          <a:latin typeface="Trebuchet MS"/>
          <a:ea typeface="Trebuchet MS"/>
          <a:cs typeface="Trebuchet MS"/>
          <a:sym typeface="Trebuchet MS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solidFill>
            <a:srgbClr val="FFFFFF"/>
          </a:solidFill>
          <a:uFillTx/>
          <a:latin typeface="Trebuchet MS"/>
          <a:ea typeface="Trebuchet MS"/>
          <a:cs typeface="Trebuchet MS"/>
          <a:sym typeface="Trebuchet MS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solidFill>
            <a:srgbClr val="FFFFFF"/>
          </a:solidFill>
          <a:uFillTx/>
          <a:latin typeface="Trebuchet MS"/>
          <a:ea typeface="Trebuchet MS"/>
          <a:cs typeface="Trebuchet MS"/>
          <a:sym typeface="Trebuchet MS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solidFill>
            <a:srgbClr val="FFFFFF"/>
          </a:solidFill>
          <a:uFillTx/>
          <a:latin typeface="Trebuchet MS"/>
          <a:ea typeface="Trebuchet MS"/>
          <a:cs typeface="Trebuchet MS"/>
          <a:sym typeface="Trebuchet MS"/>
        </a:defRPr>
      </a:lvl9pPr>
    </p:titleStyle>
    <p:bodyStyle>
      <a:lvl1pPr marL="457200" marR="0" indent="-457200" algn="l" defTabSz="91440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Courier New"/>
        <a:buChar char="o"/>
        <a:tabLst/>
        <a:defRPr b="0" baseline="0" cap="none" i="0" spc="0" strike="noStrike" sz="4000" u="none"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1pPr>
      <a:lvl2pPr marL="1110342" marR="0" indent="-653142" algn="l" defTabSz="91440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Courier New"/>
        <a:buChar char="o"/>
        <a:tabLst/>
        <a:defRPr b="0" baseline="0" cap="none" i="0" spc="0" strike="noStrike" sz="4000" u="none"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2pPr>
      <a:lvl3pPr marL="1567542" marR="0" indent="-653142" algn="l" defTabSz="91440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Courier New"/>
        <a:buChar char="o"/>
        <a:tabLst/>
        <a:defRPr b="0" baseline="0" cap="none" i="0" spc="0" strike="noStrike" sz="4000" u="none"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3pPr>
      <a:lvl4pPr marL="2133600" marR="0" indent="-762000" algn="l" defTabSz="91440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Courier New"/>
        <a:buChar char="o"/>
        <a:tabLst/>
        <a:defRPr b="0" baseline="0" cap="none" i="0" spc="0" strike="noStrike" sz="4000" u="none"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4pPr>
      <a:lvl5pPr marL="2666471" marR="0" indent="-661458" algn="l" defTabSz="91440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Courier New"/>
        <a:buChar char="o"/>
        <a:tabLst/>
        <a:defRPr b="0" baseline="0" cap="none" i="0" spc="0" strike="noStrike" sz="4000" u="none"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5pPr>
      <a:lvl6pPr marL="2743200" marR="0" indent="-457200" algn="l" defTabSz="91440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Courier New"/>
        <a:buChar char="»"/>
        <a:tabLst/>
        <a:defRPr b="0" baseline="0" cap="none" i="0" spc="0" strike="noStrike" sz="4000" u="none"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6pPr>
      <a:lvl7pPr marL="3200400" marR="0" indent="-457200" algn="l" defTabSz="91440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Courier New"/>
        <a:buChar char="»"/>
        <a:tabLst/>
        <a:defRPr b="0" baseline="0" cap="none" i="0" spc="0" strike="noStrike" sz="4000" u="none"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7pPr>
      <a:lvl8pPr marL="3657600" marR="0" indent="-457200" algn="l" defTabSz="91440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Courier New"/>
        <a:buChar char="»"/>
        <a:tabLst/>
        <a:defRPr b="0" baseline="0" cap="none" i="0" spc="0" strike="noStrike" sz="4000" u="none"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8pPr>
      <a:lvl9pPr marL="4114800" marR="0" indent="-457200" algn="l" defTabSz="91440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Courier New"/>
        <a:buChar char="»"/>
        <a:tabLst/>
        <a:defRPr b="0" baseline="0" cap="none" i="0" spc="0" strike="noStrike" sz="4000" u="none"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twitter.com/xsteenbrugge/status/1558508866463219712" TargetMode="External"/><Relationship Id="rId3" Type="http://schemas.openxmlformats.org/officeDocument/2006/relationships/hyperlink" Target="https://github.com/CompVis/stable-diffusion" TargetMode="External"/><Relationship Id="rId4" Type="http://schemas.openxmlformats.org/officeDocument/2006/relationships/hyperlink" Target="https://openai.com/blog/whisper/" TargetMode="Externa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youtu.be/OV1l5xFHiwQ?t=16" TargetMode="External"/><Relationship Id="rId3" Type="http://schemas.openxmlformats.org/officeDocument/2006/relationships/hyperlink" Target="https://youtu.be/t7P4au6bT1Q?t=23" TargetMode="External"/><Relationship Id="rId4" Type="http://schemas.openxmlformats.org/officeDocument/2006/relationships/hyperlink" Target="https://youtu.be/kZViHcQgGYU?t=37" TargetMode="External"/><Relationship Id="rId5" Type="http://schemas.openxmlformats.org/officeDocument/2006/relationships/hyperlink" Target="https://youtu.be/vXzgXb1rkjw?t=24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video" Target="https://www.youtube.com/embed/Cgxsv1riJhI?feature=oembed" TargetMode="External"/><Relationship Id="rId3" Type="http://schemas.openxmlformats.org/officeDocument/2006/relationships/image" Target="../media/image2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video" Target="https://www.youtube.com/embed/SdSO5bvIDAQ?feature=oembed" TargetMode="External"/><Relationship Id="rId3" Type="http://schemas.openxmlformats.org/officeDocument/2006/relationships/image" Target="../media/image3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3"/>
          <p:cNvSpPr txBox="1"/>
          <p:nvPr>
            <p:ph type="title"/>
          </p:nvPr>
        </p:nvSpPr>
        <p:spPr>
          <a:xfrm>
            <a:off x="871538" y="484142"/>
            <a:ext cx="11320272" cy="9144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2022 ODOT Technology Conference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Footer Placeholder 16"/>
          <p:cNvSpPr txBox="1"/>
          <p:nvPr/>
        </p:nvSpPr>
        <p:spPr>
          <a:xfrm>
            <a:off x="1493519" y="6324600"/>
            <a:ext cx="7664779" cy="365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defRPr b="1" spc="100" sz="1400">
                <a:solidFill>
                  <a:srgbClr val="808080"/>
                </a:solidFill>
              </a:defRPr>
            </a:lvl1pPr>
          </a:lstStyle>
          <a:p>
            <a:pPr/>
            <a:r>
              <a:t>ODOT Technology Conference 2022       TOGETHER TOWARDS TOMORROW</a:t>
            </a:r>
          </a:p>
        </p:txBody>
      </p:sp>
      <p:sp>
        <p:nvSpPr>
          <p:cNvPr id="195" name="Rectangle 11"/>
          <p:cNvSpPr txBox="1"/>
          <p:nvPr>
            <p:ph type="sldNum" sz="quarter" idx="2"/>
          </p:nvPr>
        </p:nvSpPr>
        <p:spPr>
          <a:xfrm>
            <a:off x="1248618" y="6405880"/>
            <a:ext cx="199182" cy="203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sz="1400">
                <a:solidFill>
                  <a:srgbClr val="80808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6" name="Title 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Our End Product</a:t>
            </a:r>
          </a:p>
        </p:txBody>
      </p:sp>
      <p:sp>
        <p:nvSpPr>
          <p:cNvPr id="197" name="Content Placeholder 4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200"/>
            </a:pPr>
            <a:r>
              <a:t>basic intro to YOLO</a:t>
            </a:r>
          </a:p>
          <a:p>
            <a:pPr>
              <a:defRPr sz="3200"/>
            </a:pPr>
            <a:r>
              <a:t>how it works</a:t>
            </a:r>
          </a:p>
        </p:txBody>
      </p:sp>
      <p:sp>
        <p:nvSpPr>
          <p:cNvPr id="198" name="Footer Placeholder 8"/>
          <p:cNvSpPr txBox="1"/>
          <p:nvPr/>
        </p:nvSpPr>
        <p:spPr>
          <a:xfrm>
            <a:off x="1493519" y="6324600"/>
            <a:ext cx="7664779" cy="365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defRPr b="1" spc="100" sz="1400">
                <a:solidFill>
                  <a:srgbClr val="808080"/>
                </a:solidFill>
              </a:defRPr>
            </a:lvl1pPr>
          </a:lstStyle>
          <a:p>
            <a:pPr/>
            <a:r>
              <a:t>ODOT Technology Conference 2022       TOGETHER TOWARDS TOMORROW</a:t>
            </a:r>
          </a:p>
        </p:txBody>
      </p:sp>
      <p:sp>
        <p:nvSpPr>
          <p:cNvPr id="199" name="Rectangle 11"/>
          <p:cNvSpPr txBox="1"/>
          <p:nvPr/>
        </p:nvSpPr>
        <p:spPr>
          <a:xfrm>
            <a:off x="1248618" y="6405880"/>
            <a:ext cx="199182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normAutofit fontScale="100000" lnSpcReduction="0"/>
          </a:bodyPr>
          <a:lstStyle>
            <a:lvl1pPr algn="r">
              <a:defRPr sz="1400">
                <a:solidFill>
                  <a:srgbClr val="80808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00" name="Title 3"/>
          <p:cNvSpPr txBox="1"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>
              <a:defRPr cap="all" sz="3600">
                <a:solidFill>
                  <a:srgbClr val="FFFFFF"/>
                </a:solidFill>
              </a:defRPr>
            </a:lvl1pPr>
          </a:lstStyle>
          <a:p>
            <a:pPr/>
            <a:r>
              <a:t>YOLO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Footer Placeholder 8"/>
          <p:cNvSpPr txBox="1"/>
          <p:nvPr/>
        </p:nvSpPr>
        <p:spPr>
          <a:xfrm>
            <a:off x="1493519" y="6324599"/>
            <a:ext cx="7664780" cy="365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defRPr b="1" spc="100" sz="1400">
                <a:solidFill>
                  <a:srgbClr val="808080"/>
                </a:solidFill>
              </a:defRPr>
            </a:lvl1pPr>
          </a:lstStyle>
          <a:p>
            <a:pPr/>
            <a:r>
              <a:t>ODOT Technology Conference 2022       TOGETHER TOWARDS TOMORROW</a:t>
            </a:r>
          </a:p>
        </p:txBody>
      </p:sp>
      <p:sp>
        <p:nvSpPr>
          <p:cNvPr id="203" name="Rectangle 11"/>
          <p:cNvSpPr txBox="1"/>
          <p:nvPr>
            <p:ph type="sldNum" sz="quarter" idx="2"/>
          </p:nvPr>
        </p:nvSpPr>
        <p:spPr>
          <a:xfrm>
            <a:off x="1248618" y="6405880"/>
            <a:ext cx="199183" cy="203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sz="1400">
                <a:solidFill>
                  <a:srgbClr val="80808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04" name="Title 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Let’s do some coding</a:t>
            </a:r>
          </a:p>
        </p:txBody>
      </p:sp>
      <p:sp>
        <p:nvSpPr>
          <p:cNvPr id="205" name="Content Placeholder 4"/>
          <p:cNvSpPr txBox="1"/>
          <p:nvPr>
            <p:ph type="body" idx="1"/>
          </p:nvPr>
        </p:nvSpPr>
        <p:spPr>
          <a:xfrm>
            <a:off x="838200" y="1142999"/>
            <a:ext cx="10515600" cy="4906966"/>
          </a:xfrm>
          <a:prstGeom prst="rect">
            <a:avLst/>
          </a:prstGeom>
        </p:spPr>
        <p:txBody>
          <a:bodyPr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Footer Placeholder 8"/>
          <p:cNvSpPr txBox="1"/>
          <p:nvPr/>
        </p:nvSpPr>
        <p:spPr>
          <a:xfrm>
            <a:off x="1493519" y="6324600"/>
            <a:ext cx="7664779" cy="365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defRPr b="1" spc="100" sz="1400">
                <a:solidFill>
                  <a:srgbClr val="808080"/>
                </a:solidFill>
              </a:defRPr>
            </a:lvl1pPr>
          </a:lstStyle>
          <a:p>
            <a:pPr/>
            <a:r>
              <a:t>ODOT Technology Conference 2022       TOGETHER TOWARDS TOMORROW</a:t>
            </a:r>
          </a:p>
        </p:txBody>
      </p:sp>
      <p:sp>
        <p:nvSpPr>
          <p:cNvPr id="208" name="Rectangle 11"/>
          <p:cNvSpPr txBox="1"/>
          <p:nvPr>
            <p:ph type="sldNum" sz="quarter" idx="2"/>
          </p:nvPr>
        </p:nvSpPr>
        <p:spPr>
          <a:xfrm>
            <a:off x="1248618" y="6405880"/>
            <a:ext cx="199182" cy="203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sz="1400">
                <a:solidFill>
                  <a:srgbClr val="80808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09" name="Title 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Custom Model</a:t>
            </a:r>
          </a:p>
        </p:txBody>
      </p:sp>
      <p:sp>
        <p:nvSpPr>
          <p:cNvPr id="210" name="Content Placeholder 4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200"/>
            </a:pPr>
            <a:r>
              <a:t>Start with an existing training data set if you can find one</a:t>
            </a:r>
          </a:p>
          <a:p>
            <a:pPr>
              <a:defRPr sz="3200"/>
            </a:pPr>
            <a:r>
              <a:t>Train the model</a:t>
            </a:r>
          </a:p>
          <a:p>
            <a:pPr>
              <a:defRPr sz="3200"/>
            </a:pPr>
            <a:r>
              <a:t>Evaluate 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Footer Placeholder 8"/>
          <p:cNvSpPr txBox="1"/>
          <p:nvPr/>
        </p:nvSpPr>
        <p:spPr>
          <a:xfrm>
            <a:off x="1493519" y="6324600"/>
            <a:ext cx="7664779" cy="365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defRPr b="1" spc="100" sz="1400">
                <a:solidFill>
                  <a:srgbClr val="808080"/>
                </a:solidFill>
              </a:defRPr>
            </a:lvl1pPr>
          </a:lstStyle>
          <a:p>
            <a:pPr/>
            <a:r>
              <a:t>ODOT Technology Conference 2022       TOGETHER TOWARDS TOMORROW</a:t>
            </a:r>
          </a:p>
        </p:txBody>
      </p:sp>
      <p:sp>
        <p:nvSpPr>
          <p:cNvPr id="213" name="Rectangle 11"/>
          <p:cNvSpPr txBox="1"/>
          <p:nvPr>
            <p:ph type="sldNum" sz="quarter" idx="2"/>
          </p:nvPr>
        </p:nvSpPr>
        <p:spPr>
          <a:xfrm>
            <a:off x="1248618" y="6405880"/>
            <a:ext cx="199182" cy="203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sz="1400">
                <a:solidFill>
                  <a:srgbClr val="80808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14" name="Title 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Custom Model</a:t>
            </a:r>
          </a:p>
        </p:txBody>
      </p:sp>
      <p:sp>
        <p:nvSpPr>
          <p:cNvPr id="215" name="Content Placeholder 4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200"/>
            </a:pPr>
            <a:r>
              <a:t>Annotate your own data</a:t>
            </a:r>
          </a:p>
          <a:p>
            <a:pPr>
              <a:defRPr sz="3200"/>
            </a:pPr>
            <a:r>
              <a:t>Image annotations</a:t>
            </a:r>
          </a:p>
          <a:p>
            <a:pPr>
              <a:defRPr sz="3200"/>
            </a:pPr>
            <a:r>
              <a:t>Data format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Footer Placeholder 8"/>
          <p:cNvSpPr txBox="1"/>
          <p:nvPr/>
        </p:nvSpPr>
        <p:spPr>
          <a:xfrm>
            <a:off x="1493519" y="6324600"/>
            <a:ext cx="7664779" cy="365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defRPr b="1" spc="100" sz="1400">
                <a:solidFill>
                  <a:srgbClr val="808080"/>
                </a:solidFill>
              </a:defRPr>
            </a:lvl1pPr>
          </a:lstStyle>
          <a:p>
            <a:pPr/>
            <a:r>
              <a:t>ODOT Technology Conference 2022       TOGETHER TOWARDS TOMORROW</a:t>
            </a:r>
          </a:p>
        </p:txBody>
      </p:sp>
      <p:sp>
        <p:nvSpPr>
          <p:cNvPr id="218" name="Rectangle 11"/>
          <p:cNvSpPr txBox="1"/>
          <p:nvPr>
            <p:ph type="sldNum" sz="quarter" idx="2"/>
          </p:nvPr>
        </p:nvSpPr>
        <p:spPr>
          <a:xfrm>
            <a:off x="1248618" y="6405880"/>
            <a:ext cx="199182" cy="203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sz="1400">
                <a:solidFill>
                  <a:srgbClr val="80808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19" name="Title 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Active Learning</a:t>
            </a:r>
          </a:p>
        </p:txBody>
      </p:sp>
      <p:sp>
        <p:nvSpPr>
          <p:cNvPr id="220" name="Content Placeholder 4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200"/>
            </a:pPr>
            <a:r>
              <a:t>improve model over time</a:t>
            </a:r>
          </a:p>
          <a:p>
            <a:pPr>
              <a:defRPr sz="3200"/>
            </a:pPr>
            <a:r>
              <a:t>adapt to changes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Footer Placeholder 8"/>
          <p:cNvSpPr txBox="1"/>
          <p:nvPr/>
        </p:nvSpPr>
        <p:spPr>
          <a:xfrm>
            <a:off x="1493519" y="6324600"/>
            <a:ext cx="7664779" cy="365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defRPr b="1" spc="100" sz="1400">
                <a:solidFill>
                  <a:srgbClr val="808080"/>
                </a:solidFill>
              </a:defRPr>
            </a:lvl1pPr>
          </a:lstStyle>
          <a:p>
            <a:pPr/>
            <a:r>
              <a:t>ODOT Technology Conference 2022       TOGETHER TOWARDS TOMORROW</a:t>
            </a:r>
          </a:p>
        </p:txBody>
      </p:sp>
      <p:sp>
        <p:nvSpPr>
          <p:cNvPr id="223" name="Rectangle 11"/>
          <p:cNvSpPr txBox="1"/>
          <p:nvPr>
            <p:ph type="sldNum" sz="quarter" idx="2"/>
          </p:nvPr>
        </p:nvSpPr>
        <p:spPr>
          <a:xfrm>
            <a:off x="1248618" y="6405880"/>
            <a:ext cx="199182" cy="203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sz="1400">
                <a:solidFill>
                  <a:srgbClr val="80808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4" name="Title 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recent advances</a:t>
            </a:r>
          </a:p>
        </p:txBody>
      </p:sp>
      <p:sp>
        <p:nvSpPr>
          <p:cNvPr id="225" name="Content Placeholder 4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200"/>
            </a:pPr>
            <a:r>
              <a:t>Stable Diffusion</a:t>
            </a:r>
          </a:p>
          <a:p>
            <a:pPr indent="-317500" defTabSz="457200">
              <a:spcBef>
                <a:spcPts val="0"/>
              </a:spcBef>
              <a:buClr>
                <a:srgbClr val="2470B3"/>
              </a:buClr>
              <a:buFont typeface="Helvetica"/>
              <a:buChar char="•"/>
              <a:defRPr sz="3000" u="sng">
                <a:solidFill>
                  <a:srgbClr val="2470B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rgbClr val="40BAC8"/>
                </a:solidFill>
                <a:uFill>
                  <a:solidFill>
                    <a:srgbClr val="40BAC8"/>
                  </a:solidFill>
                </a:uFill>
                <a:hlinkClick r:id="rId2" invalidUrl="" action="" tgtFrame="" tooltip="" history="1" highlightClick="0" endSnd="0"/>
              </a:rPr>
              <a:t>https://twitter.com/xsteenbrugge/status/1558508866463219712</a:t>
            </a:r>
            <a:endParaRPr u="none">
              <a:solidFill>
                <a:srgbClr val="080808"/>
              </a:solidFill>
            </a:endParaRPr>
          </a:p>
          <a:p>
            <a:pPr indent="-317500" defTabSz="457200">
              <a:spcBef>
                <a:spcPts val="0"/>
              </a:spcBef>
              <a:buClr>
                <a:srgbClr val="2470B3"/>
              </a:buClr>
              <a:buFont typeface="Helvetica"/>
              <a:buChar char="•"/>
              <a:defRPr sz="3000">
                <a:solidFill>
                  <a:srgbClr val="2470B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u="sng">
                <a:solidFill>
                  <a:srgbClr val="40BAC8"/>
                </a:solidFill>
                <a:uFill>
                  <a:solidFill>
                    <a:srgbClr val="40BAC8"/>
                  </a:solidFill>
                </a:uFill>
                <a:hlinkClick r:id="rId3" invalidUrl="" action="" tgtFrame="" tooltip="" history="1" highlightClick="0" endSnd="0"/>
              </a:rPr>
              <a:t>https://github.com/CompVis/stable-diffusion</a:t>
            </a:r>
          </a:p>
          <a:p>
            <a:pPr>
              <a:defRPr sz="3200"/>
            </a:pPr>
            <a:r>
              <a:t>Whisper</a:t>
            </a:r>
          </a:p>
          <a:p>
            <a:pPr indent="-317500" defTabSz="457200">
              <a:spcBef>
                <a:spcPts val="0"/>
              </a:spcBef>
              <a:buClr>
                <a:srgbClr val="2470B3"/>
              </a:buClr>
              <a:buFont typeface="Helvetica"/>
              <a:buChar char="•"/>
              <a:defRPr sz="3000" u="sng">
                <a:solidFill>
                  <a:srgbClr val="2470B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rgbClr val="40BAC8"/>
                </a:solidFill>
                <a:uFill>
                  <a:solidFill>
                    <a:srgbClr val="40BAC8"/>
                  </a:solidFill>
                </a:uFill>
                <a:hlinkClick r:id="rId4" invalidUrl="" action="" tgtFrame="" tooltip="" history="1" highlightClick="0" endSnd="0"/>
              </a:rPr>
              <a:t>https://openai.com/blog/whisper/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Footer Placeholder 7"/>
          <p:cNvSpPr txBox="1"/>
          <p:nvPr/>
        </p:nvSpPr>
        <p:spPr>
          <a:xfrm>
            <a:off x="1493519" y="6324599"/>
            <a:ext cx="7664780" cy="365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defRPr b="1" spc="100" sz="1400">
                <a:solidFill>
                  <a:srgbClr val="808080"/>
                </a:solidFill>
              </a:defRPr>
            </a:lvl1pPr>
          </a:lstStyle>
          <a:p>
            <a:pPr/>
            <a:r>
              <a:t>ODOT Technology Conference 2022       TOGETHER TOWARDS TOMORROW</a:t>
            </a:r>
          </a:p>
        </p:txBody>
      </p:sp>
      <p:sp>
        <p:nvSpPr>
          <p:cNvPr id="228" name="Rectangle 11"/>
          <p:cNvSpPr txBox="1"/>
          <p:nvPr>
            <p:ph type="sldNum" sz="quarter" idx="2"/>
          </p:nvPr>
        </p:nvSpPr>
        <p:spPr>
          <a:xfrm>
            <a:off x="1248618" y="6405880"/>
            <a:ext cx="199183" cy="203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sz="1400">
                <a:solidFill>
                  <a:srgbClr val="80808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231" name="Rounded Rectangle 3"/>
          <p:cNvGrpSpPr/>
          <p:nvPr/>
        </p:nvGrpSpPr>
        <p:grpSpPr>
          <a:xfrm>
            <a:off x="4726706" y="1865630"/>
            <a:ext cx="2738588" cy="3126741"/>
            <a:chOff x="0" y="0"/>
            <a:chExt cx="2738586" cy="3126739"/>
          </a:xfrm>
        </p:grpSpPr>
        <p:sp>
          <p:nvSpPr>
            <p:cNvPr id="229" name="Rounded Rectangle"/>
            <p:cNvSpPr/>
            <p:nvPr/>
          </p:nvSpPr>
          <p:spPr>
            <a:xfrm>
              <a:off x="0" y="77469"/>
              <a:ext cx="2738587" cy="2971801"/>
            </a:xfrm>
            <a:prstGeom prst="roundRect">
              <a:avLst>
                <a:gd name="adj" fmla="val 11102"/>
              </a:avLst>
            </a:prstGeom>
            <a:solidFill>
              <a:srgbClr val="009969"/>
            </a:solidFill>
            <a:ln w="1968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0" name="?"/>
            <p:cNvSpPr txBox="1"/>
            <p:nvPr/>
          </p:nvSpPr>
          <p:spPr>
            <a:xfrm>
              <a:off x="233195" y="0"/>
              <a:ext cx="2272197" cy="3126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9900">
                  <a:solidFill>
                    <a:srgbClr val="FFFFFF"/>
                  </a:solidFill>
                  <a:latin typeface="Franklin Gothic Demi"/>
                  <a:ea typeface="Franklin Gothic Demi"/>
                  <a:cs typeface="Franklin Gothic Demi"/>
                  <a:sym typeface="Franklin Gothic Demi"/>
                </a:defRPr>
              </a:lvl1pPr>
            </a:lstStyle>
            <a:p>
              <a:pPr/>
              <a:r>
                <a:t>?</a:t>
              </a:r>
            </a:p>
          </p:txBody>
        </p:sp>
      </p:grpSp>
      <p:sp>
        <p:nvSpPr>
          <p:cNvPr id="232" name="Title 5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Questions</a:t>
            </a:r>
          </a:p>
        </p:txBody>
      </p:sp>
      <p:sp>
        <p:nvSpPr>
          <p:cNvPr id="233" name="TextBox 1"/>
          <p:cNvSpPr txBox="1"/>
          <p:nvPr/>
        </p:nvSpPr>
        <p:spPr>
          <a:xfrm>
            <a:off x="8427719" y="5867399"/>
            <a:ext cx="288036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1" i="1"/>
            </a:lvl1pPr>
          </a:lstStyle>
          <a:p>
            <a:pPr/>
            <a:r>
              <a:t>Last updated 8/4/2022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2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Class="entr" nodeType="afterEffect" presetSubtype="2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1" grpId="1"/>
      <p:bldP build="whole" bldLvl="1" animBg="1" rev="0" advAuto="0" spid="233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Footer Placeholder 3"/>
          <p:cNvSpPr txBox="1"/>
          <p:nvPr/>
        </p:nvSpPr>
        <p:spPr>
          <a:xfrm>
            <a:off x="1493519" y="6324599"/>
            <a:ext cx="7664780" cy="365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defRPr spc="100" sz="1400">
                <a:solidFill>
                  <a:srgbClr val="808080"/>
                </a:solidFill>
              </a:defRPr>
            </a:lvl1pPr>
          </a:lstStyle>
          <a:p>
            <a:pPr/>
            <a:r>
              <a:t>ODOT Technology Conference 2022       TOGETHER TOWARDS TOMORROW</a:t>
            </a:r>
          </a:p>
        </p:txBody>
      </p:sp>
      <p:sp>
        <p:nvSpPr>
          <p:cNvPr id="155" name="Rectangle 11"/>
          <p:cNvSpPr txBox="1"/>
          <p:nvPr>
            <p:ph type="sldNum" sz="quarter" idx="2"/>
          </p:nvPr>
        </p:nvSpPr>
        <p:spPr>
          <a:xfrm>
            <a:off x="1320800" y="6405880"/>
            <a:ext cx="127001" cy="203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sz="1400">
                <a:solidFill>
                  <a:srgbClr val="80808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Show of Hands</a:t>
            </a:r>
          </a:p>
        </p:txBody>
      </p:sp>
      <p:sp>
        <p:nvSpPr>
          <p:cNvPr id="157" name="Content Placeholder 2"/>
          <p:cNvSpPr txBox="1"/>
          <p:nvPr>
            <p:ph type="body" idx="1"/>
          </p:nvPr>
        </p:nvSpPr>
        <p:spPr>
          <a:xfrm>
            <a:off x="838200" y="1142999"/>
            <a:ext cx="10515600" cy="4906966"/>
          </a:xfrm>
          <a:prstGeom prst="rect">
            <a:avLst/>
          </a:prstGeom>
        </p:spPr>
        <p:txBody>
          <a:bodyPr/>
          <a:lstStyle/>
          <a:p>
            <a:pPr/>
            <a:r>
              <a:t>How many of you can write code?</a:t>
            </a:r>
          </a:p>
          <a:p>
            <a:pPr/>
            <a:r>
              <a:t>How many of you are familiar with AI/ML/Deep Learning?</a:t>
            </a:r>
          </a:p>
          <a:p>
            <a:pPr/>
            <a:r>
              <a:t>How many of you think using video to count cars or identify potholes is an easy problem?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Footer Placeholder 11"/>
          <p:cNvSpPr txBox="1"/>
          <p:nvPr/>
        </p:nvSpPr>
        <p:spPr>
          <a:xfrm>
            <a:off x="1493519" y="6324599"/>
            <a:ext cx="7664780" cy="365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defRPr b="1" spc="100" sz="1400">
                <a:solidFill>
                  <a:srgbClr val="808080"/>
                </a:solidFill>
              </a:defRPr>
            </a:lvl1pPr>
          </a:lstStyle>
          <a:p>
            <a:pPr/>
            <a:r>
              <a:t>ODOT Technology Conference 2022       TOGETHER TOWARDS TOMORROW</a:t>
            </a:r>
          </a:p>
        </p:txBody>
      </p:sp>
      <p:sp>
        <p:nvSpPr>
          <p:cNvPr id="160" name="Rectangle 11"/>
          <p:cNvSpPr txBox="1"/>
          <p:nvPr>
            <p:ph type="sldNum" sz="quarter" idx="2"/>
          </p:nvPr>
        </p:nvSpPr>
        <p:spPr>
          <a:xfrm>
            <a:off x="1320800" y="6405880"/>
            <a:ext cx="127001" cy="203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sz="1400">
                <a:solidFill>
                  <a:srgbClr val="80808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1" name="Title 7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Goals</a:t>
            </a:r>
          </a:p>
        </p:txBody>
      </p:sp>
      <p:sp>
        <p:nvSpPr>
          <p:cNvPr id="162" name="Content Placeholder 1"/>
          <p:cNvSpPr txBox="1"/>
          <p:nvPr>
            <p:ph type="body" idx="1"/>
          </p:nvPr>
        </p:nvSpPr>
        <p:spPr>
          <a:xfrm>
            <a:off x="838200" y="1142999"/>
            <a:ext cx="10515600" cy="4906966"/>
          </a:xfrm>
          <a:prstGeom prst="rect">
            <a:avLst/>
          </a:prstGeom>
        </p:spPr>
        <p:txBody>
          <a:bodyPr/>
          <a:lstStyle/>
          <a:p>
            <a:pPr/>
            <a:r>
              <a:t>Learn how to solve Computer Vision problems</a:t>
            </a:r>
          </a:p>
          <a:p>
            <a:pPr/>
            <a:r>
              <a:t>Use provided toolkit to experiment and …</a:t>
            </a:r>
          </a:p>
          <a:p>
            <a:pPr/>
            <a:r>
              <a:t>Apply what you learned to solve your own problems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Footer Placeholder 16"/>
          <p:cNvSpPr txBox="1"/>
          <p:nvPr/>
        </p:nvSpPr>
        <p:spPr>
          <a:xfrm>
            <a:off x="1493519" y="6324599"/>
            <a:ext cx="7664780" cy="365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defRPr b="1" spc="100" sz="1400">
                <a:solidFill>
                  <a:srgbClr val="808080"/>
                </a:solidFill>
              </a:defRPr>
            </a:lvl1pPr>
          </a:lstStyle>
          <a:p>
            <a:pPr/>
            <a:r>
              <a:t>ODOT Technology Conference 2022       TOGETHER TOWARDS TOMORROW</a:t>
            </a:r>
          </a:p>
        </p:txBody>
      </p:sp>
      <p:sp>
        <p:nvSpPr>
          <p:cNvPr id="165" name="Rectangle 11"/>
          <p:cNvSpPr txBox="1"/>
          <p:nvPr>
            <p:ph type="sldNum" sz="quarter" idx="2"/>
          </p:nvPr>
        </p:nvSpPr>
        <p:spPr>
          <a:xfrm>
            <a:off x="1320800" y="6405880"/>
            <a:ext cx="127001" cy="203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sz="1400">
                <a:solidFill>
                  <a:srgbClr val="80808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6" name="Title 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Classical programming vs ML</a:t>
            </a:r>
          </a:p>
        </p:txBody>
      </p:sp>
      <p:sp>
        <p:nvSpPr>
          <p:cNvPr id="167" name="Content Placeholder 2"/>
          <p:cNvSpPr txBox="1"/>
          <p:nvPr>
            <p:ph type="body" idx="1"/>
          </p:nvPr>
        </p:nvSpPr>
        <p:spPr>
          <a:xfrm>
            <a:off x="838200" y="1142999"/>
            <a:ext cx="10515600" cy="4906966"/>
          </a:xfrm>
          <a:prstGeom prst="rect">
            <a:avLst/>
          </a:prstGeom>
        </p:spPr>
        <p:txBody>
          <a:bodyPr/>
          <a:lstStyle/>
          <a:p>
            <a:pPr marL="182880" indent="-182880" defTabSz="365760">
              <a:spcBef>
                <a:spcPts val="300"/>
              </a:spcBef>
              <a:defRPr sz="1600"/>
            </a:pPr>
          </a:p>
        </p:txBody>
      </p:sp>
      <p:pic>
        <p:nvPicPr>
          <p:cNvPr id="16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199" y="1142999"/>
            <a:ext cx="7991053" cy="48106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Footer Placeholder 16"/>
          <p:cNvSpPr txBox="1"/>
          <p:nvPr/>
        </p:nvSpPr>
        <p:spPr>
          <a:xfrm>
            <a:off x="1493519" y="6324600"/>
            <a:ext cx="7664779" cy="365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defRPr b="1" spc="100" sz="1400">
                <a:solidFill>
                  <a:srgbClr val="808080"/>
                </a:solidFill>
              </a:defRPr>
            </a:lvl1pPr>
          </a:lstStyle>
          <a:p>
            <a:pPr/>
            <a:r>
              <a:t>ODOT Technology Conference 2022       TOGETHER TOWARDS TOMORROW</a:t>
            </a:r>
          </a:p>
        </p:txBody>
      </p:sp>
      <p:sp>
        <p:nvSpPr>
          <p:cNvPr id="171" name="Rectangle 11"/>
          <p:cNvSpPr txBox="1"/>
          <p:nvPr>
            <p:ph type="sldNum" sz="quarter" idx="2"/>
          </p:nvPr>
        </p:nvSpPr>
        <p:spPr>
          <a:xfrm>
            <a:off x="1320800" y="6405880"/>
            <a:ext cx="127001" cy="203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sz="1400">
                <a:solidFill>
                  <a:srgbClr val="80808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72" name="Title 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AI vs ML vs DL</a:t>
            </a:r>
          </a:p>
        </p:txBody>
      </p:sp>
      <p:pic>
        <p:nvPicPr>
          <p:cNvPr id="17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4923" y="1013492"/>
            <a:ext cx="10242154" cy="48310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lide Number"/>
          <p:cNvSpPr txBox="1"/>
          <p:nvPr>
            <p:ph type="sldNum" sz="quarter" idx="2"/>
          </p:nvPr>
        </p:nvSpPr>
        <p:spPr>
          <a:xfrm>
            <a:off x="975360" y="6377869"/>
            <a:ext cx="139837" cy="2592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6" name="QuizZ: Deep Learning, ML, AI or Traditional Programming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41247">
              <a:defRPr sz="3312"/>
            </a:lvl1pPr>
          </a:lstStyle>
          <a:p>
            <a:pPr/>
            <a:r>
              <a:t>QuizZ: Deep Learning, ML, AI or Traditional Programming?</a:t>
            </a:r>
          </a:p>
        </p:txBody>
      </p:sp>
      <p:sp>
        <p:nvSpPr>
          <p:cNvPr id="177" name="Lane Detec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17500" indent="-317500" defTabSz="457200">
              <a:spcBef>
                <a:spcPts val="0"/>
              </a:spcBef>
              <a:buClr>
                <a:srgbClr val="080808"/>
              </a:buClr>
              <a:buFont typeface="Helvetica"/>
              <a:buChar char="◦"/>
              <a:defRPr>
                <a:solidFill>
                  <a:srgbClr val="2470B3"/>
                </a:solidFill>
              </a:defRPr>
            </a:pPr>
            <a:r>
              <a:rPr>
                <a:solidFill>
                  <a:srgbClr val="080808"/>
                </a:solidFill>
              </a:rPr>
              <a:t>Lane Detection </a:t>
            </a:r>
            <a:endParaRPr>
              <a:solidFill>
                <a:srgbClr val="080808"/>
              </a:solidFill>
            </a:endParaRPr>
          </a:p>
          <a:p>
            <a:pPr lvl="1" marL="914400" indent="-317500" defTabSz="457200">
              <a:spcBef>
                <a:spcPts val="0"/>
              </a:spcBef>
              <a:buClr>
                <a:srgbClr val="080808"/>
              </a:buClr>
              <a:buFont typeface="Helvetica"/>
              <a:buChar char="◦"/>
              <a:defRPr sz="3000">
                <a:solidFill>
                  <a:srgbClr val="2470B3"/>
                </a:solidFill>
              </a:defRPr>
            </a:pPr>
            <a:r>
              <a:rPr u="sng">
                <a:solidFill>
                  <a:srgbClr val="40BAC8"/>
                </a:solidFill>
                <a:uFill>
                  <a:solidFill>
                    <a:srgbClr val="40BAC8"/>
                  </a:solidFill>
                </a:uFill>
                <a:hlinkClick r:id="rId2" invalidUrl="" action="" tgtFrame="" tooltip="" history="1" highlightClick="0" endSnd="0"/>
              </a:rPr>
              <a:t>https://youtu.be/OV1l5xFHiwQ?t=16</a:t>
            </a:r>
            <a:endParaRPr>
              <a:solidFill>
                <a:srgbClr val="080808"/>
              </a:solidFill>
            </a:endParaRPr>
          </a:p>
          <a:p>
            <a:pPr marL="317500" indent="-317500" defTabSz="457200">
              <a:spcBef>
                <a:spcPts val="0"/>
              </a:spcBef>
              <a:buClr>
                <a:srgbClr val="080808"/>
              </a:buClr>
              <a:buFont typeface="Helvetica"/>
              <a:buChar char="◦"/>
              <a:defRPr>
                <a:solidFill>
                  <a:srgbClr val="2470B3"/>
                </a:solidFill>
              </a:defRPr>
            </a:pPr>
            <a:r>
              <a:rPr>
                <a:solidFill>
                  <a:srgbClr val="080808"/>
                </a:solidFill>
              </a:rPr>
              <a:t>Path Planning </a:t>
            </a:r>
            <a:endParaRPr>
              <a:solidFill>
                <a:srgbClr val="080808"/>
              </a:solidFill>
            </a:endParaRPr>
          </a:p>
          <a:p>
            <a:pPr lvl="1" marL="914400" indent="-317500" defTabSz="457200">
              <a:spcBef>
                <a:spcPts val="0"/>
              </a:spcBef>
              <a:buClr>
                <a:srgbClr val="080808"/>
              </a:buClr>
              <a:buFont typeface="Helvetica"/>
              <a:buChar char="◦"/>
              <a:defRPr sz="3000">
                <a:solidFill>
                  <a:srgbClr val="2470B3"/>
                </a:solidFill>
              </a:defRPr>
            </a:pPr>
            <a:r>
              <a:rPr u="sng">
                <a:solidFill>
                  <a:srgbClr val="40BAC8"/>
                </a:solidFill>
                <a:uFill>
                  <a:solidFill>
                    <a:srgbClr val="40BAC8"/>
                  </a:solidFill>
                </a:uFill>
                <a:hlinkClick r:id="rId3" invalidUrl="" action="" tgtFrame="" tooltip="" history="1" highlightClick="0" endSnd="0"/>
              </a:rPr>
              <a:t>https://youtu.be/t7P4au6bT1Q?t=23</a:t>
            </a:r>
            <a:endParaRPr>
              <a:solidFill>
                <a:srgbClr val="080808"/>
              </a:solidFill>
            </a:endParaRPr>
          </a:p>
          <a:p>
            <a:pPr marL="317500" indent="-317500" defTabSz="457200">
              <a:spcBef>
                <a:spcPts val="0"/>
              </a:spcBef>
              <a:buClr>
                <a:srgbClr val="080808"/>
              </a:buClr>
              <a:buFont typeface="Helvetica"/>
              <a:buChar char="◦"/>
              <a:defRPr>
                <a:solidFill>
                  <a:srgbClr val="2470B3"/>
                </a:solidFill>
              </a:defRPr>
            </a:pPr>
            <a:r>
              <a:rPr>
                <a:solidFill>
                  <a:srgbClr val="080808"/>
                </a:solidFill>
              </a:rPr>
              <a:t>Vehicle Detection </a:t>
            </a:r>
            <a:endParaRPr>
              <a:solidFill>
                <a:srgbClr val="080808"/>
              </a:solidFill>
            </a:endParaRPr>
          </a:p>
          <a:p>
            <a:pPr lvl="1" marL="914400" indent="-317500" defTabSz="457200">
              <a:spcBef>
                <a:spcPts val="0"/>
              </a:spcBef>
              <a:buClr>
                <a:srgbClr val="080808"/>
              </a:buClr>
              <a:buFont typeface="Helvetica"/>
              <a:buChar char="◦"/>
              <a:defRPr sz="3000">
                <a:solidFill>
                  <a:srgbClr val="2470B3"/>
                </a:solidFill>
              </a:defRPr>
            </a:pPr>
            <a:r>
              <a:rPr u="sng">
                <a:solidFill>
                  <a:srgbClr val="40BAC8"/>
                </a:solidFill>
                <a:uFill>
                  <a:solidFill>
                    <a:srgbClr val="40BAC8"/>
                  </a:solidFill>
                </a:uFill>
                <a:hlinkClick r:id="rId4" invalidUrl="" action="" tgtFrame="" tooltip="" history="1" highlightClick="0" endSnd="0"/>
              </a:rPr>
              <a:t>https://youtu.be/kZViHcQgGYU?t=37</a:t>
            </a:r>
            <a:endParaRPr>
              <a:solidFill>
                <a:srgbClr val="080808"/>
              </a:solidFill>
            </a:endParaRPr>
          </a:p>
          <a:p>
            <a:pPr marL="317500" indent="-317500" defTabSz="457200">
              <a:spcBef>
                <a:spcPts val="0"/>
              </a:spcBef>
              <a:buClr>
                <a:srgbClr val="080808"/>
              </a:buClr>
              <a:buFont typeface="Helvetica"/>
              <a:buChar char="◦"/>
              <a:defRPr>
                <a:solidFill>
                  <a:srgbClr val="2470B3"/>
                </a:solidFill>
              </a:defRPr>
            </a:pPr>
            <a:r>
              <a:rPr>
                <a:solidFill>
                  <a:srgbClr val="080808"/>
                </a:solidFill>
              </a:rPr>
              <a:t>Behavioral Cloning </a:t>
            </a:r>
            <a:endParaRPr>
              <a:solidFill>
                <a:srgbClr val="080808"/>
              </a:solidFill>
            </a:endParaRPr>
          </a:p>
          <a:p>
            <a:pPr lvl="1" marL="914400" indent="-317500" defTabSz="457200">
              <a:spcBef>
                <a:spcPts val="0"/>
              </a:spcBef>
              <a:buClr>
                <a:srgbClr val="080808"/>
              </a:buClr>
              <a:buFont typeface="Helvetica"/>
              <a:buChar char="◦"/>
              <a:defRPr sz="3000">
                <a:solidFill>
                  <a:srgbClr val="2470B3"/>
                </a:solidFill>
              </a:defRPr>
            </a:pPr>
            <a:r>
              <a:rPr u="sng">
                <a:solidFill>
                  <a:srgbClr val="40BAC8"/>
                </a:solidFill>
                <a:uFill>
                  <a:solidFill>
                    <a:srgbClr val="40BAC8"/>
                  </a:solidFill>
                </a:uFill>
                <a:hlinkClick r:id="rId5" invalidUrl="" action="" tgtFrame="" tooltip="" history="1" highlightClick="0" endSnd="0"/>
              </a:rPr>
              <a:t>https://youtu.be/vXzgXb1rkjw?t=24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Footer Placeholder 16"/>
          <p:cNvSpPr txBox="1"/>
          <p:nvPr/>
        </p:nvSpPr>
        <p:spPr>
          <a:xfrm>
            <a:off x="1493519" y="6324599"/>
            <a:ext cx="7664780" cy="365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defRPr b="1" spc="100" sz="1400">
                <a:solidFill>
                  <a:srgbClr val="808080"/>
                </a:solidFill>
              </a:defRPr>
            </a:lvl1pPr>
          </a:lstStyle>
          <a:p>
            <a:pPr/>
            <a:r>
              <a:t>ODOT Technology Conference 2022       TOGETHER TOWARDS TOMORROW</a:t>
            </a:r>
          </a:p>
        </p:txBody>
      </p:sp>
      <p:sp>
        <p:nvSpPr>
          <p:cNvPr id="180" name="Rectangle 11"/>
          <p:cNvSpPr txBox="1"/>
          <p:nvPr>
            <p:ph type="sldNum" sz="quarter" idx="2"/>
          </p:nvPr>
        </p:nvSpPr>
        <p:spPr>
          <a:xfrm>
            <a:off x="1320800" y="6405880"/>
            <a:ext cx="127001" cy="203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sz="1400">
                <a:solidFill>
                  <a:srgbClr val="80808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81" name="Title 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Biggest Challenge</a:t>
            </a:r>
          </a:p>
        </p:txBody>
      </p:sp>
      <p:sp>
        <p:nvSpPr>
          <p:cNvPr id="182" name="Content Placeholder 4"/>
          <p:cNvSpPr txBox="1"/>
          <p:nvPr>
            <p:ph type="body" idx="1"/>
          </p:nvPr>
        </p:nvSpPr>
        <p:spPr>
          <a:xfrm>
            <a:off x="838200" y="1142999"/>
            <a:ext cx="10515600" cy="4906966"/>
          </a:xfrm>
          <a:prstGeom prst="rect">
            <a:avLst/>
          </a:prstGeom>
        </p:spPr>
        <p:txBody>
          <a:bodyPr/>
          <a:lstStyle/>
          <a:p>
            <a:pPr/>
            <a:r>
              <a:t>Images/video represent unstructured data that is hard to analyze and interpret automatically</a:t>
            </a:r>
          </a:p>
          <a:p>
            <a:pPr/>
            <a:r>
              <a:t>What can be done about it?</a:t>
            </a:r>
          </a:p>
          <a:p>
            <a:pPr/>
            <a:r>
              <a:t>How can we turn unstructured information into structured?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Footer Placeholder 16"/>
          <p:cNvSpPr txBox="1"/>
          <p:nvPr/>
        </p:nvSpPr>
        <p:spPr>
          <a:xfrm>
            <a:off x="1493519" y="6324600"/>
            <a:ext cx="7664779" cy="365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defRPr b="1" spc="100" sz="1400">
                <a:solidFill>
                  <a:srgbClr val="808080"/>
                </a:solidFill>
              </a:defRPr>
            </a:lvl1pPr>
          </a:lstStyle>
          <a:p>
            <a:pPr/>
            <a:r>
              <a:t>ODOT Technology Conference 2022       TOGETHER TOWARDS TOMORROW</a:t>
            </a:r>
          </a:p>
        </p:txBody>
      </p:sp>
      <p:sp>
        <p:nvSpPr>
          <p:cNvPr id="185" name="Rectangle 11"/>
          <p:cNvSpPr txBox="1"/>
          <p:nvPr>
            <p:ph type="sldNum" sz="quarter" idx="2"/>
          </p:nvPr>
        </p:nvSpPr>
        <p:spPr>
          <a:xfrm>
            <a:off x="1320800" y="6405880"/>
            <a:ext cx="127001" cy="203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sz="1400">
                <a:solidFill>
                  <a:srgbClr val="80808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86" name="Title 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How computers learn to recognize objects</a:t>
            </a:r>
          </a:p>
        </p:txBody>
      </p:sp>
      <p:pic>
        <p:nvPicPr>
          <p:cNvPr id="187" name="How computers learn to recognize objects instantly | Joseph Redmon" descr="How computers learn to recognize objects instantly | Joseph Redmon"/>
          <p:cNvPicPr>
            <a:picLocks noChangeAspect="0"/>
          </p:cNvPicPr>
          <p:nvPr>
            <a:videoFile xmlns:mc="http://schemas.openxmlformats.org/markup-compatibility/2006" xmlns:aiw="http://developer.apple.com/namespaces/iwork" r:link="rId2" mc:Ignorable="aiw" aiw:title="How computers learn to recognize objects instantly | Joseph Redmon" aiw:author="TED"/>
          </p:nvPr>
        </p:nvPicPr>
        <p:blipFill>
          <a:blip r:embed="rId3">
            <a:extLst/>
          </a:blip>
          <a:stretch>
            <a:fillRect/>
          </a:stretch>
        </p:blipFill>
        <p:spPr>
          <a:xfrm>
            <a:off x="1139439" y="1018225"/>
            <a:ext cx="9234346" cy="519432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8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80000">
                <p:cTn id="7" fill="hold" display="0">
                  <p:stCondLst>
                    <p:cond delay="indefinite"/>
                  </p:stCondLst>
                </p:cTn>
                <p:tgtEl>
                  <p:spTgt spid="187"/>
                </p:tgtEl>
              </p:cMediaNode>
            </p:video>
            <p:seq concurrent="1" prevAc="none" nextAc="seek">
              <p:cTn id="8" evtFilter="cancelBubble" nodeType="interactiveSeq" restart="whenNotActive" fill="hold">
                <p:stCondLst>
                  <p:cond delay="0" evt="onClick">
                    <p:tgtEl>
                      <p:spTgt spid="187"/>
                    </p:tgtEl>
                  </p:cond>
                </p:stCondLst>
                <p:endSync delay="0" evt="end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mediacall" nodeType="clickEffect" presetSubtype="0" preset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8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delay="0" evt="onClick">
                  <p:tgtEl>
                    <p:spTgt spid="187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Footer Placeholder 16"/>
          <p:cNvSpPr txBox="1"/>
          <p:nvPr/>
        </p:nvSpPr>
        <p:spPr>
          <a:xfrm>
            <a:off x="1493519" y="6324600"/>
            <a:ext cx="7664779" cy="365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defRPr b="1" spc="100" sz="1400">
                <a:solidFill>
                  <a:srgbClr val="808080"/>
                </a:solidFill>
              </a:defRPr>
            </a:lvl1pPr>
          </a:lstStyle>
          <a:p>
            <a:pPr/>
            <a:r>
              <a:t>ODOT Technology Conference 2022       TOGETHER TOWARDS TOMORROW</a:t>
            </a:r>
          </a:p>
        </p:txBody>
      </p:sp>
      <p:sp>
        <p:nvSpPr>
          <p:cNvPr id="190" name="Rectangle 11"/>
          <p:cNvSpPr txBox="1"/>
          <p:nvPr>
            <p:ph type="sldNum" sz="quarter" idx="2"/>
          </p:nvPr>
        </p:nvSpPr>
        <p:spPr>
          <a:xfrm>
            <a:off x="1320800" y="6405880"/>
            <a:ext cx="127001" cy="203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sz="1400">
                <a:solidFill>
                  <a:srgbClr val="80808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1" name="Title 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Our End Product</a:t>
            </a:r>
          </a:p>
        </p:txBody>
      </p:sp>
      <p:pic>
        <p:nvPicPr>
          <p:cNvPr id="192" name="Traffic Counts" descr="Traffic Counts"/>
          <p:cNvPicPr>
            <a:picLocks noChangeAspect="0"/>
          </p:cNvPicPr>
          <p:nvPr>
            <a:videoFile xmlns:mc="http://schemas.openxmlformats.org/markup-compatibility/2006" xmlns:aiw="http://developer.apple.com/namespaces/iwork" r:link="rId2" mc:Ignorable="aiw" aiw:title="Traffic Counts" aiw:author="Mihail Chirita"/>
          </p:nvPr>
        </p:nvPicPr>
        <p:blipFill>
          <a:blip r:embed="rId3">
            <a:extLst/>
          </a:blip>
          <a:stretch>
            <a:fillRect/>
          </a:stretch>
        </p:blipFill>
        <p:spPr>
          <a:xfrm>
            <a:off x="1101457" y="978410"/>
            <a:ext cx="9305130" cy="523413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9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80000">
                <p:cTn id="7" fill="hold" display="0">
                  <p:stCondLst>
                    <p:cond delay="indefinite"/>
                  </p:stCondLst>
                </p:cTn>
                <p:tgtEl>
                  <p:spTgt spid="192"/>
                </p:tgtEl>
              </p:cMediaNode>
            </p:video>
            <p:seq concurrent="1" prevAc="none" nextAc="seek">
              <p:cTn id="8" evtFilter="cancelBubble" nodeType="interactiveSeq" restart="whenNotActive" fill="hold">
                <p:stCondLst>
                  <p:cond delay="0" evt="onClick">
                    <p:tgtEl>
                      <p:spTgt spid="192"/>
                    </p:tgtEl>
                  </p:cond>
                </p:stCondLst>
                <p:endSync delay="0" evt="end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mediacall" nodeType="clickEffect" presetSubtype="0" preset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9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delay="0" evt="onClick">
                  <p:tgtEl>
                    <p:spTgt spid="19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DOT Master - Business Card Look">
  <a:themeElements>
    <a:clrScheme name="ODOT Master - Business Card Loo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F2A44"/>
      </a:accent1>
      <a:accent2>
        <a:srgbClr val="00B5E2"/>
      </a:accent2>
      <a:accent3>
        <a:srgbClr val="DC582A"/>
      </a:accent3>
      <a:accent4>
        <a:srgbClr val="9E2A2B"/>
      </a:accent4>
      <a:accent5>
        <a:srgbClr val="D7C826"/>
      </a:accent5>
      <a:accent6>
        <a:srgbClr val="F68D2E"/>
      </a:accent6>
      <a:hlink>
        <a:srgbClr val="0000FF"/>
      </a:hlink>
      <a:folHlink>
        <a:srgbClr val="FF00FF"/>
      </a:folHlink>
    </a:clrScheme>
    <a:fontScheme name="ODOT Master - Business Card Look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DOT Master - Business Card L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DOT Master - Business Card Look">
  <a:themeElements>
    <a:clrScheme name="ODOT Master - Business Card Loo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F2A44"/>
      </a:accent1>
      <a:accent2>
        <a:srgbClr val="00B5E2"/>
      </a:accent2>
      <a:accent3>
        <a:srgbClr val="DC582A"/>
      </a:accent3>
      <a:accent4>
        <a:srgbClr val="9E2A2B"/>
      </a:accent4>
      <a:accent5>
        <a:srgbClr val="D7C826"/>
      </a:accent5>
      <a:accent6>
        <a:srgbClr val="F68D2E"/>
      </a:accent6>
      <a:hlink>
        <a:srgbClr val="0000FF"/>
      </a:hlink>
      <a:folHlink>
        <a:srgbClr val="FF00FF"/>
      </a:folHlink>
    </a:clrScheme>
    <a:fontScheme name="ODOT Master - Business Card Look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DOT Master - Business Card L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