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66" r:id="rId14"/>
    <p:sldId id="270" r:id="rId15"/>
    <p:sldId id="277" r:id="rId16"/>
    <p:sldId id="278" r:id="rId17"/>
    <p:sldId id="27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D"/>
          </a:solidFill>
        </a:fill>
      </a:tcStyle>
    </a:wholeTbl>
    <a:band2H>
      <a:tcTxStyle/>
      <a:tcStyle>
        <a:tcBdr/>
        <a:fill>
          <a:solidFill>
            <a:srgbClr val="E7E7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0CB"/>
          </a:solidFill>
        </a:fill>
      </a:tcStyle>
    </a:wholeTbl>
    <a:band2H>
      <a:tcTxStyle/>
      <a:tcStyle>
        <a:tcBdr/>
        <a:fill>
          <a:solidFill>
            <a:srgbClr val="F8E9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ACC"/>
          </a:solidFill>
        </a:fill>
      </a:tcStyle>
    </a:wholeTbl>
    <a:band2H>
      <a:tcTxStyle/>
      <a:tcStyle>
        <a:tcBdr/>
        <a:fill>
          <a:solidFill>
            <a:srgbClr val="FDED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Welcome and intro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no foo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3"/>
          </a:solidFill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13" name="Picture Placeholder 5"/>
          <p:cNvSpPr>
            <a:spLocks noGrp="1"/>
          </p:cNvSpPr>
          <p:nvPr>
            <p:ph type="pic" idx="21"/>
          </p:nvPr>
        </p:nvSpPr>
        <p:spPr>
          <a:xfrm>
            <a:off x="457200" y="1143000"/>
            <a:ext cx="11430000" cy="51816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Blank - no foo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9969"/>
          </a:solidFill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2" name="Picture Placeholder 5"/>
          <p:cNvSpPr>
            <a:spLocks noGrp="1"/>
          </p:cNvSpPr>
          <p:nvPr>
            <p:ph type="pic" idx="21"/>
          </p:nvPr>
        </p:nvSpPr>
        <p:spPr>
          <a:xfrm>
            <a:off x="457200" y="1143000"/>
            <a:ext cx="11430000" cy="51816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 - no foo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5"/>
          </a:solidFill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1" name="Picture Placeholder 5"/>
          <p:cNvSpPr>
            <a:spLocks noGrp="1"/>
          </p:cNvSpPr>
          <p:nvPr>
            <p:ph type="pic" idx="21"/>
          </p:nvPr>
        </p:nvSpPr>
        <p:spPr>
          <a:xfrm>
            <a:off x="457200" y="1143000"/>
            <a:ext cx="11430000" cy="51816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Blank - no foo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/>
          </a:solidFill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40" name="Picture Placeholder 5"/>
          <p:cNvSpPr>
            <a:spLocks noGrp="1"/>
          </p:cNvSpPr>
          <p:nvPr>
            <p:ph type="pic" idx="21"/>
          </p:nvPr>
        </p:nvSpPr>
        <p:spPr>
          <a:xfrm>
            <a:off x="457200" y="1143000"/>
            <a:ext cx="11430000" cy="51816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5360" y="6377869"/>
            <a:ext cx="266973" cy="2592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" name="Straight Connector 17"/>
          <p:cNvSpPr/>
          <p:nvPr/>
        </p:nvSpPr>
        <p:spPr>
          <a:xfrm>
            <a:off x="883920" y="6244861"/>
            <a:ext cx="104241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042" y="6277178"/>
            <a:ext cx="1176314" cy="5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3"/>
          </a:solidFill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143000"/>
            <a:ext cx="10515600" cy="49069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5360" y="6377869"/>
            <a:ext cx="266973" cy="2592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" name="Straight Connector 17"/>
          <p:cNvSpPr/>
          <p:nvPr/>
        </p:nvSpPr>
        <p:spPr>
          <a:xfrm>
            <a:off x="883920" y="6244861"/>
            <a:ext cx="104241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042" y="6277178"/>
            <a:ext cx="1176314" cy="5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6"/>
          </a:solidFill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143000"/>
            <a:ext cx="10515600" cy="49069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5360" y="6377869"/>
            <a:ext cx="266973" cy="2592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traight Connector 17"/>
          <p:cNvSpPr/>
          <p:nvPr/>
        </p:nvSpPr>
        <p:spPr>
          <a:xfrm>
            <a:off x="883920" y="6244861"/>
            <a:ext cx="104241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042" y="6277178"/>
            <a:ext cx="1176314" cy="5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9969"/>
          </a:solidFill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143000"/>
            <a:ext cx="10515600" cy="49069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5360" y="6377869"/>
            <a:ext cx="266973" cy="2592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7" name="Straight Connector 17"/>
          <p:cNvSpPr/>
          <p:nvPr/>
        </p:nvSpPr>
        <p:spPr>
          <a:xfrm>
            <a:off x="883920" y="6244861"/>
            <a:ext cx="104241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042" y="6277178"/>
            <a:ext cx="1176314" cy="5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/>
          </a:solidFill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6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143000"/>
            <a:ext cx="10515600" cy="49069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5360" y="6377869"/>
            <a:ext cx="266973" cy="2592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8" name="Straight Connector 17"/>
          <p:cNvSpPr/>
          <p:nvPr/>
        </p:nvSpPr>
        <p:spPr>
          <a:xfrm>
            <a:off x="883920" y="6244861"/>
            <a:ext cx="104241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042" y="6277178"/>
            <a:ext cx="1176314" cy="5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2133600"/>
            <a:ext cx="10972800" cy="3886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9969"/>
          </a:solidFill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1447800"/>
            <a:ext cx="1097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500"/>
              </a:spcBef>
              <a:buSzTx/>
              <a:buFontTx/>
              <a:buNone/>
              <a:defRPr sz="2400" b="1" i="1" u="sng"/>
            </a:lvl1pPr>
          </a:lstStyle>
          <a:p>
            <a:r>
              <a:t>Subtitle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5360" y="6377869"/>
            <a:ext cx="266973" cy="2592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Straight Connector 17"/>
          <p:cNvSpPr/>
          <p:nvPr/>
        </p:nvSpPr>
        <p:spPr>
          <a:xfrm>
            <a:off x="883920" y="6244861"/>
            <a:ext cx="104241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042" y="6277178"/>
            <a:ext cx="1176314" cy="5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09600" y="2667000"/>
            <a:ext cx="10972800" cy="1143000"/>
          </a:xfrm>
          <a:prstGeom prst="rect">
            <a:avLst/>
          </a:prstGeom>
          <a:solidFill>
            <a:srgbClr val="009969"/>
          </a:solidFill>
        </p:spPr>
        <p:txBody>
          <a:bodyPr anchor="b"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wo Colum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5360" y="6377869"/>
            <a:ext cx="266973" cy="2592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0" name="Straight Connector 17"/>
          <p:cNvSpPr/>
          <p:nvPr/>
        </p:nvSpPr>
        <p:spPr>
          <a:xfrm>
            <a:off x="883920" y="6244861"/>
            <a:ext cx="104241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042" y="6277178"/>
            <a:ext cx="1176314" cy="5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4"/>
          </a:solidFill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1524000"/>
            <a:ext cx="10363200" cy="4495800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r>
              <a:t>Column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 and Two Colum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5360" y="6377869"/>
            <a:ext cx="266973" cy="2592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1" name="Straight Connector 17"/>
          <p:cNvSpPr/>
          <p:nvPr/>
        </p:nvSpPr>
        <p:spPr>
          <a:xfrm>
            <a:off x="883920" y="6244861"/>
            <a:ext cx="104241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042" y="6277178"/>
            <a:ext cx="1176314" cy="5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9969"/>
          </a:solidFill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2209800"/>
            <a:ext cx="10871200" cy="3810000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r>
              <a:t>Column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1447800"/>
            <a:ext cx="110744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500"/>
              </a:spcBef>
              <a:buSzTx/>
              <a:buFontTx/>
              <a:buNone/>
              <a:defRPr sz="2400" b="1" i="1" u="sng"/>
            </a:lvl1pPr>
          </a:lstStyle>
          <a:p>
            <a:r>
              <a:t>Subtitle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871538" y="5232399"/>
            <a:ext cx="11320272" cy="94606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1" descr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6343" y="5355730"/>
            <a:ext cx="4023360" cy="69940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871537" y="484142"/>
            <a:ext cx="1132027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5" name="Picture 6" descr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9600" y="1646202"/>
            <a:ext cx="11887200" cy="35717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 2"/>
          <p:cNvSpPr/>
          <p:nvPr/>
        </p:nvSpPr>
        <p:spPr>
          <a:xfrm>
            <a:off x="871537" y="1497339"/>
            <a:ext cx="11320464" cy="14886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o"/>
        <a:tabLst/>
        <a:defRPr sz="4000" b="0" i="0" u="none" strike="noStrike" cap="none" spc="0" baseline="0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1110342" marR="0" indent="-653142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o"/>
        <a:tabLst/>
        <a:defRPr sz="4000" b="0" i="0" u="none" strike="noStrike" cap="none" spc="0" baseline="0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567542" marR="0" indent="-653142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o"/>
        <a:tabLst/>
        <a:defRPr sz="4000" b="0" i="0" u="none" strike="noStrike" cap="none" spc="0" baseline="0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2133600" marR="0" indent="-7620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o"/>
        <a:tabLst/>
        <a:defRPr sz="4000" b="0" i="0" u="none" strike="noStrike" cap="none" spc="0" baseline="0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666471" marR="0" indent="-661458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o"/>
        <a:tabLst/>
        <a:defRPr sz="4000" b="0" i="0" u="none" strike="noStrike" cap="none" spc="0" baseline="0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743200" marR="0" indent="-4572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»"/>
        <a:tabLst/>
        <a:defRPr sz="4000" b="0" i="0" u="none" strike="noStrike" cap="none" spc="0" baseline="0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200400" marR="0" indent="-4572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»"/>
        <a:tabLst/>
        <a:defRPr sz="4000" b="0" i="0" u="none" strike="noStrike" cap="none" spc="0" baseline="0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657600" marR="0" indent="-4572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»"/>
        <a:tabLst/>
        <a:defRPr sz="4000" b="0" i="0" u="none" strike="noStrike" cap="none" spc="0" baseline="0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114800" marR="0" indent="-4572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»"/>
        <a:tabLst/>
        <a:defRPr sz="4000" b="0" i="0" u="none" strike="noStrike" cap="none" spc="0" baseline="0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blog/whisper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pVis/stable-diffusion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xsteenbrugge/status/155850886646321971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7P4au6bT1Q?t=23" TargetMode="External"/><Relationship Id="rId2" Type="http://schemas.openxmlformats.org/officeDocument/2006/relationships/hyperlink" Target="https://youtu.be/OV1l5xFHiwQ?t=16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youtu.be/vXzgXb1rkjw?t=24" TargetMode="External"/><Relationship Id="rId4" Type="http://schemas.openxmlformats.org/officeDocument/2006/relationships/hyperlink" Target="https://youtu.be/kZViHcQgGYU?t=3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gxsv1riJhI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dSO5bvIDAQ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3"/>
          <p:cNvSpPr txBox="1">
            <a:spLocks noGrp="1"/>
          </p:cNvSpPr>
          <p:nvPr>
            <p:ph type="title"/>
          </p:nvPr>
        </p:nvSpPr>
        <p:spPr>
          <a:xfrm>
            <a:off x="871538" y="484142"/>
            <a:ext cx="11320272" cy="9144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AI/ML for computer vision workshop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ooter Placeholder 16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1400" b="1" spc="100">
                <a:solidFill>
                  <a:srgbClr val="808080"/>
                </a:solidFill>
              </a:defRPr>
            </a:lvl1pPr>
          </a:lstStyle>
          <a:p>
            <a:r>
              <a:t>ODOT Technology Conference 2022       TOGETHER TOWARDS TOMORROW</a:t>
            </a:r>
          </a:p>
        </p:txBody>
      </p:sp>
      <p:sp>
        <p:nvSpPr>
          <p:cNvPr id="195" name="Rectangle 11"/>
          <p:cNvSpPr txBox="1">
            <a:spLocks noGrp="1"/>
          </p:cNvSpPr>
          <p:nvPr>
            <p:ph type="sldNum" sz="quarter" idx="2"/>
          </p:nvPr>
        </p:nvSpPr>
        <p:spPr>
          <a:xfrm>
            <a:off x="1248618" y="6405880"/>
            <a:ext cx="199182" cy="203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96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Our End Product</a:t>
            </a:r>
          </a:p>
        </p:txBody>
      </p:sp>
      <p:sp>
        <p:nvSpPr>
          <p:cNvPr id="197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lvl="1" indent="0">
              <a:buNone/>
              <a:defRPr sz="3200"/>
            </a:pPr>
            <a:endParaRPr dirty="0"/>
          </a:p>
          <a:p>
            <a:pPr>
              <a:defRPr sz="3200"/>
            </a:pPr>
            <a:endParaRPr lang="en-US" dirty="0"/>
          </a:p>
          <a:p>
            <a:pPr>
              <a:defRPr sz="3200"/>
            </a:pPr>
            <a:endParaRPr lang="en-US" dirty="0"/>
          </a:p>
          <a:p>
            <a:pPr>
              <a:defRPr sz="3200"/>
            </a:pPr>
            <a:endParaRPr lang="en-US" dirty="0"/>
          </a:p>
          <a:p>
            <a:pPr marL="0" indent="0">
              <a:buNone/>
              <a:defRPr sz="3200"/>
            </a:pPr>
            <a:endParaRPr lang="en-US" dirty="0"/>
          </a:p>
          <a:p>
            <a:pPr marL="0" indent="0">
              <a:buNone/>
              <a:defRPr sz="3200"/>
            </a:pPr>
            <a:endParaRPr dirty="0"/>
          </a:p>
        </p:txBody>
      </p:sp>
      <p:sp>
        <p:nvSpPr>
          <p:cNvPr id="198" name="Footer Placeholder 8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1400" b="1" spc="100">
                <a:solidFill>
                  <a:srgbClr val="808080"/>
                </a:solidFill>
              </a:defRPr>
            </a:lvl1pPr>
          </a:lstStyle>
          <a:p>
            <a:r>
              <a:t>ODOT Technology Conference 2022       TOGETHER TOWARDS TOMORROW</a:t>
            </a:r>
          </a:p>
        </p:txBody>
      </p:sp>
      <p:sp>
        <p:nvSpPr>
          <p:cNvPr id="199" name="Rectangle 11"/>
          <p:cNvSpPr txBox="1"/>
          <p:nvPr/>
        </p:nvSpPr>
        <p:spPr>
          <a:xfrm>
            <a:off x="1248618" y="6405880"/>
            <a:ext cx="199182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normAutofit lnSpcReduction="10000"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200" name="Title 3"/>
          <p:cNvSpPr txBox="1"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600" cap="all">
                <a:solidFill>
                  <a:srgbClr val="FFFFFF"/>
                </a:solidFill>
              </a:defRPr>
            </a:lvl1pPr>
          </a:lstStyle>
          <a:p>
            <a:r>
              <a:t>YOLO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7915F69-0D2A-F461-4113-3D1712719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01" y="1955800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BECEB47-D870-81BB-24D9-D2EFD46C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853" y="1955800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D1F45E-7A6B-4C32-C81E-5C01C8117D5A}"/>
              </a:ext>
            </a:extLst>
          </p:cNvPr>
          <p:cNvSpPr/>
          <p:nvPr/>
        </p:nvSpPr>
        <p:spPr>
          <a:xfrm>
            <a:off x="5070762" y="2403289"/>
            <a:ext cx="951346" cy="1154545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3A1D1-D561-83C6-6664-CF7BFE2A8E39}"/>
              </a:ext>
            </a:extLst>
          </p:cNvPr>
          <p:cNvSpPr txBox="1"/>
          <p:nvPr/>
        </p:nvSpPr>
        <p:spPr>
          <a:xfrm>
            <a:off x="985982" y="1415220"/>
            <a:ext cx="26289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Image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F09CC-09A6-EB97-54C9-1F264065C6D7}"/>
              </a:ext>
            </a:extLst>
          </p:cNvPr>
          <p:cNvSpPr txBox="1"/>
          <p:nvPr/>
        </p:nvSpPr>
        <p:spPr>
          <a:xfrm>
            <a:off x="4231985" y="1435687"/>
            <a:ext cx="26289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Image Localization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082BEA6-4B94-806B-104D-739A0E02E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44" y="1879599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B4C21E-3B39-81C6-920A-850BF2C3B1C0}"/>
              </a:ext>
            </a:extLst>
          </p:cNvPr>
          <p:cNvSpPr txBox="1"/>
          <p:nvPr/>
        </p:nvSpPr>
        <p:spPr>
          <a:xfrm>
            <a:off x="7709488" y="1497850"/>
            <a:ext cx="26289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A709B1-EB09-12B7-9226-4C54AFD99D7B}"/>
              </a:ext>
            </a:extLst>
          </p:cNvPr>
          <p:cNvSpPr/>
          <p:nvPr/>
        </p:nvSpPr>
        <p:spPr>
          <a:xfrm>
            <a:off x="7804737" y="2558255"/>
            <a:ext cx="997527" cy="1071636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FB889-BF41-C767-01E0-44AA3C8509E8}"/>
              </a:ext>
            </a:extLst>
          </p:cNvPr>
          <p:cNvSpPr/>
          <p:nvPr/>
        </p:nvSpPr>
        <p:spPr>
          <a:xfrm>
            <a:off x="8432810" y="2032000"/>
            <a:ext cx="1413163" cy="1525834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30900-DC3B-8FC7-5686-44884DC6D05C}"/>
              </a:ext>
            </a:extLst>
          </p:cNvPr>
          <p:cNvSpPr txBox="1"/>
          <p:nvPr/>
        </p:nvSpPr>
        <p:spPr>
          <a:xfrm>
            <a:off x="8001787" y="3688183"/>
            <a:ext cx="6034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Cat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A4A68-59FC-E203-3312-D920B1A4D320}"/>
              </a:ext>
            </a:extLst>
          </p:cNvPr>
          <p:cNvSpPr txBox="1"/>
          <p:nvPr/>
        </p:nvSpPr>
        <p:spPr>
          <a:xfrm>
            <a:off x="9023938" y="3647804"/>
            <a:ext cx="6034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Dog</a:t>
            </a:r>
            <a:endParaRPr kumimoji="0" lang="en-US" sz="1800" b="0" i="0" u="none" strike="noStrike" cap="none" spc="0" normalizeH="0" baseline="0" dirty="0">
              <a:ln>
                <a:noFill/>
              </a:ln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1F8CD-1393-13CE-0A24-CD6C1B79D621}"/>
              </a:ext>
            </a:extLst>
          </p:cNvPr>
          <p:cNvSpPr txBox="1"/>
          <p:nvPr/>
        </p:nvSpPr>
        <p:spPr>
          <a:xfrm>
            <a:off x="4584257" y="3775074"/>
            <a:ext cx="218599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Dog + Bounding Box</a:t>
            </a:r>
            <a:endParaRPr kumimoji="0" lang="en-US" sz="1800" b="0" i="0" u="none" strike="noStrike" cap="none" spc="0" normalizeH="0" baseline="0" dirty="0">
              <a:ln>
                <a:noFill/>
              </a:ln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50BFC7-7363-A3B3-79F0-697E82D01C7E}"/>
              </a:ext>
            </a:extLst>
          </p:cNvPr>
          <p:cNvSpPr txBox="1"/>
          <p:nvPr/>
        </p:nvSpPr>
        <p:spPr>
          <a:xfrm>
            <a:off x="1961212" y="3832469"/>
            <a:ext cx="6034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Dog</a:t>
            </a:r>
            <a:endParaRPr kumimoji="0" lang="en-US" sz="1800" b="0" i="0" u="none" strike="noStrike" cap="none" spc="0" normalizeH="0" baseline="0" dirty="0">
              <a:ln>
                <a:noFill/>
              </a:ln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8A5D3-D19A-96F4-10E0-DA8600D4BC4A}"/>
              </a:ext>
            </a:extLst>
          </p:cNvPr>
          <p:cNvSpPr txBox="1"/>
          <p:nvPr/>
        </p:nvSpPr>
        <p:spPr>
          <a:xfrm>
            <a:off x="7804737" y="4160205"/>
            <a:ext cx="22128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+ Bounding Boxes</a:t>
            </a:r>
            <a:endParaRPr kumimoji="0" lang="en-US" sz="1800" b="0" i="0" u="none" strike="noStrike" cap="none" spc="0" normalizeH="0" baseline="0" dirty="0">
              <a:ln>
                <a:noFill/>
              </a:ln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 animBg="1"/>
      <p:bldP spid="11" grpId="0"/>
      <p:bldP spid="12" grpId="0"/>
      <p:bldP spid="13" grpId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DCEB-8476-DD3B-4320-24BAA126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E1EF1B-1B8A-EDCC-E782-6D5041D3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61" y="1515923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ket 4">
            <a:extLst>
              <a:ext uri="{FF2B5EF4-FFF2-40B4-BE49-F238E27FC236}">
                <a16:creationId xmlns:a16="http://schemas.microsoft.com/office/drawing/2014/main" id="{C00C1AF0-48BB-B71D-8A38-8BBDED375F86}"/>
              </a:ext>
            </a:extLst>
          </p:cNvPr>
          <p:cNvSpPr/>
          <p:nvPr/>
        </p:nvSpPr>
        <p:spPr>
          <a:xfrm>
            <a:off x="4432303" y="1343602"/>
            <a:ext cx="107362" cy="2141506"/>
          </a:xfrm>
          <a:prstGeom prst="rightBracke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DF344ED2-D7C8-E285-D1AB-3A9EBE5D0C4F}"/>
              </a:ext>
            </a:extLst>
          </p:cNvPr>
          <p:cNvSpPr/>
          <p:nvPr/>
        </p:nvSpPr>
        <p:spPr>
          <a:xfrm>
            <a:off x="4154637" y="1343602"/>
            <a:ext cx="141425" cy="2141506"/>
          </a:xfrm>
          <a:prstGeom prst="leftBracke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244AA-74C9-8EFE-B1D5-48D9A0BE0CB1}"/>
              </a:ext>
            </a:extLst>
          </p:cNvPr>
          <p:cNvSpPr txBox="1"/>
          <p:nvPr/>
        </p:nvSpPr>
        <p:spPr>
          <a:xfrm>
            <a:off x="4160981" y="1332350"/>
            <a:ext cx="354446" cy="367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DA368-C02A-8F62-FA0C-BEE8A399776E}"/>
              </a:ext>
            </a:extLst>
          </p:cNvPr>
          <p:cNvSpPr txBox="1"/>
          <p:nvPr/>
        </p:nvSpPr>
        <p:spPr>
          <a:xfrm>
            <a:off x="4154638" y="1630220"/>
            <a:ext cx="354446" cy="367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66760-0F8E-3252-4DCE-E12D8DD7F587}"/>
              </a:ext>
            </a:extLst>
          </p:cNvPr>
          <p:cNvSpPr txBox="1"/>
          <p:nvPr/>
        </p:nvSpPr>
        <p:spPr>
          <a:xfrm>
            <a:off x="4149443" y="1954359"/>
            <a:ext cx="354446" cy="367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39FC6-8194-A45B-55F1-012F265228C1}"/>
              </a:ext>
            </a:extLst>
          </p:cNvPr>
          <p:cNvSpPr txBox="1"/>
          <p:nvPr/>
        </p:nvSpPr>
        <p:spPr>
          <a:xfrm>
            <a:off x="4149443" y="2278498"/>
            <a:ext cx="354446" cy="367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en-US" sz="1100" dirty="0" err="1"/>
              <a:t>w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98B6C-E98E-FC37-A9BB-0DDA824F5B5D}"/>
              </a:ext>
            </a:extLst>
          </p:cNvPr>
          <p:cNvSpPr txBox="1"/>
          <p:nvPr/>
        </p:nvSpPr>
        <p:spPr>
          <a:xfrm>
            <a:off x="4149443" y="2548157"/>
            <a:ext cx="354446" cy="367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en-US" sz="1050" dirty="0" err="1"/>
              <a:t>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614AE7-FA8A-D992-E855-75E22A9A6DE5}"/>
              </a:ext>
            </a:extLst>
          </p:cNvPr>
          <p:cNvSpPr txBox="1"/>
          <p:nvPr/>
        </p:nvSpPr>
        <p:spPr>
          <a:xfrm>
            <a:off x="4160981" y="2872296"/>
            <a:ext cx="3226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B17204-0A52-02EE-B190-6912B4CDFEC3}"/>
              </a:ext>
            </a:extLst>
          </p:cNvPr>
          <p:cNvSpPr txBox="1"/>
          <p:nvPr/>
        </p:nvSpPr>
        <p:spPr>
          <a:xfrm>
            <a:off x="4160981" y="3141955"/>
            <a:ext cx="3544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8A7A19-773B-771A-E58A-4767F5976414}"/>
              </a:ext>
            </a:extLst>
          </p:cNvPr>
          <p:cNvSpPr/>
          <p:nvPr/>
        </p:nvSpPr>
        <p:spPr>
          <a:xfrm>
            <a:off x="1854777" y="1954359"/>
            <a:ext cx="869950" cy="1163603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45C20A-D292-555C-77B3-24F3D9A5BEB2}"/>
              </a:ext>
            </a:extLst>
          </p:cNvPr>
          <p:cNvSpPr/>
          <p:nvPr/>
        </p:nvSpPr>
        <p:spPr>
          <a:xfrm>
            <a:off x="5855855" y="2227774"/>
            <a:ext cx="1004481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   CNN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BC9D50-4EE1-0F7A-A0C6-6B23C69B39AB}"/>
              </a:ext>
            </a:extLst>
          </p:cNvPr>
          <p:cNvCxnSpPr>
            <a:cxnSpLocks/>
            <a:stCxn id="5" idx="2"/>
            <a:endCxn id="18" idx="1"/>
          </p:cNvCxnSpPr>
          <p:nvPr/>
        </p:nvCxnSpPr>
        <p:spPr>
          <a:xfrm flipV="1">
            <a:off x="4539665" y="2412439"/>
            <a:ext cx="1316190" cy="191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9D8EC3-E167-F911-64A5-3FB12047D558}"/>
              </a:ext>
            </a:extLst>
          </p:cNvPr>
          <p:cNvSpPr txBox="1"/>
          <p:nvPr/>
        </p:nvSpPr>
        <p:spPr>
          <a:xfrm>
            <a:off x="1368717" y="3346562"/>
            <a:ext cx="23148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Many such Images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82108F-7D79-D5CC-0720-B8EF8F273019}"/>
              </a:ext>
            </a:extLst>
          </p:cNvPr>
          <p:cNvSpPr/>
          <p:nvPr/>
        </p:nvSpPr>
        <p:spPr>
          <a:xfrm>
            <a:off x="7676546" y="2221268"/>
            <a:ext cx="1892327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 Trained Model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2E5D57-27EF-9F1C-ECD5-A1E4EBBEBEEB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6860336" y="2405933"/>
            <a:ext cx="816210" cy="65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076" name="Picture 4" descr="1,552,059 Dog Photos - Free &amp; Royalty-Free Stock Photos from ...">
            <a:extLst>
              <a:ext uri="{FF2B5EF4-FFF2-40B4-BE49-F238E27FC236}">
                <a16:creationId xmlns:a16="http://schemas.microsoft.com/office/drawing/2014/main" id="{73E26E55-8EF0-D4AB-24E8-04E53573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74" y="4051445"/>
            <a:ext cx="2628900" cy="191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5248DF0-9B2C-2EE4-C8BA-7C32977E2EA9}"/>
              </a:ext>
            </a:extLst>
          </p:cNvPr>
          <p:cNvSpPr/>
          <p:nvPr/>
        </p:nvSpPr>
        <p:spPr>
          <a:xfrm>
            <a:off x="4432303" y="4846517"/>
            <a:ext cx="1892327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 Trained Model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88688B-54A5-6FA3-A110-D72EB8E31D1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616093" y="5031182"/>
            <a:ext cx="816210" cy="65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F96052-DBFC-C5BD-C7D6-D392048D33D9}"/>
              </a:ext>
            </a:extLst>
          </p:cNvPr>
          <p:cNvSpPr txBox="1"/>
          <p:nvPr/>
        </p:nvSpPr>
        <p:spPr>
          <a:xfrm>
            <a:off x="7159329" y="3867872"/>
            <a:ext cx="354446" cy="367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4B8B94-0477-DD37-B1AE-87F25F0003C6}"/>
              </a:ext>
            </a:extLst>
          </p:cNvPr>
          <p:cNvSpPr txBox="1"/>
          <p:nvPr/>
        </p:nvSpPr>
        <p:spPr>
          <a:xfrm>
            <a:off x="7152986" y="4165742"/>
            <a:ext cx="354446" cy="367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836FA6-250E-E653-AE7B-0DEF97032CEC}"/>
              </a:ext>
            </a:extLst>
          </p:cNvPr>
          <p:cNvSpPr txBox="1"/>
          <p:nvPr/>
        </p:nvSpPr>
        <p:spPr>
          <a:xfrm>
            <a:off x="7147791" y="4489881"/>
            <a:ext cx="354446" cy="367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D7E511-5DA6-9CA1-77DD-F251252B6D36}"/>
              </a:ext>
            </a:extLst>
          </p:cNvPr>
          <p:cNvSpPr txBox="1"/>
          <p:nvPr/>
        </p:nvSpPr>
        <p:spPr>
          <a:xfrm>
            <a:off x="7147791" y="4814020"/>
            <a:ext cx="354446" cy="367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D55B21-39FA-4915-32C1-1F3B4E6A834E}"/>
              </a:ext>
            </a:extLst>
          </p:cNvPr>
          <p:cNvSpPr txBox="1"/>
          <p:nvPr/>
        </p:nvSpPr>
        <p:spPr>
          <a:xfrm>
            <a:off x="7147791" y="5083679"/>
            <a:ext cx="354446" cy="367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A659E1-F431-0A85-B677-EA0D72548B3A}"/>
              </a:ext>
            </a:extLst>
          </p:cNvPr>
          <p:cNvSpPr txBox="1"/>
          <p:nvPr/>
        </p:nvSpPr>
        <p:spPr>
          <a:xfrm>
            <a:off x="7159329" y="5407818"/>
            <a:ext cx="3226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7FB54-FD84-E90F-8DAC-217594A8D0A8}"/>
              </a:ext>
            </a:extLst>
          </p:cNvPr>
          <p:cNvSpPr txBox="1"/>
          <p:nvPr/>
        </p:nvSpPr>
        <p:spPr>
          <a:xfrm>
            <a:off x="7159329" y="5677477"/>
            <a:ext cx="3544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F2BDFE-41A3-FEBC-70EC-78FCD7005950}"/>
              </a:ext>
            </a:extLst>
          </p:cNvPr>
          <p:cNvCxnSpPr>
            <a:cxnSpLocks/>
          </p:cNvCxnSpPr>
          <p:nvPr/>
        </p:nvCxnSpPr>
        <p:spPr>
          <a:xfrm flipV="1">
            <a:off x="6347467" y="5026013"/>
            <a:ext cx="816210" cy="65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Right Bracket 40">
            <a:extLst>
              <a:ext uri="{FF2B5EF4-FFF2-40B4-BE49-F238E27FC236}">
                <a16:creationId xmlns:a16="http://schemas.microsoft.com/office/drawing/2014/main" id="{48137E60-10AE-C4DB-55C4-00607DD1BC78}"/>
              </a:ext>
            </a:extLst>
          </p:cNvPr>
          <p:cNvSpPr/>
          <p:nvPr/>
        </p:nvSpPr>
        <p:spPr>
          <a:xfrm>
            <a:off x="7393723" y="3885495"/>
            <a:ext cx="107362" cy="2141506"/>
          </a:xfrm>
          <a:prstGeom prst="rightBracke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B3668714-A200-2DDC-B4C3-CD898BB6953C}"/>
              </a:ext>
            </a:extLst>
          </p:cNvPr>
          <p:cNvSpPr/>
          <p:nvPr/>
        </p:nvSpPr>
        <p:spPr>
          <a:xfrm>
            <a:off x="7116057" y="3885495"/>
            <a:ext cx="141425" cy="2141506"/>
          </a:xfrm>
          <a:prstGeom prst="leftBracke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43" name="Picture 4" descr="1,552,059 Dog Photos - Free &amp; Royalty-Free Stock Photos from ...">
            <a:extLst>
              <a:ext uri="{FF2B5EF4-FFF2-40B4-BE49-F238E27FC236}">
                <a16:creationId xmlns:a16="http://schemas.microsoft.com/office/drawing/2014/main" id="{F1B524DF-2731-D195-0484-2B68D0F3E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693" y="4053759"/>
            <a:ext cx="2628900" cy="191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EC0EFC-B839-2413-168D-EF81E6994F55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516209" y="5011665"/>
            <a:ext cx="1188484" cy="143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6C0663-75C0-1A8C-97A7-C72C9C4D6C29}"/>
              </a:ext>
            </a:extLst>
          </p:cNvPr>
          <p:cNvSpPr/>
          <p:nvPr/>
        </p:nvSpPr>
        <p:spPr>
          <a:xfrm>
            <a:off x="9097818" y="4532888"/>
            <a:ext cx="1911927" cy="1308619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2F9DA2-2BEE-C03F-A1A4-1D1790EE3037}"/>
              </a:ext>
            </a:extLst>
          </p:cNvPr>
          <p:cNvSpPr txBox="1"/>
          <p:nvPr/>
        </p:nvSpPr>
        <p:spPr>
          <a:xfrm>
            <a:off x="1301215" y="5916765"/>
            <a:ext cx="23148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New Dog Image</a:t>
            </a:r>
          </a:p>
        </p:txBody>
      </p:sp>
    </p:spTree>
    <p:extLst>
      <p:ext uri="{BB962C8B-B14F-4D97-AF65-F5344CB8AC3E}">
        <p14:creationId xmlns:p14="http://schemas.microsoft.com/office/powerpoint/2010/main" val="1348955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5" grpId="0"/>
      <p:bldP spid="27" grpId="0" animBg="1"/>
      <p:bldP spid="31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 animBg="1"/>
      <p:bldP spid="42" grpId="0" animBg="1"/>
      <p:bldP spid="47" grpId="0" animBg="1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CB56-D134-BA73-DCFA-A9307EAE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</a:t>
            </a:r>
          </a:p>
        </p:txBody>
      </p:sp>
      <p:pic>
        <p:nvPicPr>
          <p:cNvPr id="4098" name="Picture 2" descr="Whether You're More Likely To Be A Cat Or A Dog Person, Based On Your  Zodiac Sign">
            <a:extLst>
              <a:ext uri="{FF2B5EF4-FFF2-40B4-BE49-F238E27FC236}">
                <a16:creationId xmlns:a16="http://schemas.microsoft.com/office/drawing/2014/main" id="{1D66D029-B965-C707-B638-D332EF0C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90625"/>
            <a:ext cx="2800350" cy="235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7EBAE7-25D5-2538-4594-6FCF7206DA1F}"/>
              </a:ext>
            </a:extLst>
          </p:cNvPr>
          <p:cNvSpPr/>
          <p:nvPr/>
        </p:nvSpPr>
        <p:spPr>
          <a:xfrm>
            <a:off x="228600" y="1190626"/>
            <a:ext cx="2800350" cy="2356135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7562EF-3035-EF8B-20ED-5E11234AC7EF}"/>
              </a:ext>
            </a:extLst>
          </p:cNvPr>
          <p:cNvCxnSpPr>
            <a:cxnSpLocks/>
          </p:cNvCxnSpPr>
          <p:nvPr/>
        </p:nvCxnSpPr>
        <p:spPr>
          <a:xfrm>
            <a:off x="803560" y="1190625"/>
            <a:ext cx="0" cy="235613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70E243-916E-53E0-CD29-B487F483009C}"/>
              </a:ext>
            </a:extLst>
          </p:cNvPr>
          <p:cNvCxnSpPr>
            <a:cxnSpLocks/>
          </p:cNvCxnSpPr>
          <p:nvPr/>
        </p:nvCxnSpPr>
        <p:spPr>
          <a:xfrm>
            <a:off x="1491667" y="1190625"/>
            <a:ext cx="0" cy="235613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8B12C4-BAF5-85E6-7FE1-EB97A56E261A}"/>
              </a:ext>
            </a:extLst>
          </p:cNvPr>
          <p:cNvCxnSpPr>
            <a:cxnSpLocks/>
          </p:cNvCxnSpPr>
          <p:nvPr/>
        </p:nvCxnSpPr>
        <p:spPr>
          <a:xfrm flipH="1">
            <a:off x="2272141" y="1190625"/>
            <a:ext cx="2" cy="235613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5829-9E0B-AD45-2632-2EB0854BC02D}"/>
              </a:ext>
            </a:extLst>
          </p:cNvPr>
          <p:cNvCxnSpPr>
            <a:cxnSpLocks/>
          </p:cNvCxnSpPr>
          <p:nvPr/>
        </p:nvCxnSpPr>
        <p:spPr>
          <a:xfrm>
            <a:off x="228600" y="1745667"/>
            <a:ext cx="2800350" cy="0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2166EA-F7A2-CF33-BFA8-B20D0BB557AF}"/>
              </a:ext>
            </a:extLst>
          </p:cNvPr>
          <p:cNvCxnSpPr>
            <a:cxnSpLocks/>
          </p:cNvCxnSpPr>
          <p:nvPr/>
        </p:nvCxnSpPr>
        <p:spPr>
          <a:xfrm>
            <a:off x="228600" y="2378361"/>
            <a:ext cx="2800350" cy="0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B8FFB-6C62-CD19-DC7E-F9D3A8CA7772}"/>
              </a:ext>
            </a:extLst>
          </p:cNvPr>
          <p:cNvSpPr/>
          <p:nvPr/>
        </p:nvSpPr>
        <p:spPr>
          <a:xfrm>
            <a:off x="1016000" y="2484584"/>
            <a:ext cx="1163778" cy="961433"/>
          </a:xfrm>
          <a:prstGeom prst="rect">
            <a:avLst/>
          </a:prstGeom>
          <a:noFill/>
          <a:ln w="12700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1377A1-CAE9-901A-EB45-E48B99ECE009}"/>
              </a:ext>
            </a:extLst>
          </p:cNvPr>
          <p:cNvSpPr/>
          <p:nvPr/>
        </p:nvSpPr>
        <p:spPr>
          <a:xfrm>
            <a:off x="1117602" y="1948875"/>
            <a:ext cx="905156" cy="1480125"/>
          </a:xfrm>
          <a:prstGeom prst="rect">
            <a:avLst/>
          </a:prstGeom>
          <a:noFill/>
          <a:ln w="12700" cap="flat">
            <a:solidFill>
              <a:srgbClr val="FFFF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0FF934-EB63-5CE2-6DE0-2221416488F8}"/>
              </a:ext>
            </a:extLst>
          </p:cNvPr>
          <p:cNvCxnSpPr>
            <a:cxnSpLocks/>
          </p:cNvCxnSpPr>
          <p:nvPr/>
        </p:nvCxnSpPr>
        <p:spPr>
          <a:xfrm>
            <a:off x="228600" y="2946373"/>
            <a:ext cx="2800350" cy="0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76FB28E-2DF7-4940-F25A-1C4B01748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389" y="1134341"/>
            <a:ext cx="542591" cy="2304488"/>
          </a:xfrm>
          <a:prstGeom prst="rect">
            <a:avLst/>
          </a:prstGeom>
        </p:spPr>
      </p:pic>
      <p:sp>
        <p:nvSpPr>
          <p:cNvPr id="22" name="Left Bracket 21">
            <a:extLst>
              <a:ext uri="{FF2B5EF4-FFF2-40B4-BE49-F238E27FC236}">
                <a16:creationId xmlns:a16="http://schemas.microsoft.com/office/drawing/2014/main" id="{04310B80-E068-09CF-CD25-C62A9B1B0E0D}"/>
              </a:ext>
            </a:extLst>
          </p:cNvPr>
          <p:cNvSpPr/>
          <p:nvPr/>
        </p:nvSpPr>
        <p:spPr>
          <a:xfrm>
            <a:off x="3352788" y="1215832"/>
            <a:ext cx="141425" cy="2141506"/>
          </a:xfrm>
          <a:prstGeom prst="leftBracke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566A8E-2166-27EE-9145-E06920DC04B6}"/>
              </a:ext>
            </a:extLst>
          </p:cNvPr>
          <p:cNvSpPr txBox="1"/>
          <p:nvPr/>
        </p:nvSpPr>
        <p:spPr>
          <a:xfrm>
            <a:off x="3366066" y="2123020"/>
            <a:ext cx="3405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en-US" sz="1100" dirty="0" err="1"/>
              <a:t>w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CCA2B8-BCAC-9CE6-74CE-3179732529FA}"/>
              </a:ext>
            </a:extLst>
          </p:cNvPr>
          <p:cNvSpPr txBox="1"/>
          <p:nvPr/>
        </p:nvSpPr>
        <p:spPr>
          <a:xfrm>
            <a:off x="3366066" y="2425827"/>
            <a:ext cx="3405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en-US" sz="1100" dirty="0" err="1"/>
              <a:t>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761865-5561-795C-C9A1-6E0FBE318BA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28950" y="2368694"/>
            <a:ext cx="193097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4F3AB71-B34B-2108-CCB7-D085FB85AD6C}"/>
              </a:ext>
            </a:extLst>
          </p:cNvPr>
          <p:cNvSpPr txBox="1"/>
          <p:nvPr/>
        </p:nvSpPr>
        <p:spPr>
          <a:xfrm>
            <a:off x="3929496" y="2601745"/>
            <a:ext cx="98829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4 x 4 x 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C826BB-BBEB-8E1D-315C-8425A0061885}"/>
              </a:ext>
            </a:extLst>
          </p:cNvPr>
          <p:cNvSpPr/>
          <p:nvPr/>
        </p:nvSpPr>
        <p:spPr>
          <a:xfrm>
            <a:off x="4965694" y="2193696"/>
            <a:ext cx="1004481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   CNN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95A82E-9064-6C79-5544-220FA9C507A0}"/>
              </a:ext>
            </a:extLst>
          </p:cNvPr>
          <p:cNvSpPr/>
          <p:nvPr/>
        </p:nvSpPr>
        <p:spPr>
          <a:xfrm>
            <a:off x="6891458" y="2207610"/>
            <a:ext cx="1892327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 Trained Model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0B06E6-32B7-7402-C56B-C7EBA8DA171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5970175" y="2378361"/>
            <a:ext cx="921283" cy="139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100" name="Picture 4" descr="Quiz: Are you actually a cat or a dog, based on your taste in music? -  Classic FM">
            <a:extLst>
              <a:ext uri="{FF2B5EF4-FFF2-40B4-BE49-F238E27FC236}">
                <a16:creationId xmlns:a16="http://schemas.microsoft.com/office/drawing/2014/main" id="{FD5779CC-6B1D-2FCB-7A81-8C681F7C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7945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559B538-56CE-9109-61E8-DF3F585AF5F9}"/>
              </a:ext>
            </a:extLst>
          </p:cNvPr>
          <p:cNvSpPr/>
          <p:nvPr/>
        </p:nvSpPr>
        <p:spPr>
          <a:xfrm>
            <a:off x="3929496" y="4819551"/>
            <a:ext cx="1892327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 Trained 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D251F9-92CE-6A40-D102-6D7152EA50A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890439" y="5004216"/>
            <a:ext cx="1039057" cy="157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220364-A8DE-B4AF-825A-100D5ED2B3B6}"/>
              </a:ext>
            </a:extLst>
          </p:cNvPr>
          <p:cNvCxnSpPr>
            <a:cxnSpLocks/>
          </p:cNvCxnSpPr>
          <p:nvPr/>
        </p:nvCxnSpPr>
        <p:spPr>
          <a:xfrm flipV="1">
            <a:off x="5844660" y="4999047"/>
            <a:ext cx="816210" cy="65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AC50A1-6C13-D792-983C-DD5AE47783F0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8463511" y="4999047"/>
            <a:ext cx="470116" cy="5194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773B1A-70E9-0F28-DB05-0BAF95C44C3E}"/>
              </a:ext>
            </a:extLst>
          </p:cNvPr>
          <p:cNvSpPr txBox="1"/>
          <p:nvPr/>
        </p:nvSpPr>
        <p:spPr>
          <a:xfrm>
            <a:off x="6683707" y="4814382"/>
            <a:ext cx="17798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4 x 4 x 7 Vector</a:t>
            </a:r>
          </a:p>
        </p:txBody>
      </p:sp>
      <p:pic>
        <p:nvPicPr>
          <p:cNvPr id="51" name="Picture 4" descr="Quiz: Are you actually a cat or a dog, based on your taste in music? -  Classic FM">
            <a:extLst>
              <a:ext uri="{FF2B5EF4-FFF2-40B4-BE49-F238E27FC236}">
                <a16:creationId xmlns:a16="http://schemas.microsoft.com/office/drawing/2014/main" id="{EC3D0C7C-B546-BBCF-A6B1-9909C4523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627" y="417945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9085E08-99C9-750E-7734-9740E4E5714A}"/>
              </a:ext>
            </a:extLst>
          </p:cNvPr>
          <p:cNvSpPr/>
          <p:nvPr/>
        </p:nvSpPr>
        <p:spPr>
          <a:xfrm>
            <a:off x="9060873" y="4124038"/>
            <a:ext cx="1274618" cy="1842655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992A00-B660-3730-6D15-D1A971BD22CF}"/>
              </a:ext>
            </a:extLst>
          </p:cNvPr>
          <p:cNvSpPr/>
          <p:nvPr/>
        </p:nvSpPr>
        <p:spPr>
          <a:xfrm>
            <a:off x="10076873" y="4054764"/>
            <a:ext cx="1376218" cy="1867765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60307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22" grpId="0" animBg="1"/>
      <p:bldP spid="23" grpId="0"/>
      <p:bldP spid="24" grpId="0"/>
      <p:bldP spid="28" grpId="0"/>
      <p:bldP spid="29" grpId="0" animBg="1"/>
      <p:bldP spid="31" grpId="0" animBg="1"/>
      <p:bldP spid="35" grpId="0" animBg="1"/>
      <p:bldP spid="49" grpId="0"/>
      <p:bldP spid="52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8"/>
          <p:cNvSpPr txBox="1"/>
          <p:nvPr/>
        </p:nvSpPr>
        <p:spPr>
          <a:xfrm>
            <a:off x="1493519" y="6324599"/>
            <a:ext cx="7664780" cy="36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1400" b="1" spc="100">
                <a:solidFill>
                  <a:srgbClr val="808080"/>
                </a:solidFill>
              </a:defRPr>
            </a:lvl1pPr>
          </a:lstStyle>
          <a:p>
            <a:r>
              <a:t>ODOT Technology Conference 2022       TOGETHER TOWARDS TOMORROW</a:t>
            </a:r>
          </a:p>
        </p:txBody>
      </p:sp>
      <p:sp>
        <p:nvSpPr>
          <p:cNvPr id="203" name="Rectangle 11"/>
          <p:cNvSpPr txBox="1">
            <a:spLocks noGrp="1"/>
          </p:cNvSpPr>
          <p:nvPr>
            <p:ph type="sldNum" sz="quarter" idx="2"/>
          </p:nvPr>
        </p:nvSpPr>
        <p:spPr>
          <a:xfrm>
            <a:off x="1248618" y="6405880"/>
            <a:ext cx="199183" cy="203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20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do some coding</a:t>
            </a:r>
          </a:p>
        </p:txBody>
      </p:sp>
      <p:sp>
        <p:nvSpPr>
          <p:cNvPr id="205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838200" y="1142999"/>
            <a:ext cx="10515600" cy="4906966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lang="en-US" dirty="0"/>
              <a:t>Go to Google </a:t>
            </a:r>
            <a:r>
              <a:rPr lang="en-US" dirty="0" err="1"/>
              <a:t>Colab</a:t>
            </a:r>
            <a:r>
              <a:rPr lang="en-US" dirty="0"/>
              <a:t> and let’s have some fun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ooter Placeholder 8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1400" b="1" spc="100">
                <a:solidFill>
                  <a:srgbClr val="808080"/>
                </a:solidFill>
              </a:defRPr>
            </a:lvl1pPr>
          </a:lstStyle>
          <a:p>
            <a:r>
              <a:t>ODOT Technology Conference 2022       TOGETHER TOWARDS TOMORROW</a:t>
            </a:r>
          </a:p>
        </p:txBody>
      </p:sp>
      <p:sp>
        <p:nvSpPr>
          <p:cNvPr id="223" name="Rectangle 11"/>
          <p:cNvSpPr txBox="1">
            <a:spLocks noGrp="1"/>
          </p:cNvSpPr>
          <p:nvPr>
            <p:ph type="sldNum" sz="quarter" idx="2"/>
          </p:nvPr>
        </p:nvSpPr>
        <p:spPr>
          <a:xfrm>
            <a:off x="1248618" y="6405880"/>
            <a:ext cx="199182" cy="203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22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recent advances</a:t>
            </a:r>
          </a:p>
        </p:txBody>
      </p:sp>
      <p:sp>
        <p:nvSpPr>
          <p:cNvPr id="225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/>
              <a:t>Whisper</a:t>
            </a:r>
            <a:endParaRPr lang="en-US" dirty="0"/>
          </a:p>
          <a:p>
            <a:pPr lvl="1">
              <a:defRPr sz="3200"/>
            </a:pPr>
            <a:r>
              <a:rPr lang="en-US" sz="2600" dirty="0">
                <a:hlinkClick r:id="rId2"/>
              </a:rPr>
              <a:t>https://openai.com/blog/whisper</a:t>
            </a:r>
            <a:endParaRPr lang="en-US" sz="2600" dirty="0"/>
          </a:p>
          <a:p>
            <a:pPr lvl="1">
              <a:defRPr sz="3200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ooter Placeholder 8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1400" b="1" spc="100">
                <a:solidFill>
                  <a:srgbClr val="808080"/>
                </a:solidFill>
              </a:defRPr>
            </a:lvl1pPr>
          </a:lstStyle>
          <a:p>
            <a:r>
              <a:t>ODOT Technology Conference 2022       TOGETHER TOWARDS TOMORROW</a:t>
            </a:r>
          </a:p>
        </p:txBody>
      </p:sp>
      <p:sp>
        <p:nvSpPr>
          <p:cNvPr id="223" name="Rectangle 11"/>
          <p:cNvSpPr txBox="1">
            <a:spLocks noGrp="1"/>
          </p:cNvSpPr>
          <p:nvPr>
            <p:ph type="sldNum" sz="quarter" idx="2"/>
          </p:nvPr>
        </p:nvSpPr>
        <p:spPr>
          <a:xfrm>
            <a:off x="1248618" y="6405880"/>
            <a:ext cx="199182" cy="203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22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recent advances</a:t>
            </a:r>
          </a:p>
        </p:txBody>
      </p:sp>
      <p:sp>
        <p:nvSpPr>
          <p:cNvPr id="225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/>
              <a:t>Stable Diffusion</a:t>
            </a:r>
            <a:endParaRPr lang="en-US" dirty="0"/>
          </a:p>
          <a:p>
            <a:pPr lvl="1">
              <a:defRPr sz="3200"/>
            </a:pPr>
            <a:r>
              <a:rPr lang="en-US" sz="2600" dirty="0">
                <a:hlinkClick r:id="rId2"/>
              </a:rPr>
              <a:t>https://github.com/CompVis/stable-diffusion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4995983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ooter Placeholder 8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1400" b="1" spc="100">
                <a:solidFill>
                  <a:srgbClr val="808080"/>
                </a:solidFill>
              </a:defRPr>
            </a:lvl1pPr>
          </a:lstStyle>
          <a:p>
            <a:r>
              <a:t>ODOT Technology Conference 2022       TOGETHER TOWARDS TOMORROW</a:t>
            </a:r>
          </a:p>
        </p:txBody>
      </p:sp>
      <p:sp>
        <p:nvSpPr>
          <p:cNvPr id="223" name="Rectangle 11"/>
          <p:cNvSpPr txBox="1">
            <a:spLocks noGrp="1"/>
          </p:cNvSpPr>
          <p:nvPr>
            <p:ph type="sldNum" sz="quarter" idx="2"/>
          </p:nvPr>
        </p:nvSpPr>
        <p:spPr>
          <a:xfrm>
            <a:off x="1248618" y="6405880"/>
            <a:ext cx="199182" cy="203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22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</a:t>
            </a:r>
            <a:r>
              <a:rPr lang="en-US" dirty="0"/>
              <a:t>table diffusion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13772-D8F4-0E54-EF99-D8D261D0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030" y="1019509"/>
            <a:ext cx="8425115" cy="4883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6A2A86-E649-70E2-8B18-A8E1FC0D80CD}"/>
              </a:ext>
            </a:extLst>
          </p:cNvPr>
          <p:cNvSpPr txBox="1"/>
          <p:nvPr/>
        </p:nvSpPr>
        <p:spPr>
          <a:xfrm>
            <a:off x="2022768" y="5541817"/>
            <a:ext cx="7254548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>
              <a:defRPr sz="3200"/>
            </a:pPr>
            <a:endParaRPr lang="en-US" sz="2000" dirty="0"/>
          </a:p>
          <a:p>
            <a:pPr defTabSz="457200">
              <a:spcBef>
                <a:spcPts val="0"/>
              </a:spcBef>
              <a:buClr>
                <a:srgbClr val="2470B3"/>
              </a:buClr>
              <a:defRPr sz="3000" u="sng">
                <a:solidFill>
                  <a:srgbClr val="2470B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000" dirty="0">
                <a:solidFill>
                  <a:srgbClr val="40BAC8"/>
                </a:solidFill>
                <a:uFill>
                  <a:solidFill>
                    <a:srgbClr val="40BAC8"/>
                  </a:solidFill>
                </a:uFill>
                <a:hlinkClick r:id="rId3"/>
              </a:rPr>
              <a:t>https://twitter.com/xsteenbrugge/status/1558508866463219712</a:t>
            </a:r>
            <a:endParaRPr lang="en-US" sz="2000" u="none" dirty="0">
              <a:solidFill>
                <a:srgbClr val="080808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346864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ooter Placeholder 7"/>
          <p:cNvSpPr txBox="1"/>
          <p:nvPr/>
        </p:nvSpPr>
        <p:spPr>
          <a:xfrm>
            <a:off x="1493519" y="6324599"/>
            <a:ext cx="7664780" cy="36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1400" b="1" spc="100">
                <a:solidFill>
                  <a:srgbClr val="808080"/>
                </a:solidFill>
              </a:defRPr>
            </a:lvl1pPr>
          </a:lstStyle>
          <a:p>
            <a:r>
              <a:t>ODOT Technology Conference 2022       TOGETHER TOWARDS TOMORROW</a:t>
            </a:r>
          </a:p>
        </p:txBody>
      </p:sp>
      <p:sp>
        <p:nvSpPr>
          <p:cNvPr id="228" name="Rectangle 11"/>
          <p:cNvSpPr txBox="1">
            <a:spLocks noGrp="1"/>
          </p:cNvSpPr>
          <p:nvPr>
            <p:ph type="sldNum" sz="quarter" idx="2"/>
          </p:nvPr>
        </p:nvSpPr>
        <p:spPr>
          <a:xfrm>
            <a:off x="1248618" y="6405880"/>
            <a:ext cx="199183" cy="203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grpSp>
        <p:nvGrpSpPr>
          <p:cNvPr id="231" name="Rounded Rectangle 3"/>
          <p:cNvGrpSpPr/>
          <p:nvPr/>
        </p:nvGrpSpPr>
        <p:grpSpPr>
          <a:xfrm>
            <a:off x="4726706" y="1865630"/>
            <a:ext cx="2738588" cy="3126741"/>
            <a:chOff x="0" y="0"/>
            <a:chExt cx="2738586" cy="3126739"/>
          </a:xfrm>
        </p:grpSpPr>
        <p:sp>
          <p:nvSpPr>
            <p:cNvPr id="229" name="Rounded Rectangle"/>
            <p:cNvSpPr/>
            <p:nvPr/>
          </p:nvSpPr>
          <p:spPr>
            <a:xfrm>
              <a:off x="0" y="77469"/>
              <a:ext cx="2738587" cy="2971801"/>
            </a:xfrm>
            <a:prstGeom prst="roundRect">
              <a:avLst>
                <a:gd name="adj" fmla="val 11102"/>
              </a:avLst>
            </a:prstGeom>
            <a:solidFill>
              <a:srgbClr val="009969"/>
            </a:solidFill>
            <a:ln w="1968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0" name="?"/>
            <p:cNvSpPr txBox="1"/>
            <p:nvPr/>
          </p:nvSpPr>
          <p:spPr>
            <a:xfrm>
              <a:off x="233195" y="0"/>
              <a:ext cx="2272197" cy="3126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9900" b="1">
                  <a:solidFill>
                    <a:srgbClr val="FFFFFF"/>
                  </a:solidFill>
                  <a:latin typeface="Franklin Gothic Demi"/>
                  <a:ea typeface="Franklin Gothic Demi"/>
                  <a:cs typeface="Franklin Gothic Demi"/>
                  <a:sym typeface="Franklin Gothic Demi"/>
                </a:defRPr>
              </a:lvl1pPr>
            </a:lstStyle>
            <a:p>
              <a:r>
                <a:t>?</a:t>
              </a:r>
            </a:p>
          </p:txBody>
        </p:sp>
      </p:grpSp>
      <p:sp>
        <p:nvSpPr>
          <p:cNvPr id="232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</a:t>
            </a:r>
          </a:p>
        </p:txBody>
      </p:sp>
      <p:sp>
        <p:nvSpPr>
          <p:cNvPr id="233" name="TextBox 1"/>
          <p:cNvSpPr txBox="1"/>
          <p:nvPr/>
        </p:nvSpPr>
        <p:spPr>
          <a:xfrm>
            <a:off x="8427719" y="5867399"/>
            <a:ext cx="288036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i="1"/>
            </a:lvl1pPr>
          </a:lstStyle>
          <a:p>
            <a:r>
              <a:t>Last updated 8/4/2022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1" animBg="1" advAuto="0"/>
      <p:bldP spid="233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ooter Placeholder 3"/>
          <p:cNvSpPr txBox="1"/>
          <p:nvPr/>
        </p:nvSpPr>
        <p:spPr>
          <a:xfrm>
            <a:off x="1493519" y="6324599"/>
            <a:ext cx="7664780" cy="36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1400" spc="100">
                <a:solidFill>
                  <a:srgbClr val="808080"/>
                </a:solidFill>
              </a:defRPr>
            </a:lvl1pPr>
          </a:lstStyle>
          <a:p>
            <a:r>
              <a:t>ODOT Technology Conference 2022       TOGETHER TOWARDS TOMORROW</a:t>
            </a:r>
          </a:p>
        </p:txBody>
      </p:sp>
      <p:sp>
        <p:nvSpPr>
          <p:cNvPr id="155" name="Rectangle 11"/>
          <p:cNvSpPr txBox="1">
            <a:spLocks noGrp="1"/>
          </p:cNvSpPr>
          <p:nvPr>
            <p:ph type="sldNum" sz="quarter" idx="2"/>
          </p:nvPr>
        </p:nvSpPr>
        <p:spPr>
          <a:xfrm>
            <a:off x="1320800" y="6405880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Show of Hands</a:t>
            </a:r>
          </a:p>
        </p:txBody>
      </p:sp>
      <p:sp>
        <p:nvSpPr>
          <p:cNvPr id="1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42999"/>
            <a:ext cx="10515600" cy="4906966"/>
          </a:xfrm>
          <a:prstGeom prst="rect">
            <a:avLst/>
          </a:prstGeom>
        </p:spPr>
        <p:txBody>
          <a:bodyPr/>
          <a:lstStyle/>
          <a:p>
            <a:r>
              <a:rPr dirty="0"/>
              <a:t>How many of </a:t>
            </a:r>
            <a:r>
              <a:t>you can </a:t>
            </a:r>
            <a:r>
              <a:rPr dirty="0"/>
              <a:t>write code?</a:t>
            </a:r>
          </a:p>
          <a:p>
            <a:r>
              <a:rPr dirty="0"/>
              <a:t>How many of you are familiar with AI/ML/Deep Learning?</a:t>
            </a:r>
          </a:p>
          <a:p>
            <a:r>
              <a:rPr dirty="0"/>
              <a:t>How many of you think using video to count cars or identify potholes is an easy problem?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ooter Placeholder 11"/>
          <p:cNvSpPr txBox="1"/>
          <p:nvPr/>
        </p:nvSpPr>
        <p:spPr>
          <a:xfrm>
            <a:off x="1493519" y="6324599"/>
            <a:ext cx="7664780" cy="36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1400" b="1" spc="100">
                <a:solidFill>
                  <a:srgbClr val="808080"/>
                </a:solidFill>
              </a:defRPr>
            </a:lvl1pPr>
          </a:lstStyle>
          <a:p>
            <a:r>
              <a:t>ODOT Technology Conference 2022       TOGETHER TOWARDS TOMORROW</a:t>
            </a:r>
          </a:p>
        </p:txBody>
      </p:sp>
      <p:sp>
        <p:nvSpPr>
          <p:cNvPr id="160" name="Rectangle 11"/>
          <p:cNvSpPr txBox="1">
            <a:spLocks noGrp="1"/>
          </p:cNvSpPr>
          <p:nvPr>
            <p:ph type="sldNum" sz="quarter" idx="2"/>
          </p:nvPr>
        </p:nvSpPr>
        <p:spPr>
          <a:xfrm>
            <a:off x="1320800" y="6405880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1" name="Title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Goals</a:t>
            </a:r>
          </a:p>
        </p:txBody>
      </p:sp>
      <p:sp>
        <p:nvSpPr>
          <p:cNvPr id="162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838200" y="1142999"/>
            <a:ext cx="10515600" cy="4906966"/>
          </a:xfrm>
          <a:prstGeom prst="rect">
            <a:avLst/>
          </a:prstGeom>
        </p:spPr>
        <p:txBody>
          <a:bodyPr/>
          <a:lstStyle/>
          <a:p>
            <a:r>
              <a:rPr dirty="0"/>
              <a:t>Learn how to solve Computer Vision problems</a:t>
            </a:r>
          </a:p>
          <a:p>
            <a:r>
              <a:rPr dirty="0"/>
              <a:t>Use provided toolkit to experiment and …</a:t>
            </a:r>
          </a:p>
          <a:p>
            <a:r>
              <a:rPr dirty="0"/>
              <a:t>Apply what you learned to solve your own problems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400E-817A-1359-FC89-23082372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programming vs </a:t>
            </a:r>
            <a:r>
              <a:rPr lang="en-US" dirty="0" err="1"/>
              <a:t>Ml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7370EB-0A89-8EE4-55D2-966B49E61336}"/>
              </a:ext>
            </a:extLst>
          </p:cNvPr>
          <p:cNvSpPr/>
          <p:nvPr/>
        </p:nvSpPr>
        <p:spPr>
          <a:xfrm>
            <a:off x="2070909" y="1180724"/>
            <a:ext cx="727969" cy="745724"/>
          </a:xfrm>
          <a:prstGeom prst="ellipse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D2C4B1-D3B3-AE55-EF23-68DE132A874D}"/>
              </a:ext>
            </a:extLst>
          </p:cNvPr>
          <p:cNvSpPr/>
          <p:nvPr/>
        </p:nvSpPr>
        <p:spPr>
          <a:xfrm>
            <a:off x="2062029" y="1999684"/>
            <a:ext cx="727969" cy="745724"/>
          </a:xfrm>
          <a:prstGeom prst="ellipse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340FF4-06B7-2CD4-23F3-1F5F4596364C}"/>
              </a:ext>
            </a:extLst>
          </p:cNvPr>
          <p:cNvSpPr/>
          <p:nvPr/>
        </p:nvSpPr>
        <p:spPr>
          <a:xfrm>
            <a:off x="3580114" y="1399845"/>
            <a:ext cx="3792246" cy="1107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Graphic 9" descr="Illustrator with solid fill">
            <a:extLst>
              <a:ext uri="{FF2B5EF4-FFF2-40B4-BE49-F238E27FC236}">
                <a16:creationId xmlns:a16="http://schemas.microsoft.com/office/drawing/2014/main" id="{9EF82BE5-B788-DAEF-5FDE-91ECFDD3A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4718" y="146147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11792B-C5EC-030C-4F89-0A19FB672EE1}"/>
              </a:ext>
            </a:extLst>
          </p:cNvPr>
          <p:cNvSpPr txBox="1"/>
          <p:nvPr/>
        </p:nvSpPr>
        <p:spPr>
          <a:xfrm>
            <a:off x="4989707" y="1734012"/>
            <a:ext cx="245023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Computer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3AE27F-D1B9-1D85-E759-971471560CF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798878" y="1553586"/>
            <a:ext cx="781236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FFFF4C-00EC-ECBF-DD57-69F1E346492F}"/>
              </a:ext>
            </a:extLst>
          </p:cNvPr>
          <p:cNvCxnSpPr>
            <a:stCxn id="7" idx="6"/>
          </p:cNvCxnSpPr>
          <p:nvPr/>
        </p:nvCxnSpPr>
        <p:spPr>
          <a:xfrm flipV="1">
            <a:off x="2789998" y="2361449"/>
            <a:ext cx="790116" cy="1109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F06BD0-A82C-E5B5-2EA1-300A72B3D386}"/>
              </a:ext>
            </a:extLst>
          </p:cNvPr>
          <p:cNvSpPr txBox="1"/>
          <p:nvPr/>
        </p:nvSpPr>
        <p:spPr>
          <a:xfrm>
            <a:off x="2171161" y="1366554"/>
            <a:ext cx="61625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Rules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CF6141-897E-0A0B-EFBF-65E83F8BA289}"/>
              </a:ext>
            </a:extLst>
          </p:cNvPr>
          <p:cNvSpPr txBox="1"/>
          <p:nvPr/>
        </p:nvSpPr>
        <p:spPr>
          <a:xfrm>
            <a:off x="2173739" y="2183296"/>
            <a:ext cx="61625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196184F-E651-8BFA-555C-455AD48BF5A0}"/>
              </a:ext>
            </a:extLst>
          </p:cNvPr>
          <p:cNvSpPr/>
          <p:nvPr/>
        </p:nvSpPr>
        <p:spPr>
          <a:xfrm>
            <a:off x="8455431" y="1580879"/>
            <a:ext cx="727969" cy="745724"/>
          </a:xfrm>
          <a:prstGeom prst="ellipse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60F229-86AE-021F-6044-CA3568B5728C}"/>
              </a:ext>
            </a:extLst>
          </p:cNvPr>
          <p:cNvCxnSpPr>
            <a:stCxn id="8" idx="3"/>
            <a:endCxn id="47" idx="2"/>
          </p:cNvCxnSpPr>
          <p:nvPr/>
        </p:nvCxnSpPr>
        <p:spPr>
          <a:xfrm>
            <a:off x="7372360" y="1953741"/>
            <a:ext cx="1083071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A3B1D91-DB7D-3FB6-7CF2-07B6F608233F}"/>
              </a:ext>
            </a:extLst>
          </p:cNvPr>
          <p:cNvSpPr txBox="1"/>
          <p:nvPr/>
        </p:nvSpPr>
        <p:spPr>
          <a:xfrm>
            <a:off x="8453958" y="1749496"/>
            <a:ext cx="85225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Answer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9ED6289-51C9-E829-EC26-76E74FBC4465}"/>
              </a:ext>
            </a:extLst>
          </p:cNvPr>
          <p:cNvSpPr/>
          <p:nvPr/>
        </p:nvSpPr>
        <p:spPr>
          <a:xfrm>
            <a:off x="2081263" y="2886737"/>
            <a:ext cx="727969" cy="745724"/>
          </a:xfrm>
          <a:prstGeom prst="ellipse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0D47070-30A6-F22D-0F4C-8E9995A774DC}"/>
              </a:ext>
            </a:extLst>
          </p:cNvPr>
          <p:cNvSpPr/>
          <p:nvPr/>
        </p:nvSpPr>
        <p:spPr>
          <a:xfrm>
            <a:off x="2072383" y="3705697"/>
            <a:ext cx="727969" cy="745724"/>
          </a:xfrm>
          <a:prstGeom prst="ellipse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FD71DD-D853-7B85-C7E2-0BECE81D93B7}"/>
              </a:ext>
            </a:extLst>
          </p:cNvPr>
          <p:cNvSpPr/>
          <p:nvPr/>
        </p:nvSpPr>
        <p:spPr>
          <a:xfrm>
            <a:off x="3590468" y="3105858"/>
            <a:ext cx="3792246" cy="11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70EA8D-22F8-3BF7-E649-450A709589F4}"/>
              </a:ext>
            </a:extLst>
          </p:cNvPr>
          <p:cNvSpPr txBox="1"/>
          <p:nvPr/>
        </p:nvSpPr>
        <p:spPr>
          <a:xfrm>
            <a:off x="4998253" y="3424719"/>
            <a:ext cx="27942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Machine Learning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053136-730D-AEBD-7F09-137A3EE0C64C}"/>
              </a:ext>
            </a:extLst>
          </p:cNvPr>
          <p:cNvCxnSpPr>
            <a:stCxn id="51" idx="6"/>
          </p:cNvCxnSpPr>
          <p:nvPr/>
        </p:nvCxnSpPr>
        <p:spPr>
          <a:xfrm>
            <a:off x="2809232" y="3259599"/>
            <a:ext cx="781236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70335F-FCBC-EB66-FD16-47AB8CB3AE70}"/>
              </a:ext>
            </a:extLst>
          </p:cNvPr>
          <p:cNvCxnSpPr>
            <a:stCxn id="52" idx="6"/>
          </p:cNvCxnSpPr>
          <p:nvPr/>
        </p:nvCxnSpPr>
        <p:spPr>
          <a:xfrm flipV="1">
            <a:off x="2800352" y="4067462"/>
            <a:ext cx="790116" cy="1109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C1F6130-09D7-1460-C724-02EAFDA72C18}"/>
              </a:ext>
            </a:extLst>
          </p:cNvPr>
          <p:cNvSpPr txBox="1"/>
          <p:nvPr/>
        </p:nvSpPr>
        <p:spPr>
          <a:xfrm>
            <a:off x="2081264" y="3072567"/>
            <a:ext cx="76237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Answer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108982-B083-9031-9A8B-873054B99F69}"/>
              </a:ext>
            </a:extLst>
          </p:cNvPr>
          <p:cNvSpPr txBox="1"/>
          <p:nvPr/>
        </p:nvSpPr>
        <p:spPr>
          <a:xfrm>
            <a:off x="2184093" y="3889309"/>
            <a:ext cx="61625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418E76D-ACBA-0B99-38B6-309687B26231}"/>
              </a:ext>
            </a:extLst>
          </p:cNvPr>
          <p:cNvSpPr/>
          <p:nvPr/>
        </p:nvSpPr>
        <p:spPr>
          <a:xfrm>
            <a:off x="8465785" y="3286892"/>
            <a:ext cx="727969" cy="745724"/>
          </a:xfrm>
          <a:prstGeom prst="ellipse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5416DD-CD54-C3A8-17B1-917335B05F55}"/>
              </a:ext>
            </a:extLst>
          </p:cNvPr>
          <p:cNvSpPr txBox="1"/>
          <p:nvPr/>
        </p:nvSpPr>
        <p:spPr>
          <a:xfrm>
            <a:off x="8508702" y="3473265"/>
            <a:ext cx="85225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Model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1ECA8D5-41F3-CEFE-7CF1-0F516F024F35}"/>
              </a:ext>
            </a:extLst>
          </p:cNvPr>
          <p:cNvSpPr/>
          <p:nvPr/>
        </p:nvSpPr>
        <p:spPr>
          <a:xfrm>
            <a:off x="2082741" y="4583860"/>
            <a:ext cx="727969" cy="745724"/>
          </a:xfrm>
          <a:prstGeom prst="ellipse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657B208-3614-669F-5777-131925126548}"/>
              </a:ext>
            </a:extLst>
          </p:cNvPr>
          <p:cNvSpPr/>
          <p:nvPr/>
        </p:nvSpPr>
        <p:spPr>
          <a:xfrm>
            <a:off x="2073861" y="5402820"/>
            <a:ext cx="727969" cy="745724"/>
          </a:xfrm>
          <a:prstGeom prst="ellipse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C2C1A7-8585-4CB7-6F8B-7AF79C096D59}"/>
              </a:ext>
            </a:extLst>
          </p:cNvPr>
          <p:cNvSpPr/>
          <p:nvPr/>
        </p:nvSpPr>
        <p:spPr>
          <a:xfrm>
            <a:off x="3591946" y="4802981"/>
            <a:ext cx="3792246" cy="1107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5" name="Graphic 64" descr="Illustrator with solid fill">
            <a:extLst>
              <a:ext uri="{FF2B5EF4-FFF2-40B4-BE49-F238E27FC236}">
                <a16:creationId xmlns:a16="http://schemas.microsoft.com/office/drawing/2014/main" id="{6FD8CEC3-6C83-0CC1-3B72-2BB9FCEDC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6313" y="4900125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EE4FD5A-4377-39E0-3158-A66B3C97618A}"/>
              </a:ext>
            </a:extLst>
          </p:cNvPr>
          <p:cNvSpPr txBox="1"/>
          <p:nvPr/>
        </p:nvSpPr>
        <p:spPr>
          <a:xfrm>
            <a:off x="5029051" y="5137148"/>
            <a:ext cx="245023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Computer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221CDD-D27B-3DB4-6501-8D82544EC9E0}"/>
              </a:ext>
            </a:extLst>
          </p:cNvPr>
          <p:cNvCxnSpPr>
            <a:stCxn id="62" idx="6"/>
          </p:cNvCxnSpPr>
          <p:nvPr/>
        </p:nvCxnSpPr>
        <p:spPr>
          <a:xfrm>
            <a:off x="2810710" y="4956722"/>
            <a:ext cx="781236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7DFEFDE-7FAA-2585-40A4-13E4FF9D42DF}"/>
              </a:ext>
            </a:extLst>
          </p:cNvPr>
          <p:cNvCxnSpPr>
            <a:stCxn id="63" idx="6"/>
          </p:cNvCxnSpPr>
          <p:nvPr/>
        </p:nvCxnSpPr>
        <p:spPr>
          <a:xfrm flipV="1">
            <a:off x="2801830" y="5764585"/>
            <a:ext cx="790116" cy="1109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0535C6C-6677-F061-A558-1761B6BA76EA}"/>
              </a:ext>
            </a:extLst>
          </p:cNvPr>
          <p:cNvSpPr txBox="1"/>
          <p:nvPr/>
        </p:nvSpPr>
        <p:spPr>
          <a:xfrm>
            <a:off x="2125653" y="4769690"/>
            <a:ext cx="71798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Model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737DB9-8CF3-537C-D592-36E7C9D96C7D}"/>
              </a:ext>
            </a:extLst>
          </p:cNvPr>
          <p:cNvSpPr txBox="1"/>
          <p:nvPr/>
        </p:nvSpPr>
        <p:spPr>
          <a:xfrm>
            <a:off x="2188527" y="5483295"/>
            <a:ext cx="61625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New 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D4F3FC0-6ACE-1C5C-96FA-660A6144F987}"/>
              </a:ext>
            </a:extLst>
          </p:cNvPr>
          <p:cNvSpPr/>
          <p:nvPr/>
        </p:nvSpPr>
        <p:spPr>
          <a:xfrm>
            <a:off x="8467263" y="4984015"/>
            <a:ext cx="727969" cy="745724"/>
          </a:xfrm>
          <a:prstGeom prst="ellipse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09844A-839F-D54D-B83E-89823B024F53}"/>
              </a:ext>
            </a:extLst>
          </p:cNvPr>
          <p:cNvSpPr txBox="1"/>
          <p:nvPr/>
        </p:nvSpPr>
        <p:spPr>
          <a:xfrm>
            <a:off x="8456912" y="5161510"/>
            <a:ext cx="85225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Answer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38A342-A99D-3958-DBA7-58F905265250}"/>
              </a:ext>
            </a:extLst>
          </p:cNvPr>
          <p:cNvCxnSpPr/>
          <p:nvPr/>
        </p:nvCxnSpPr>
        <p:spPr>
          <a:xfrm>
            <a:off x="7370887" y="3705697"/>
            <a:ext cx="1083071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57B1DB-F166-1910-8736-CA01E8DF09F5}"/>
              </a:ext>
            </a:extLst>
          </p:cNvPr>
          <p:cNvCxnSpPr>
            <a:cxnSpLocks/>
          </p:cNvCxnSpPr>
          <p:nvPr/>
        </p:nvCxnSpPr>
        <p:spPr>
          <a:xfrm>
            <a:off x="7370887" y="5340595"/>
            <a:ext cx="1083071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6837868E-601A-138A-433D-E08833ADDF01}"/>
              </a:ext>
            </a:extLst>
          </p:cNvPr>
          <p:cNvCxnSpPr>
            <a:cxnSpLocks/>
            <a:stCxn id="60" idx="3"/>
          </p:cNvCxnSpPr>
          <p:nvPr/>
        </p:nvCxnSpPr>
        <p:spPr>
          <a:xfrm rot="5400000">
            <a:off x="5241306" y="1365367"/>
            <a:ext cx="773048" cy="5889128"/>
          </a:xfrm>
          <a:prstGeom prst="curved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5" name="Graphic 84" descr="Remote learning science with solid fill">
            <a:extLst>
              <a:ext uri="{FF2B5EF4-FFF2-40B4-BE49-F238E27FC236}">
                <a16:creationId xmlns:a16="http://schemas.microsoft.com/office/drawing/2014/main" id="{557FCC49-CD69-786C-BB0F-C9D27E333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820" y="3243997"/>
            <a:ext cx="914400" cy="9144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89B3F6F-2C4B-0D5D-6122-8D598F568C7A}"/>
              </a:ext>
            </a:extLst>
          </p:cNvPr>
          <p:cNvSpPr txBox="1"/>
          <p:nvPr/>
        </p:nvSpPr>
        <p:spPr>
          <a:xfrm rot="16200000">
            <a:off x="777135" y="1682595"/>
            <a:ext cx="1602408" cy="523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Classical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02D3C47-2E6F-2CE5-AA4D-D65055E3889B}"/>
              </a:ext>
            </a:extLst>
          </p:cNvPr>
          <p:cNvSpPr txBox="1"/>
          <p:nvPr/>
        </p:nvSpPr>
        <p:spPr>
          <a:xfrm rot="16200000">
            <a:off x="-54068" y="4256031"/>
            <a:ext cx="3261806" cy="523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             ML</a:t>
            </a:r>
          </a:p>
        </p:txBody>
      </p:sp>
    </p:spTree>
    <p:extLst>
      <p:ext uri="{BB962C8B-B14F-4D97-AF65-F5344CB8AC3E}">
        <p14:creationId xmlns:p14="http://schemas.microsoft.com/office/powerpoint/2010/main" val="3822476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1" grpId="0"/>
      <p:bldP spid="18" grpId="0"/>
      <p:bldP spid="19" grpId="0"/>
      <p:bldP spid="47" grpId="0" animBg="1"/>
      <p:bldP spid="50" grpId="0"/>
      <p:bldP spid="51" grpId="0" animBg="1"/>
      <p:bldP spid="52" grpId="0" animBg="1"/>
      <p:bldP spid="53" grpId="0" animBg="1"/>
      <p:bldP spid="55" grpId="0"/>
      <p:bldP spid="58" grpId="0"/>
      <p:bldP spid="59" grpId="0"/>
      <p:bldP spid="60" grpId="0" animBg="1"/>
      <p:bldP spid="61" grpId="0"/>
      <p:bldP spid="62" grpId="0" animBg="1"/>
      <p:bldP spid="63" grpId="0" animBg="1"/>
      <p:bldP spid="64" grpId="0" animBg="1"/>
      <p:bldP spid="66" grpId="0"/>
      <p:bldP spid="69" grpId="0"/>
      <p:bldP spid="70" grpId="0"/>
      <p:bldP spid="71" grpId="0" animBg="1"/>
      <p:bldP spid="72" grpId="0"/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ooter Placeholder 16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1400" b="1" spc="100">
                <a:solidFill>
                  <a:srgbClr val="808080"/>
                </a:solidFill>
              </a:defRPr>
            </a:lvl1pPr>
          </a:lstStyle>
          <a:p>
            <a:r>
              <a:t>ODOT Technology Conference 2022       TOGETHER TOWARDS TOMORROW</a:t>
            </a:r>
          </a:p>
        </p:txBody>
      </p:sp>
      <p:sp>
        <p:nvSpPr>
          <p:cNvPr id="171" name="Rectangle 11"/>
          <p:cNvSpPr txBox="1">
            <a:spLocks noGrp="1"/>
          </p:cNvSpPr>
          <p:nvPr>
            <p:ph type="sldNum" sz="quarter" idx="2"/>
          </p:nvPr>
        </p:nvSpPr>
        <p:spPr>
          <a:xfrm>
            <a:off x="1320800" y="6405880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72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AI vs ML vs DL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23" y="1013492"/>
            <a:ext cx="10242154" cy="4831016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704F9E-F538-14B1-B144-F61C10444724}"/>
              </a:ext>
            </a:extLst>
          </p:cNvPr>
          <p:cNvCxnSpPr/>
          <p:nvPr/>
        </p:nvCxnSpPr>
        <p:spPr>
          <a:xfrm>
            <a:off x="974923" y="5779856"/>
            <a:ext cx="0" cy="16836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4CED85A-D8AC-4FC0-3410-3E0CBDD2959A}"/>
              </a:ext>
            </a:extLst>
          </p:cNvPr>
          <p:cNvSpPr txBox="1"/>
          <p:nvPr/>
        </p:nvSpPr>
        <p:spPr>
          <a:xfrm>
            <a:off x="690223" y="5948221"/>
            <a:ext cx="60849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1950’s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EBC54-AC51-2999-381C-91CB611C0883}"/>
              </a:ext>
            </a:extLst>
          </p:cNvPr>
          <p:cNvCxnSpPr/>
          <p:nvPr/>
        </p:nvCxnSpPr>
        <p:spPr>
          <a:xfrm>
            <a:off x="7712851" y="5756761"/>
            <a:ext cx="0" cy="16836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2DA42B-1BCC-DB77-6DF3-153F2504D8A0}"/>
              </a:ext>
            </a:extLst>
          </p:cNvPr>
          <p:cNvSpPr txBox="1"/>
          <p:nvPr/>
        </p:nvSpPr>
        <p:spPr>
          <a:xfrm>
            <a:off x="7428151" y="5925126"/>
            <a:ext cx="60849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2010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’s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C239E8-C0EF-5E14-93F7-1DE1D5651346}"/>
              </a:ext>
            </a:extLst>
          </p:cNvPr>
          <p:cNvCxnSpPr/>
          <p:nvPr/>
        </p:nvCxnSpPr>
        <p:spPr>
          <a:xfrm>
            <a:off x="4486237" y="5751812"/>
            <a:ext cx="0" cy="16836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39AB42-AE84-DF4D-C79A-CC9B786CD32E}"/>
              </a:ext>
            </a:extLst>
          </p:cNvPr>
          <p:cNvSpPr txBox="1"/>
          <p:nvPr/>
        </p:nvSpPr>
        <p:spPr>
          <a:xfrm>
            <a:off x="4201537" y="5920177"/>
            <a:ext cx="60849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1980’s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5360" y="6377869"/>
            <a:ext cx="139837" cy="2592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6" name="QuizZ: Deep Learning, ML, AI or Traditional Programm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3312"/>
            </a:lvl1pPr>
          </a:lstStyle>
          <a:p>
            <a:r>
              <a:t>QuizZ: Deep Learning, ML, AI or Traditional Programming?</a:t>
            </a:r>
          </a:p>
        </p:txBody>
      </p:sp>
      <p:sp>
        <p:nvSpPr>
          <p:cNvPr id="177" name="Lane Dete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7500" indent="-317500" defTabSz="457200">
              <a:spcBef>
                <a:spcPts val="0"/>
              </a:spcBef>
              <a:buClr>
                <a:srgbClr val="080808"/>
              </a:buClr>
              <a:buFont typeface="Helvetica"/>
              <a:buChar char="◦"/>
              <a:defRPr>
                <a:solidFill>
                  <a:srgbClr val="2470B3"/>
                </a:solidFill>
              </a:defRPr>
            </a:pPr>
            <a:r>
              <a:rPr dirty="0">
                <a:solidFill>
                  <a:srgbClr val="080808"/>
                </a:solidFill>
              </a:rPr>
              <a:t>Lane Detection </a:t>
            </a:r>
          </a:p>
          <a:p>
            <a:pPr marL="914400" lvl="1" indent="-317500" defTabSz="457200">
              <a:spcBef>
                <a:spcPts val="0"/>
              </a:spcBef>
              <a:buClr>
                <a:srgbClr val="080808"/>
              </a:buClr>
              <a:buFont typeface="Helvetica"/>
              <a:buChar char="◦"/>
              <a:defRPr sz="3000">
                <a:solidFill>
                  <a:srgbClr val="2470B3"/>
                </a:solidFill>
              </a:defRPr>
            </a:pPr>
            <a:r>
              <a:rPr sz="2600" u="sng" dirty="0">
                <a:solidFill>
                  <a:srgbClr val="40BAC8"/>
                </a:solidFill>
                <a:uFill>
                  <a:solidFill>
                    <a:srgbClr val="40BAC8"/>
                  </a:solidFill>
                </a:uFill>
                <a:hlinkClick r:id="rId2"/>
              </a:rPr>
              <a:t>https://youtu.be/OV1l5xFHiwQ?t=16</a:t>
            </a:r>
            <a:endParaRPr sz="2600" dirty="0">
              <a:solidFill>
                <a:srgbClr val="080808"/>
              </a:solidFill>
            </a:endParaRPr>
          </a:p>
          <a:p>
            <a:pPr marL="317500" indent="-317500" defTabSz="457200">
              <a:spcBef>
                <a:spcPts val="0"/>
              </a:spcBef>
              <a:buClr>
                <a:srgbClr val="080808"/>
              </a:buClr>
              <a:buFont typeface="Helvetica"/>
              <a:buChar char="◦"/>
              <a:defRPr>
                <a:solidFill>
                  <a:srgbClr val="2470B3"/>
                </a:solidFill>
              </a:defRPr>
            </a:pPr>
            <a:r>
              <a:rPr dirty="0">
                <a:solidFill>
                  <a:srgbClr val="080808"/>
                </a:solidFill>
              </a:rPr>
              <a:t>Path Planning </a:t>
            </a:r>
          </a:p>
          <a:p>
            <a:pPr marL="914400" lvl="1" indent="-317500" defTabSz="457200">
              <a:spcBef>
                <a:spcPts val="0"/>
              </a:spcBef>
              <a:buClr>
                <a:srgbClr val="080808"/>
              </a:buClr>
              <a:buFont typeface="Helvetica"/>
              <a:buChar char="◦"/>
              <a:defRPr sz="3000">
                <a:solidFill>
                  <a:srgbClr val="2470B3"/>
                </a:solidFill>
              </a:defRPr>
            </a:pPr>
            <a:r>
              <a:rPr sz="2600" u="sng" dirty="0">
                <a:solidFill>
                  <a:srgbClr val="40BAC8"/>
                </a:solidFill>
                <a:uFill>
                  <a:solidFill>
                    <a:srgbClr val="40BAC8"/>
                  </a:solidFill>
                </a:uFill>
                <a:hlinkClick r:id="rId3"/>
              </a:rPr>
              <a:t>https://youtu.be/t7P4au6bT1Q?t=23</a:t>
            </a:r>
            <a:endParaRPr sz="2600" dirty="0">
              <a:solidFill>
                <a:srgbClr val="080808"/>
              </a:solidFill>
            </a:endParaRPr>
          </a:p>
          <a:p>
            <a:pPr marL="317500" indent="-317500" defTabSz="457200">
              <a:spcBef>
                <a:spcPts val="0"/>
              </a:spcBef>
              <a:buClr>
                <a:srgbClr val="080808"/>
              </a:buClr>
              <a:buFont typeface="Helvetica"/>
              <a:buChar char="◦"/>
              <a:defRPr>
                <a:solidFill>
                  <a:srgbClr val="2470B3"/>
                </a:solidFill>
              </a:defRPr>
            </a:pPr>
            <a:r>
              <a:rPr dirty="0">
                <a:solidFill>
                  <a:srgbClr val="080808"/>
                </a:solidFill>
              </a:rPr>
              <a:t>Vehicle Detection </a:t>
            </a:r>
          </a:p>
          <a:p>
            <a:pPr marL="914400" lvl="1" indent="-317500" defTabSz="457200">
              <a:spcBef>
                <a:spcPts val="0"/>
              </a:spcBef>
              <a:buClr>
                <a:srgbClr val="080808"/>
              </a:buClr>
              <a:buFont typeface="Helvetica"/>
              <a:buChar char="◦"/>
              <a:defRPr sz="3000">
                <a:solidFill>
                  <a:srgbClr val="2470B3"/>
                </a:solidFill>
              </a:defRPr>
            </a:pPr>
            <a:r>
              <a:rPr sz="2600" u="sng" dirty="0">
                <a:solidFill>
                  <a:srgbClr val="40BAC8"/>
                </a:solidFill>
                <a:uFill>
                  <a:solidFill>
                    <a:srgbClr val="40BAC8"/>
                  </a:solidFill>
                </a:uFill>
                <a:hlinkClick r:id="rId4"/>
              </a:rPr>
              <a:t>https://youtu.be/kZViHcQgGYU?t=37</a:t>
            </a:r>
            <a:endParaRPr sz="2600" dirty="0">
              <a:solidFill>
                <a:srgbClr val="080808"/>
              </a:solidFill>
            </a:endParaRPr>
          </a:p>
          <a:p>
            <a:pPr marL="317500" indent="-317500" defTabSz="457200">
              <a:spcBef>
                <a:spcPts val="0"/>
              </a:spcBef>
              <a:buClr>
                <a:srgbClr val="080808"/>
              </a:buClr>
              <a:buFont typeface="Helvetica"/>
              <a:buChar char="◦"/>
              <a:defRPr>
                <a:solidFill>
                  <a:srgbClr val="2470B3"/>
                </a:solidFill>
              </a:defRPr>
            </a:pPr>
            <a:r>
              <a:rPr dirty="0">
                <a:solidFill>
                  <a:srgbClr val="080808"/>
                </a:solidFill>
              </a:rPr>
              <a:t>Behavioral Cloning </a:t>
            </a:r>
          </a:p>
          <a:p>
            <a:pPr marL="914400" lvl="1" indent="-317500" defTabSz="457200">
              <a:spcBef>
                <a:spcPts val="0"/>
              </a:spcBef>
              <a:buClr>
                <a:srgbClr val="080808"/>
              </a:buClr>
              <a:buFont typeface="Helvetica"/>
              <a:buChar char="◦"/>
              <a:defRPr sz="3000">
                <a:solidFill>
                  <a:srgbClr val="2470B3"/>
                </a:solidFill>
              </a:defRPr>
            </a:pPr>
            <a:r>
              <a:rPr sz="2600" u="sng" dirty="0">
                <a:solidFill>
                  <a:srgbClr val="40BAC8"/>
                </a:solidFill>
                <a:uFill>
                  <a:solidFill>
                    <a:srgbClr val="40BAC8"/>
                  </a:solidFill>
                </a:uFill>
                <a:hlinkClick r:id="rId5"/>
              </a:rPr>
              <a:t>https://youtu.be/vXzgXb1rkjw?t=24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ooter Placeholder 16"/>
          <p:cNvSpPr txBox="1"/>
          <p:nvPr/>
        </p:nvSpPr>
        <p:spPr>
          <a:xfrm>
            <a:off x="1493519" y="6324599"/>
            <a:ext cx="7664780" cy="36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1400" b="1" spc="100">
                <a:solidFill>
                  <a:srgbClr val="808080"/>
                </a:solidFill>
              </a:defRPr>
            </a:lvl1pPr>
          </a:lstStyle>
          <a:p>
            <a:r>
              <a:t>ODOT Technology Conference 2022       TOGETHER TOWARDS TOMORROW</a:t>
            </a:r>
          </a:p>
        </p:txBody>
      </p:sp>
      <p:sp>
        <p:nvSpPr>
          <p:cNvPr id="180" name="Rectangle 11"/>
          <p:cNvSpPr txBox="1">
            <a:spLocks noGrp="1"/>
          </p:cNvSpPr>
          <p:nvPr>
            <p:ph type="sldNum" sz="quarter" idx="2"/>
          </p:nvPr>
        </p:nvSpPr>
        <p:spPr>
          <a:xfrm>
            <a:off x="1320800" y="6405880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81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The</a:t>
            </a:r>
            <a:r>
              <a:rPr dirty="0"/>
              <a:t> Challenge</a:t>
            </a:r>
          </a:p>
        </p:txBody>
      </p:sp>
      <p:sp>
        <p:nvSpPr>
          <p:cNvPr id="182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838200" y="1142999"/>
            <a:ext cx="10515600" cy="4906966"/>
          </a:xfrm>
          <a:prstGeom prst="rect">
            <a:avLst/>
          </a:prstGeom>
        </p:spPr>
        <p:txBody>
          <a:bodyPr/>
          <a:lstStyle/>
          <a:p>
            <a:r>
              <a:rPr dirty="0"/>
              <a:t>Images/video represent unstructured data that is hard to analyze and interpret automatically</a:t>
            </a:r>
          </a:p>
          <a:p>
            <a:r>
              <a:rPr lang="en-US" dirty="0"/>
              <a:t>How can we extract meaningful information from images/video?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ooter Placeholder 16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1400" b="1" spc="100">
                <a:solidFill>
                  <a:srgbClr val="808080"/>
                </a:solidFill>
              </a:defRPr>
            </a:lvl1pPr>
          </a:lstStyle>
          <a:p>
            <a:r>
              <a:t>ODOT Technology Conference 2022       TOGETHER TOWARDS TOMORROW</a:t>
            </a:r>
          </a:p>
        </p:txBody>
      </p:sp>
      <p:sp>
        <p:nvSpPr>
          <p:cNvPr id="185" name="Rectangle 11"/>
          <p:cNvSpPr txBox="1">
            <a:spLocks noGrp="1"/>
          </p:cNvSpPr>
          <p:nvPr>
            <p:ph type="sldNum" sz="quarter" idx="2"/>
          </p:nvPr>
        </p:nvSpPr>
        <p:spPr>
          <a:xfrm>
            <a:off x="1320800" y="6405880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86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How computers learn to recognize objects</a:t>
            </a:r>
          </a:p>
        </p:txBody>
      </p:sp>
      <p:pic>
        <p:nvPicPr>
          <p:cNvPr id="187" name="How computers learn to recognize objects instantly | Joseph Redmon" descr="How computers learn to recognize objects instantly | Joseph Redmon"/>
          <p:cNvPicPr>
            <a:picLocks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39439" y="1018225"/>
            <a:ext cx="9234346" cy="51943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7"/>
                </p:tgtEl>
              </p:cMediaNode>
            </p:video>
            <p:seq concurrent="1" prevAc="none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ooter Placeholder 16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1400" b="1" spc="100">
                <a:solidFill>
                  <a:srgbClr val="808080"/>
                </a:solidFill>
              </a:defRPr>
            </a:lvl1pPr>
          </a:lstStyle>
          <a:p>
            <a:r>
              <a:t>ODOT Technology Conference 2022       TOGETHER TOWARDS TOMORROW</a:t>
            </a:r>
          </a:p>
        </p:txBody>
      </p:sp>
      <p:sp>
        <p:nvSpPr>
          <p:cNvPr id="190" name="Rectangle 11"/>
          <p:cNvSpPr txBox="1">
            <a:spLocks noGrp="1"/>
          </p:cNvSpPr>
          <p:nvPr>
            <p:ph type="sldNum" sz="quarter" idx="2"/>
          </p:nvPr>
        </p:nvSpPr>
        <p:spPr>
          <a:xfrm>
            <a:off x="1320800" y="6405880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91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Our End Product</a:t>
            </a:r>
          </a:p>
        </p:txBody>
      </p:sp>
      <p:pic>
        <p:nvPicPr>
          <p:cNvPr id="192" name="Traffic Counts" descr="Traffic Counts"/>
          <p:cNvPicPr>
            <a:picLocks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01457" y="978410"/>
            <a:ext cx="9305130" cy="52341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2"/>
                </p:tgtEl>
              </p:cMediaNode>
            </p:video>
            <p:seq concurrent="1" prevAc="none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DOT Master - Business Card Look">
  <a:themeElements>
    <a:clrScheme name="ODOT Master - Business Card L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2A44"/>
      </a:accent1>
      <a:accent2>
        <a:srgbClr val="00B5E2"/>
      </a:accent2>
      <a:accent3>
        <a:srgbClr val="DC582A"/>
      </a:accent3>
      <a:accent4>
        <a:srgbClr val="9E2A2B"/>
      </a:accent4>
      <a:accent5>
        <a:srgbClr val="D7C826"/>
      </a:accent5>
      <a:accent6>
        <a:srgbClr val="F68D2E"/>
      </a:accent6>
      <a:hlink>
        <a:srgbClr val="0000FF"/>
      </a:hlink>
      <a:folHlink>
        <a:srgbClr val="FF00FF"/>
      </a:folHlink>
    </a:clrScheme>
    <a:fontScheme name="ODOT Master - Business Card Look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DOT Master - Business Card L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DOT Master - Business Card Look">
  <a:themeElements>
    <a:clrScheme name="ODOT Master - Business Card L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2A44"/>
      </a:accent1>
      <a:accent2>
        <a:srgbClr val="00B5E2"/>
      </a:accent2>
      <a:accent3>
        <a:srgbClr val="DC582A"/>
      </a:accent3>
      <a:accent4>
        <a:srgbClr val="9E2A2B"/>
      </a:accent4>
      <a:accent5>
        <a:srgbClr val="D7C826"/>
      </a:accent5>
      <a:accent6>
        <a:srgbClr val="F68D2E"/>
      </a:accent6>
      <a:hlink>
        <a:srgbClr val="0000FF"/>
      </a:hlink>
      <a:folHlink>
        <a:srgbClr val="FF00FF"/>
      </a:folHlink>
    </a:clrScheme>
    <a:fontScheme name="ODOT Master - Business Card Look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DOT Master - Business Card L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442</Words>
  <Application>Microsoft Office PowerPoint</Application>
  <PresentationFormat>Widescreen</PresentationFormat>
  <Paragraphs>126</Paragraphs>
  <Slides>17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Franklin Gothic Demi</vt:lpstr>
      <vt:lpstr>Helvetica</vt:lpstr>
      <vt:lpstr>Trebuchet MS</vt:lpstr>
      <vt:lpstr>ODOT Master - Business Card Look</vt:lpstr>
      <vt:lpstr>AI/ML for computer vision workshop</vt:lpstr>
      <vt:lpstr>Show of Hands</vt:lpstr>
      <vt:lpstr>Goals</vt:lpstr>
      <vt:lpstr>Classical programming vs Ml</vt:lpstr>
      <vt:lpstr>AI vs ML vs DL</vt:lpstr>
      <vt:lpstr>QuizZ: Deep Learning, ML, AI or Traditional Programming?</vt:lpstr>
      <vt:lpstr>The Challenge</vt:lpstr>
      <vt:lpstr>How computers learn to recognize objects</vt:lpstr>
      <vt:lpstr>Our End Product</vt:lpstr>
      <vt:lpstr>Our End Product</vt:lpstr>
      <vt:lpstr>YOLO</vt:lpstr>
      <vt:lpstr>YOLO</vt:lpstr>
      <vt:lpstr>Let’s do some coding</vt:lpstr>
      <vt:lpstr>Some recent advances</vt:lpstr>
      <vt:lpstr>Some recent advances</vt:lpstr>
      <vt:lpstr>Stable diffusion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ODOT Technology Conference</dc:title>
  <cp:lastModifiedBy>Chirita, Mihail</cp:lastModifiedBy>
  <cp:revision>27</cp:revision>
  <dcterms:modified xsi:type="dcterms:W3CDTF">2022-09-30T12:59:30Z</dcterms:modified>
</cp:coreProperties>
</file>