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10"/>
  </p:notesMasterIdLst>
  <p:handoutMasterIdLst>
    <p:handoutMasterId r:id="rId11"/>
  </p:handoutMasterIdLst>
  <p:sldIdLst>
    <p:sldId id="256" r:id="rId2"/>
    <p:sldId id="258" r:id="rId3"/>
    <p:sldId id="259" r:id="rId4"/>
    <p:sldId id="262" r:id="rId5"/>
    <p:sldId id="260" r:id="rId6"/>
    <p:sldId id="261" r:id="rId7"/>
    <p:sldId id="265"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53">
          <p15:clr>
            <a:srgbClr val="A4A3A4"/>
          </p15:clr>
        </p15:guide>
        <p15:guide id="2" orient="horz" pos="2387">
          <p15:clr>
            <a:srgbClr val="A4A3A4"/>
          </p15:clr>
        </p15:guide>
        <p15:guide id="3" orient="horz" pos="2095">
          <p15:clr>
            <a:srgbClr val="A4A3A4"/>
          </p15:clr>
        </p15:guide>
        <p15:guide id="4" orient="horz" pos="1963">
          <p15:clr>
            <a:srgbClr val="A4A3A4"/>
          </p15:clr>
        </p15:guide>
        <p15:guide id="5" orient="horz" pos="1652">
          <p15:clr>
            <a:srgbClr val="A4A3A4"/>
          </p15:clr>
        </p15:guide>
        <p15:guide id="6" orient="horz" pos="1368">
          <p15:clr>
            <a:srgbClr val="A4A3A4"/>
          </p15:clr>
        </p15:guide>
        <p15:guide id="7" pos="834">
          <p15:clr>
            <a:srgbClr val="A4A3A4"/>
          </p15:clr>
        </p15:guide>
        <p15:guide id="8" pos="5654">
          <p15:clr>
            <a:srgbClr val="A4A3A4"/>
          </p15:clr>
        </p15:guide>
        <p15:guide id="9" pos="5747">
          <p15:clr>
            <a:srgbClr val="A4A3A4"/>
          </p15:clr>
        </p15:guide>
        <p15:guide id="10" pos="5759">
          <p15:clr>
            <a:srgbClr val="A4A3A4"/>
          </p15:clr>
        </p15:guide>
        <p15:guide id="11" pos="5608">
          <p15:clr>
            <a:srgbClr val="A4A3A4"/>
          </p15:clr>
        </p15:guide>
        <p15:guide id="12" pos="3039">
          <p15:clr>
            <a:srgbClr val="A4A3A4"/>
          </p15:clr>
        </p15:guide>
        <p15:guide id="13" pos="271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417"/>
    <a:srgbClr val="E98F2B"/>
    <a:srgbClr val="898B90"/>
    <a:srgbClr val="BFBFBF"/>
    <a:srgbClr val="7F7F7F"/>
    <a:srgbClr val="545454"/>
    <a:srgbClr val="7AB228"/>
    <a:srgbClr val="4F81BD"/>
    <a:srgbClr val="5E5E5E"/>
    <a:srgbClr val="184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Stijl, gemiddeld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8580" autoAdjust="0"/>
  </p:normalViewPr>
  <p:slideViewPr>
    <p:cSldViewPr snapToObjects="1">
      <p:cViewPr varScale="1">
        <p:scale>
          <a:sx n="154" d="100"/>
          <a:sy n="154" d="100"/>
        </p:scale>
        <p:origin x="366" y="126"/>
      </p:cViewPr>
      <p:guideLst>
        <p:guide orient="horz" pos="2753"/>
        <p:guide orient="horz" pos="2387"/>
        <p:guide orient="horz" pos="2095"/>
        <p:guide orient="horz" pos="1963"/>
        <p:guide orient="horz" pos="1652"/>
        <p:guide orient="horz" pos="1368"/>
        <p:guide pos="834"/>
        <p:guide pos="5654"/>
        <p:guide pos="5747"/>
        <p:guide pos="5759"/>
        <p:guide pos="5608"/>
        <p:guide pos="3039"/>
        <p:guide pos="2717"/>
      </p:guideLst>
    </p:cSldViewPr>
  </p:slideViewPr>
  <p:notesTextViewPr>
    <p:cViewPr>
      <p:scale>
        <a:sx n="3" d="2"/>
        <a:sy n="3" d="2"/>
      </p:scale>
      <p:origin x="0" y="0"/>
    </p:cViewPr>
  </p:notesTextViewPr>
  <p:sorterViewPr>
    <p:cViewPr>
      <p:scale>
        <a:sx n="66" d="100"/>
        <a:sy n="66" d="100"/>
      </p:scale>
      <p:origin x="0" y="0"/>
    </p:cViewPr>
  </p:sorterViewPr>
  <p:notesViewPr>
    <p:cSldViewPr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75142D-BA13-E44F-AC2A-9EFE5B932E5E}" type="datetimeFigureOut">
              <a:rPr lang="nl-NL" smtClean="0"/>
              <a:t>19-5-2016</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21DA76-8CBF-7A43-B9AC-55672EC11523}" type="slidenum">
              <a:rPr lang="nl-NL" smtClean="0"/>
              <a:t>‹#›</a:t>
            </a:fld>
            <a:endParaRPr lang="nl-NL"/>
          </a:p>
        </p:txBody>
      </p:sp>
    </p:spTree>
    <p:extLst>
      <p:ext uri="{BB962C8B-B14F-4D97-AF65-F5344CB8AC3E}">
        <p14:creationId xmlns:p14="http://schemas.microsoft.com/office/powerpoint/2010/main" val="479487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FFAF68-C215-40B8-8B74-1262D30EFFFA}" type="datetimeFigureOut">
              <a:rPr lang="nl-BE" smtClean="0"/>
              <a:t>19/05/2016</a:t>
            </a:fld>
            <a:endParaRPr lang="nl-B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5553E-FBEA-4BEA-8048-97AEA32FE540}" type="slidenum">
              <a:rPr lang="nl-BE" smtClean="0"/>
              <a:t>‹#›</a:t>
            </a:fld>
            <a:endParaRPr lang="nl-BE"/>
          </a:p>
        </p:txBody>
      </p:sp>
    </p:spTree>
    <p:extLst>
      <p:ext uri="{BB962C8B-B14F-4D97-AF65-F5344CB8AC3E}">
        <p14:creationId xmlns:p14="http://schemas.microsoft.com/office/powerpoint/2010/main" val="12533279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Dark Blue 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540" y="10"/>
            <a:ext cx="1485165" cy="1723119"/>
          </a:xfrm>
          <a:prstGeom prst="rect">
            <a:avLst/>
          </a:prstGeom>
        </p:spPr>
      </p:pic>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C1485DF-87E7-4327-9FAD-6EB34F8DD3BB}" type="datetime4">
              <a:rPr lang="en-US" smtClean="0"/>
              <a:t>March 9,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8753692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range 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540" y="10"/>
            <a:ext cx="1485165" cy="1723119"/>
          </a:xfrm>
          <a:prstGeom prst="rect">
            <a:avLst/>
          </a:prstGeom>
        </p:spPr>
      </p:pic>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759E2AC-1091-462C-92B4-28B2A512E854}" type="datetime4">
              <a:rPr lang="en-US" smtClean="0"/>
              <a:t>March 9,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36603302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range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3"/>
            <a:ext cx="1223498" cy="1464870"/>
          </a:xfrm>
          <a:prstGeom prst="rect">
            <a:avLst/>
          </a:prstGeom>
          <a:noFill/>
          <a:effectLst>
            <a:outerShdw blurRad="50800" dist="38100" dir="2700000" algn="tl" rotWithShape="0">
              <a:prstClr val="black">
                <a:alpha val="40000"/>
              </a:prstClr>
            </a:outerShdw>
          </a:effectLst>
        </p:spPr>
      </p:pic>
      <p:sp>
        <p:nvSpPr>
          <p:cNvPr id="16"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61C41465-AE6D-45CF-9137-A499C198ACE7}" type="datetime4">
              <a:rPr lang="nl-BE" smtClean="0"/>
              <a:t>9 maart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6657115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range F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2"/>
            <a:ext cx="1223498" cy="1464868"/>
          </a:xfrm>
          <a:prstGeom prst="rect">
            <a:avLst/>
          </a:prstGeom>
          <a:noFill/>
          <a:effectLst>
            <a:outerShdw blurRad="50800" dist="38100" dir="2700000" algn="tl" rotWithShape="0">
              <a:prstClr val="black">
                <a:alpha val="40000"/>
              </a:prstClr>
            </a:outerShdw>
          </a:effectLst>
        </p:spPr>
      </p:pic>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5813049-CFD2-4E92-AE55-DC932C6121D8}" type="datetime4">
              <a:rPr lang="fr-BE" smtClean="0"/>
              <a:t>9 mars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1777696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a:prstGeom prst="rect">
            <a:avLst/>
          </a:prstGeom>
        </p:spPr>
        <p:txBody>
          <a:bodyPr anchor="b" anchorCtr="0"/>
          <a:lstStyle>
            <a:lvl1pPr algn="l">
              <a:defRPr sz="2700" b="1">
                <a:solidFill>
                  <a:srgbClr val="5E5E5E"/>
                </a:solidFill>
                <a:latin typeface="+mj-lt"/>
                <a:cs typeface="Trebuchet MS"/>
              </a:defRPr>
            </a:lvl1pPr>
          </a:lstStyle>
          <a:p>
            <a:r>
              <a:rPr lang="en-US" smtClean="0"/>
              <a:t>Click to edit Master title style</a:t>
            </a:r>
            <a:endParaRPr lang="en-US" dirty="0"/>
          </a:p>
        </p:txBody>
      </p:sp>
      <p:sp>
        <p:nvSpPr>
          <p:cNvPr id="3" name="Subtitle 2"/>
          <p:cNvSpPr>
            <a:spLocks noGrp="1"/>
          </p:cNvSpPr>
          <p:nvPr>
            <p:ph type="subTitle" idx="1"/>
          </p:nvPr>
        </p:nvSpPr>
        <p:spPr>
          <a:xfrm>
            <a:off x="1798320" y="2286000"/>
            <a:ext cx="6400800" cy="1314450"/>
          </a:xfrm>
          <a:prstGeom prst="rect">
            <a:avLst/>
          </a:prstGeom>
        </p:spPr>
        <p:txBody>
          <a:bodyPr/>
          <a:lstStyle>
            <a:lvl1pPr marL="0" indent="0" algn="l">
              <a:buNone/>
              <a:defRPr sz="2200">
                <a:solidFill>
                  <a:srgbClr val="C5C5C5"/>
                </a:solidFill>
                <a:latin typeface="+mj-lt"/>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userDrawn="1"/>
        </p:nvSpPr>
        <p:spPr>
          <a:xfrm>
            <a:off x="0" y="10"/>
            <a:ext cx="1466600" cy="51434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1093921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creen image - blu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chemeClr val="accent1">
              <a:alpha val="90000"/>
            </a:scheme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chemeClr val="accent1">
              <a:alpha val="90000"/>
            </a:scheme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172348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screen image - green">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7AB228">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7AB228">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2029166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screen image - orange">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E98F2B">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E98F2B">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3261013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8594498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slide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1440000" y="-1"/>
            <a:ext cx="7179807" cy="483519"/>
          </a:xfrm>
        </p:spPr>
        <p:txBody>
          <a:bodyPr/>
          <a:lstStyle/>
          <a:p>
            <a:r>
              <a:rPr lang="en-US" smtClean="0"/>
              <a:t>Click to edit Master title style</a:t>
            </a:r>
            <a:endParaRPr lang="nl-BE" dirty="0"/>
          </a:p>
        </p:txBody>
      </p:sp>
      <p:sp>
        <p:nvSpPr>
          <p:cNvPr id="7"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5" name="Rectangle 4"/>
          <p:cNvSpPr/>
          <p:nvPr userDrawn="1"/>
        </p:nvSpPr>
        <p:spPr>
          <a:xfrm>
            <a:off x="6227224" y="5040927"/>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7103021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 -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sz="1800" b="1" i="0">
                <a:solidFill>
                  <a:srgbClr val="4F81BD"/>
                </a:solidFill>
                <a:latin typeface="Arial" panose="020B0604020202020204" pitchFamily="34" charset="0"/>
                <a:cs typeface="Arial" panose="020B0604020202020204" pitchFamily="34" charset="0"/>
              </a:defRPr>
            </a:lvl1pPr>
            <a:lvl2pPr marL="0" indent="0">
              <a:buFont typeface="Arial"/>
              <a:buNone/>
              <a:defRPr/>
            </a:lvl2pPr>
            <a:lvl3pPr marL="169863" indent="-169863">
              <a:defRPr/>
            </a:lvl3pPr>
            <a:lvl4pPr marL="400050" indent="-230188">
              <a:defRPr/>
            </a:lvl4pPr>
            <a:lvl5pPr marL="631825" indent="-23177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3991040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Dark Blue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3"/>
            <a:ext cx="1223498" cy="1464870"/>
          </a:xfrm>
          <a:prstGeom prst="rect">
            <a:avLst/>
          </a:prstGeom>
          <a:noFill/>
          <a:effectLst>
            <a:outerShdw blurRad="50800" dist="38100" dir="2700000" algn="tl" rotWithShape="0">
              <a:prstClr val="black">
                <a:alpha val="40000"/>
              </a:prstClr>
            </a:outerShdw>
          </a:effectLst>
        </p:spPr>
      </p:pic>
      <p:sp>
        <p:nvSpPr>
          <p:cNvPr id="16"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F90836C3-5141-4D96-AC14-98C9285F753A}" type="datetime4">
              <a:rPr lang="nl-BE" smtClean="0"/>
              <a:t>9 maart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0082159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646591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title"/>
          </p:nvPr>
        </p:nvSpPr>
        <p:spPr>
          <a:xfrm>
            <a:off x="1440000" y="-1"/>
            <a:ext cx="7179807" cy="483519"/>
          </a:xfrm>
        </p:spPr>
        <p:txBody>
          <a:bodyPr/>
          <a:lstStyle/>
          <a:p>
            <a:r>
              <a:rPr lang="en-US" smtClean="0"/>
              <a:t>Click to edit Master title style</a:t>
            </a:r>
            <a:endParaRPr lang="nl-BE" dirty="0"/>
          </a:p>
        </p:txBody>
      </p:sp>
      <p:sp>
        <p:nvSpPr>
          <p:cNvPr id="5"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6767616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001347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144000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516636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336732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1440934" y="1009650"/>
            <a:ext cx="2209046" cy="3544887"/>
          </a:xfrm>
        </p:spPr>
        <p:txBody>
          <a:bodyPr>
            <a:normAutofit/>
          </a:bodyPr>
          <a:lstStyle>
            <a:lvl1pPr marL="0" indent="0">
              <a:lnSpc>
                <a:spcPct val="90000"/>
              </a:lnSpc>
              <a:spcBef>
                <a:spcPts val="1000"/>
              </a:spcBef>
              <a:buNone/>
              <a:defRPr sz="1600" b="1" i="0">
                <a:solidFill>
                  <a:schemeClr val="accent1"/>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3"/>
          <p:cNvSpPr>
            <a:spLocks noGrp="1"/>
          </p:cNvSpPr>
          <p:nvPr>
            <p:ph sz="half" idx="10"/>
          </p:nvPr>
        </p:nvSpPr>
        <p:spPr>
          <a:xfrm>
            <a:off x="640935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3"/>
          <p:cNvSpPr>
            <a:spLocks noGrp="1"/>
          </p:cNvSpPr>
          <p:nvPr>
            <p:ph sz="half" idx="11"/>
          </p:nvPr>
        </p:nvSpPr>
        <p:spPr>
          <a:xfrm>
            <a:off x="393267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6519654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1666015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rgbClr val="7AB2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0182700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rgbClr val="E4441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02973917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t large">
    <p:spTree>
      <p:nvGrpSpPr>
        <p:cNvPr id="1" name=""/>
        <p:cNvGrpSpPr/>
        <p:nvPr/>
      </p:nvGrpSpPr>
      <p:grpSpPr>
        <a:xfrm>
          <a:off x="0" y="0"/>
          <a:ext cx="0" cy="0"/>
          <a:chOff x="0" y="0"/>
          <a:chExt cx="0" cy="0"/>
        </a:xfrm>
      </p:grpSpPr>
      <p:pic>
        <p:nvPicPr>
          <p:cNvPr id="26" name="Picture 1" descr="iPad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717800" y="58738"/>
            <a:ext cx="3708400" cy="5643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304738" y="671043"/>
            <a:ext cx="2582902" cy="3420380"/>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576974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t small">
    <p:spTree>
      <p:nvGrpSpPr>
        <p:cNvPr id="1" name=""/>
        <p:cNvGrpSpPr/>
        <p:nvPr/>
      </p:nvGrpSpPr>
      <p:grpSpPr>
        <a:xfrm>
          <a:off x="0" y="0"/>
          <a:ext cx="0" cy="0"/>
          <a:chOff x="0" y="0"/>
          <a:chExt cx="0" cy="0"/>
        </a:xfrm>
      </p:grpSpPr>
      <p:pic>
        <p:nvPicPr>
          <p:cNvPr id="4" name="Picture 3" descr="iPad-Mini-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33750" y="706438"/>
            <a:ext cx="2476500" cy="401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491880" y="1086586"/>
            <a:ext cx="2160240" cy="2880320"/>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8329404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Dark Blue F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2"/>
            <a:ext cx="1223498" cy="1464868"/>
          </a:xfrm>
          <a:prstGeom prst="rect">
            <a:avLst/>
          </a:prstGeom>
          <a:noFill/>
          <a:effectLst>
            <a:outerShdw blurRad="50800" dist="38100" dir="2700000" algn="tl" rotWithShape="0">
              <a:prstClr val="black">
                <a:alpha val="40000"/>
              </a:prstClr>
            </a:outerShdw>
          </a:effectLst>
        </p:spPr>
      </p:pic>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E339943-7B9E-40D3-84D5-023D826CC92C}" type="datetime4">
              <a:rPr lang="fr-BE" smtClean="0"/>
              <a:t>9 mars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44423850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pic>
        <p:nvPicPr>
          <p:cNvPr id="5" name="Picture 2" descr="iPhone-5s-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13013" y="619125"/>
            <a:ext cx="2116137" cy="416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2861810" y="1166097"/>
            <a:ext cx="1451428" cy="2610291"/>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021988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2" descr="MacBookPro-Mask.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85800" y="974725"/>
            <a:ext cx="5294313" cy="3195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1355460" y="1187091"/>
            <a:ext cx="3968105" cy="2464779"/>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74357837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11" name="Text Placeholder 10"/>
          <p:cNvSpPr>
            <a:spLocks noGrp="1"/>
          </p:cNvSpPr>
          <p:nvPr>
            <p:ph type="body" sz="quarter" idx="15" hasCustomPrompt="1"/>
          </p:nvPr>
        </p:nvSpPr>
        <p:spPr>
          <a:xfrm>
            <a:off x="1218763"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18763"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4" name="Text Placeholder 10"/>
          <p:cNvSpPr>
            <a:spLocks noGrp="1"/>
          </p:cNvSpPr>
          <p:nvPr>
            <p:ph type="body" sz="quarter" idx="18" hasCustomPrompt="1"/>
          </p:nvPr>
        </p:nvSpPr>
        <p:spPr>
          <a:xfrm>
            <a:off x="3129932"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9932"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7" name="Text Placeholder 10"/>
          <p:cNvSpPr>
            <a:spLocks noGrp="1"/>
          </p:cNvSpPr>
          <p:nvPr>
            <p:ph type="body" sz="quarter" idx="21" hasCustomPrompt="1"/>
          </p:nvPr>
        </p:nvSpPr>
        <p:spPr>
          <a:xfrm>
            <a:off x="5041101"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8" name="Text Placeholder 10"/>
          <p:cNvSpPr>
            <a:spLocks noGrp="1"/>
          </p:cNvSpPr>
          <p:nvPr>
            <p:ph type="body" sz="quarter" idx="22" hasCustomPrompt="1"/>
          </p:nvPr>
        </p:nvSpPr>
        <p:spPr>
          <a:xfrm>
            <a:off x="5041101"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a:ln>
            <a:noFill/>
          </a:ln>
        </p:spPr>
        <p:txBody>
          <a:bodyPr vert="horz" lIns="0" tIns="0" rIns="0" bIns="0" rtlCol="0" anchor="b" anchorCtr="0">
            <a:normAutofit/>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23" name="Tijdelijke aanduiding voor afbeelding 2"/>
          <p:cNvSpPr>
            <a:spLocks noGrp="1"/>
          </p:cNvSpPr>
          <p:nvPr>
            <p:ph type="pic" sz="quarter" idx="26" hasCustomPrompt="1"/>
          </p:nvPr>
        </p:nvSpPr>
        <p:spPr>
          <a:xfrm>
            <a:off x="1566179"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4" name="Tijdelijke aanduiding voor afbeelding 2"/>
          <p:cNvSpPr>
            <a:spLocks noGrp="1"/>
          </p:cNvSpPr>
          <p:nvPr>
            <p:ph type="pic" sz="quarter" idx="27" hasCustomPrompt="1"/>
          </p:nvPr>
        </p:nvSpPr>
        <p:spPr>
          <a:xfrm>
            <a:off x="3477347"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5" name="Tijdelijke aanduiding voor afbeelding 2"/>
          <p:cNvSpPr>
            <a:spLocks noGrp="1"/>
          </p:cNvSpPr>
          <p:nvPr>
            <p:ph type="pic" sz="quarter" idx="28" hasCustomPrompt="1"/>
          </p:nvPr>
        </p:nvSpPr>
        <p:spPr>
          <a:xfrm>
            <a:off x="5382433"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6" name="Tijdelijke aanduiding voor afbeelding 2"/>
          <p:cNvSpPr>
            <a:spLocks noGrp="1"/>
          </p:cNvSpPr>
          <p:nvPr>
            <p:ph type="pic" sz="quarter" idx="29" hasCustomPrompt="1"/>
          </p:nvPr>
        </p:nvSpPr>
        <p:spPr>
          <a:xfrm>
            <a:off x="7299685"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16" name="Rectangle 15"/>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17212853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52" name="TextBox 2"/>
          <p:cNvSpPr txBox="1"/>
          <p:nvPr userDrawn="1"/>
        </p:nvSpPr>
        <p:spPr>
          <a:xfrm>
            <a:off x="162183" y="2706765"/>
            <a:ext cx="3734742" cy="707886"/>
          </a:xfrm>
          <a:prstGeom prst="rect">
            <a:avLst/>
          </a:prstGeom>
          <a:noFill/>
        </p:spPr>
        <p:txBody>
          <a:bodyPr wrap="square" rtlCol="0">
            <a:spAutoFit/>
          </a:bodyPr>
          <a:lstStyle/>
          <a:p>
            <a:r>
              <a:rPr lang="nl-BE" sz="4000" b="1" cap="all" dirty="0" smtClean="0">
                <a:solidFill>
                  <a:schemeClr val="accent3"/>
                </a:solidFill>
                <a:latin typeface="Calibri" panose="020F0502020204030204" pitchFamily="34" charset="0"/>
                <a:cs typeface="Calibri" panose="020F0502020204030204" pitchFamily="34" charset="0"/>
              </a:rPr>
              <a:t>Contact</a:t>
            </a:r>
          </a:p>
        </p:txBody>
      </p:sp>
      <p:pic>
        <p:nvPicPr>
          <p:cNvPr id="26" name="Picture 2" descr="M:\Marketing &amp; Communications\MARKETING\Foto's\Jobwebsite\FB_sferfotosCegeka_48.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476" t="29043" r="476" b="29043"/>
          <a:stretch/>
        </p:blipFill>
        <p:spPr bwMode="auto">
          <a:xfrm>
            <a:off x="0" y="0"/>
            <a:ext cx="9143999" cy="257492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
        <p:nvSpPr>
          <p:cNvPr id="35" name="Oval 1"/>
          <p:cNvSpPr/>
          <p:nvPr userDrawn="1"/>
        </p:nvSpPr>
        <p:spPr>
          <a:xfrm>
            <a:off x="3227278"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sp>
        <p:nvSpPr>
          <p:cNvPr id="36" name="Oval 58"/>
          <p:cNvSpPr/>
          <p:nvPr userDrawn="1"/>
        </p:nvSpPr>
        <p:spPr>
          <a:xfrm>
            <a:off x="3227278"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sp>
        <p:nvSpPr>
          <p:cNvPr id="37" name="Oval 59"/>
          <p:cNvSpPr/>
          <p:nvPr userDrawn="1"/>
        </p:nvSpPr>
        <p:spPr>
          <a:xfrm>
            <a:off x="3227278"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sp>
        <p:nvSpPr>
          <p:cNvPr id="38" name="Oval 60"/>
          <p:cNvSpPr/>
          <p:nvPr userDrawn="1"/>
        </p:nvSpPr>
        <p:spPr>
          <a:xfrm>
            <a:off x="6451804"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sp>
        <p:nvSpPr>
          <p:cNvPr id="39" name="Oval 61"/>
          <p:cNvSpPr/>
          <p:nvPr userDrawn="1"/>
        </p:nvSpPr>
        <p:spPr>
          <a:xfrm>
            <a:off x="6451804"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sp>
        <p:nvSpPr>
          <p:cNvPr id="40" name="Oval 62"/>
          <p:cNvSpPr/>
          <p:nvPr userDrawn="1"/>
        </p:nvSpPr>
        <p:spPr>
          <a:xfrm>
            <a:off x="6451804"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latin typeface="Calibri" panose="020F0502020204030204" pitchFamily="34" charset="0"/>
              <a:cs typeface="Calibri" panose="020F0502020204030204" pitchFamily="34" charset="0"/>
            </a:endParaRPr>
          </a:p>
        </p:txBody>
      </p:sp>
      <p:pic>
        <p:nvPicPr>
          <p:cNvPr id="41"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266855" y="2967213"/>
            <a:ext cx="391912" cy="264847"/>
          </a:xfrm>
          <a:prstGeom prst="rect">
            <a:avLst/>
          </a:prstGeom>
        </p:spPr>
      </p:pic>
      <p:pic>
        <p:nvPicPr>
          <p:cNvPr id="42"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266855" y="3561860"/>
            <a:ext cx="445019" cy="300736"/>
          </a:xfrm>
          <a:prstGeom prst="rect">
            <a:avLst/>
          </a:prstGeom>
        </p:spPr>
      </p:pic>
      <p:pic>
        <p:nvPicPr>
          <p:cNvPr id="43"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240671" y="4155406"/>
            <a:ext cx="468267" cy="316446"/>
          </a:xfrm>
          <a:prstGeom prst="rect">
            <a:avLst/>
          </a:prstGeom>
        </p:spPr>
      </p:pic>
      <p:pic>
        <p:nvPicPr>
          <p:cNvPr id="44"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451803" y="2931790"/>
            <a:ext cx="508545" cy="343665"/>
          </a:xfrm>
          <a:prstGeom prst="rect">
            <a:avLst/>
          </a:prstGeom>
        </p:spPr>
      </p:pic>
      <p:pic>
        <p:nvPicPr>
          <p:cNvPr id="45" name="Picture 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6434779" y="3521282"/>
            <a:ext cx="512080" cy="346054"/>
          </a:xfrm>
          <a:prstGeom prst="rect">
            <a:avLst/>
          </a:prstGeom>
        </p:spPr>
      </p:pic>
      <p:pic>
        <p:nvPicPr>
          <p:cNvPr id="46" name="Picture 8"/>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508899" y="4162460"/>
            <a:ext cx="394351" cy="266495"/>
          </a:xfrm>
          <a:prstGeom prst="rect">
            <a:avLst/>
          </a:prstGeom>
        </p:spPr>
      </p:pic>
      <p:sp>
        <p:nvSpPr>
          <p:cNvPr id="23" name="Rectangle 22"/>
          <p:cNvSpPr/>
          <p:nvPr userDrawn="1"/>
        </p:nvSpPr>
        <p:spPr>
          <a:xfrm>
            <a:off x="6982266" y="2878001"/>
            <a:ext cx="1569660" cy="461665"/>
          </a:xfrm>
          <a:prstGeom prst="rect">
            <a:avLst/>
          </a:prstGeom>
        </p:spPr>
        <p:txBody>
          <a:bodyPr wrap="none">
            <a:spAutoFit/>
          </a:bodyPr>
          <a:lstStyle/>
          <a:p>
            <a:r>
              <a:rPr lang="en-US" sz="1200" dirty="0" err="1" smtClean="0">
                <a:solidFill>
                  <a:schemeClr val="bg2"/>
                </a:solidFill>
                <a:latin typeface="Calibri" panose="020F0502020204030204" pitchFamily="34" charset="0"/>
                <a:cs typeface="Calibri" panose="020F0502020204030204" pitchFamily="34" charset="0"/>
              </a:rPr>
              <a:t>Universiteitslaan</a:t>
            </a:r>
            <a:r>
              <a:rPr lang="en-US" sz="1200" dirty="0" smtClean="0">
                <a:solidFill>
                  <a:schemeClr val="bg2"/>
                </a:solidFill>
                <a:latin typeface="Calibri" panose="020F0502020204030204" pitchFamily="34" charset="0"/>
                <a:cs typeface="Calibri" panose="020F0502020204030204" pitchFamily="34" charset="0"/>
              </a:rPr>
              <a:t> 9</a:t>
            </a:r>
          </a:p>
          <a:p>
            <a:r>
              <a:rPr lang="en-US" sz="1200" dirty="0" smtClean="0">
                <a:solidFill>
                  <a:schemeClr val="bg2"/>
                </a:solidFill>
                <a:latin typeface="Calibri" panose="020F0502020204030204" pitchFamily="34" charset="0"/>
                <a:cs typeface="Calibri" panose="020F0502020204030204" pitchFamily="34" charset="0"/>
              </a:rPr>
              <a:t>3500 Hasselt, Belgium</a:t>
            </a:r>
            <a:endParaRPr lang="en-US" sz="1200" dirty="0">
              <a:solidFill>
                <a:schemeClr val="bg2"/>
              </a:solidFill>
              <a:latin typeface="Calibri" panose="020F0502020204030204" pitchFamily="34" charset="0"/>
              <a:cs typeface="Calibri" panose="020F0502020204030204" pitchFamily="34" charset="0"/>
            </a:endParaRPr>
          </a:p>
        </p:txBody>
      </p:sp>
      <p:sp>
        <p:nvSpPr>
          <p:cNvPr id="24" name="Rectangle 23"/>
          <p:cNvSpPr/>
          <p:nvPr userDrawn="1"/>
        </p:nvSpPr>
        <p:spPr>
          <a:xfrm>
            <a:off x="6982266" y="3480172"/>
            <a:ext cx="1699504" cy="461665"/>
          </a:xfrm>
          <a:prstGeom prst="rect">
            <a:avLst/>
          </a:prstGeom>
        </p:spPr>
        <p:txBody>
          <a:bodyPr wrap="none">
            <a:spAutoFit/>
          </a:bodyPr>
          <a:lstStyle/>
          <a:p>
            <a:r>
              <a:rPr lang="en-US" sz="1200" dirty="0" smtClean="0">
                <a:solidFill>
                  <a:schemeClr val="bg2"/>
                </a:solidFill>
                <a:latin typeface="Calibri" panose="020F0502020204030204" pitchFamily="34" charset="0"/>
                <a:cs typeface="Calibri" panose="020F0502020204030204" pitchFamily="34" charset="0"/>
              </a:rPr>
              <a:t>Phone: +32 11 24 02 </a:t>
            </a:r>
            <a:r>
              <a:rPr lang="en-US" sz="1200" dirty="0">
                <a:solidFill>
                  <a:schemeClr val="bg2"/>
                </a:solidFill>
                <a:latin typeface="Calibri" panose="020F0502020204030204" pitchFamily="34" charset="0"/>
                <a:cs typeface="Calibri" panose="020F0502020204030204" pitchFamily="34" charset="0"/>
              </a:rPr>
              <a:t>34 </a:t>
            </a:r>
          </a:p>
          <a:p>
            <a:r>
              <a:rPr lang="en-US" sz="1200" dirty="0" smtClean="0">
                <a:solidFill>
                  <a:schemeClr val="bg2"/>
                </a:solidFill>
                <a:latin typeface="Calibri" panose="020F0502020204030204" pitchFamily="34" charset="0"/>
                <a:cs typeface="Calibri" panose="020F0502020204030204" pitchFamily="34" charset="0"/>
              </a:rPr>
              <a:t>Fax: +32 </a:t>
            </a:r>
            <a:r>
              <a:rPr lang="en-US" sz="1200" dirty="0">
                <a:solidFill>
                  <a:schemeClr val="bg2"/>
                </a:solidFill>
                <a:latin typeface="Calibri" panose="020F0502020204030204" pitchFamily="34" charset="0"/>
                <a:cs typeface="Calibri" panose="020F0502020204030204" pitchFamily="34" charset="0"/>
              </a:rPr>
              <a:t>11 23 34 25</a:t>
            </a:r>
          </a:p>
        </p:txBody>
      </p:sp>
      <p:sp>
        <p:nvSpPr>
          <p:cNvPr id="25" name="Rectangle 24"/>
          <p:cNvSpPr/>
          <p:nvPr userDrawn="1"/>
        </p:nvSpPr>
        <p:spPr>
          <a:xfrm>
            <a:off x="3725534" y="4157750"/>
            <a:ext cx="1555490" cy="276999"/>
          </a:xfrm>
          <a:prstGeom prst="rect">
            <a:avLst/>
          </a:prstGeom>
        </p:spPr>
        <p:txBody>
          <a:bodyPr wrap="none">
            <a:spAutoFit/>
          </a:bodyPr>
          <a:lstStyle/>
          <a:p>
            <a:r>
              <a:rPr lang="en-US" sz="1200" dirty="0" smtClean="0">
                <a:solidFill>
                  <a:schemeClr val="bg2"/>
                </a:solidFill>
                <a:latin typeface="Calibri" panose="020F0502020204030204" pitchFamily="34" charset="0"/>
                <a:cs typeface="Calibri" panose="020F0502020204030204" pitchFamily="34" charset="0"/>
              </a:rPr>
              <a:t>facebook.com/</a:t>
            </a:r>
            <a:r>
              <a:rPr lang="en-US" sz="1200" dirty="0" err="1" smtClean="0">
                <a:solidFill>
                  <a:schemeClr val="bg2"/>
                </a:solidFill>
                <a:latin typeface="Calibri" panose="020F0502020204030204" pitchFamily="34" charset="0"/>
                <a:cs typeface="Calibri" panose="020F0502020204030204" pitchFamily="34" charset="0"/>
              </a:rPr>
              <a:t>cegeka</a:t>
            </a:r>
            <a:endParaRPr lang="en-US" sz="1200" dirty="0" smtClean="0">
              <a:solidFill>
                <a:schemeClr val="bg2"/>
              </a:solidFill>
              <a:latin typeface="Calibri" panose="020F0502020204030204" pitchFamily="34" charset="0"/>
              <a:cs typeface="Calibri" panose="020F0502020204030204" pitchFamily="34" charset="0"/>
            </a:endParaRPr>
          </a:p>
        </p:txBody>
      </p:sp>
      <p:sp>
        <p:nvSpPr>
          <p:cNvPr id="28" name="Rectangle 27"/>
          <p:cNvSpPr/>
          <p:nvPr userDrawn="1"/>
        </p:nvSpPr>
        <p:spPr>
          <a:xfrm>
            <a:off x="3725534" y="3571612"/>
            <a:ext cx="780983" cy="276999"/>
          </a:xfrm>
          <a:prstGeom prst="rect">
            <a:avLst/>
          </a:prstGeom>
        </p:spPr>
        <p:txBody>
          <a:bodyPr wrap="none">
            <a:spAutoFit/>
          </a:bodyPr>
          <a:lstStyle/>
          <a:p>
            <a:r>
              <a:rPr lang="en-US" sz="1200" dirty="0" smtClean="0">
                <a:solidFill>
                  <a:schemeClr val="bg2"/>
                </a:solidFill>
                <a:latin typeface="Calibri" panose="020F0502020204030204" pitchFamily="34" charset="0"/>
                <a:cs typeface="Calibri" panose="020F0502020204030204" pitchFamily="34" charset="0"/>
              </a:rPr>
              <a:t>@</a:t>
            </a:r>
            <a:r>
              <a:rPr lang="en-US" sz="1200" dirty="0" err="1" smtClean="0">
                <a:solidFill>
                  <a:schemeClr val="bg2"/>
                </a:solidFill>
                <a:latin typeface="Calibri" panose="020F0502020204030204" pitchFamily="34" charset="0"/>
                <a:cs typeface="Calibri" panose="020F0502020204030204" pitchFamily="34" charset="0"/>
              </a:rPr>
              <a:t>cegeka</a:t>
            </a:r>
            <a:endParaRPr lang="en-US" sz="1200" dirty="0" smtClean="0">
              <a:solidFill>
                <a:schemeClr val="bg2"/>
              </a:solidFill>
              <a:latin typeface="Calibri" panose="020F0502020204030204" pitchFamily="34" charset="0"/>
              <a:cs typeface="Calibri" panose="020F0502020204030204" pitchFamily="34" charset="0"/>
            </a:endParaRPr>
          </a:p>
        </p:txBody>
      </p:sp>
      <p:sp>
        <p:nvSpPr>
          <p:cNvPr id="29" name="Rectangle 28"/>
          <p:cNvSpPr/>
          <p:nvPr userDrawn="1"/>
        </p:nvSpPr>
        <p:spPr>
          <a:xfrm>
            <a:off x="6951854" y="4175130"/>
            <a:ext cx="1189749" cy="276999"/>
          </a:xfrm>
          <a:prstGeom prst="rect">
            <a:avLst/>
          </a:prstGeom>
        </p:spPr>
        <p:txBody>
          <a:bodyPr wrap="none">
            <a:spAutoFit/>
          </a:bodyPr>
          <a:lstStyle/>
          <a:p>
            <a:r>
              <a:rPr lang="en-US" sz="1200" dirty="0" smtClean="0">
                <a:solidFill>
                  <a:schemeClr val="bg2"/>
                </a:solidFill>
                <a:latin typeface="Calibri" panose="020F0502020204030204" pitchFamily="34" charset="0"/>
                <a:cs typeface="Calibri" panose="020F0502020204030204" pitchFamily="34" charset="0"/>
              </a:rPr>
              <a:t>info@cegeka.be</a:t>
            </a:r>
          </a:p>
        </p:txBody>
      </p:sp>
      <p:sp>
        <p:nvSpPr>
          <p:cNvPr id="30" name="Rectangle 29"/>
          <p:cNvSpPr/>
          <p:nvPr userDrawn="1"/>
        </p:nvSpPr>
        <p:spPr>
          <a:xfrm>
            <a:off x="3729532" y="2967213"/>
            <a:ext cx="2096471" cy="276999"/>
          </a:xfrm>
          <a:prstGeom prst="rect">
            <a:avLst/>
          </a:prstGeom>
        </p:spPr>
        <p:txBody>
          <a:bodyPr wrap="none">
            <a:spAutoFit/>
          </a:bodyPr>
          <a:lstStyle/>
          <a:p>
            <a:r>
              <a:rPr lang="en-US" sz="1200" dirty="0">
                <a:solidFill>
                  <a:schemeClr val="bg2"/>
                </a:solidFill>
                <a:latin typeface="Calibri" panose="020F0502020204030204" pitchFamily="34" charset="0"/>
                <a:cs typeface="Calibri" panose="020F0502020204030204" pitchFamily="34" charset="0"/>
              </a:rPr>
              <a:t>linkedin.com/company/</a:t>
            </a:r>
            <a:r>
              <a:rPr lang="en-US" sz="1200" dirty="0" err="1">
                <a:solidFill>
                  <a:schemeClr val="bg2"/>
                </a:solidFill>
                <a:latin typeface="Calibri" panose="020F0502020204030204" pitchFamily="34" charset="0"/>
                <a:cs typeface="Calibri" panose="020F0502020204030204" pitchFamily="34" charset="0"/>
              </a:rPr>
              <a:t>cegeka</a:t>
            </a:r>
            <a:endParaRPr lang="en-US" sz="1200" dirty="0" smtClean="0">
              <a:solidFill>
                <a:schemeClr val="bg2"/>
              </a:solidFill>
              <a:latin typeface="Calibri" panose="020F0502020204030204" pitchFamily="34" charset="0"/>
              <a:cs typeface="Calibri" panose="020F0502020204030204" pitchFamily="34" charset="0"/>
            </a:endParaRPr>
          </a:p>
        </p:txBody>
      </p:sp>
      <p:sp>
        <p:nvSpPr>
          <p:cNvPr id="31" name="Rectangle 30"/>
          <p:cNvSpPr/>
          <p:nvPr userDrawn="1"/>
        </p:nvSpPr>
        <p:spPr>
          <a:xfrm>
            <a:off x="6227224" y="4968724"/>
            <a:ext cx="2415623" cy="123111"/>
          </a:xfrm>
          <a:prstGeom prst="rect">
            <a:avLst/>
          </a:prstGeom>
        </p:spPr>
        <p:txBody>
          <a:bodyPr wrap="square" lIns="0" tIns="0" rIns="0" bIns="0">
            <a:spAutoFit/>
          </a:bodyPr>
          <a:lstStyle/>
          <a:p>
            <a:pPr algn="r"/>
            <a:r>
              <a:rPr lang="en-US" sz="800" b="1" i="0" dirty="0" smtClean="0">
                <a:solidFill>
                  <a:schemeClr val="bg2"/>
                </a:solidFill>
                <a:latin typeface="Calibri" panose="020F0502020204030204" pitchFamily="34" charset="0"/>
                <a:cs typeface="Calibri" panose="020F0502020204030204" pitchFamily="34" charset="0"/>
              </a:rPr>
              <a:t>www.cegeka.com</a:t>
            </a:r>
            <a:endParaRPr lang="en-US" sz="800" b="1" i="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99190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lue 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540" y="10"/>
            <a:ext cx="1485165" cy="1723119"/>
          </a:xfrm>
          <a:prstGeom prst="rect">
            <a:avLst/>
          </a:prstGeom>
        </p:spPr>
      </p:pic>
      <p:sp>
        <p:nvSpPr>
          <p:cNvPr id="15" name="Text Placeholder 6"/>
          <p:cNvSpPr>
            <a:spLocks noGrp="1"/>
          </p:cNvSpPr>
          <p:nvPr>
            <p:ph type="body" sz="quarter" idx="11" hasCustomPrompt="1"/>
          </p:nvPr>
        </p:nvSpPr>
        <p:spPr>
          <a:xfrm>
            <a:off x="0" y="1759985"/>
            <a:ext cx="6012160" cy="772077"/>
          </a:xfrm>
          <a:prstGeom prst="rect">
            <a:avLst/>
          </a:prstGeom>
          <a:solidFill>
            <a:srgbClr val="4F81BD">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4F81BD">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4F81BD">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F50F7DB-A4F7-431B-9EE5-E842D1510A46}" type="datetime4">
              <a:rPr lang="en-US" smtClean="0"/>
              <a:t>March 9,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4F81BD">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4716106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3"/>
            <a:ext cx="1223498" cy="1464870"/>
          </a:xfrm>
          <a:prstGeom prst="rect">
            <a:avLst/>
          </a:prstGeom>
          <a:noFill/>
          <a:effectLst>
            <a:outerShdw blurRad="50800" dist="38100" dir="2700000" algn="tl" rotWithShape="0">
              <a:prstClr val="black">
                <a:alpha val="40000"/>
              </a:prstClr>
            </a:outerShdw>
          </a:effectLst>
        </p:spPr>
      </p:pic>
      <p:sp>
        <p:nvSpPr>
          <p:cNvPr id="16"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8E43A06-42D5-4E38-8D4A-4FC9933345A7}" type="datetime4">
              <a:rPr lang="nl-BE" smtClean="0"/>
              <a:t>9 maart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5200478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Blue F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2"/>
            <a:ext cx="1223498" cy="1464868"/>
          </a:xfrm>
          <a:prstGeom prst="rect">
            <a:avLst/>
          </a:prstGeom>
          <a:noFill/>
          <a:effectLst>
            <a:outerShdw blurRad="50800" dist="38100" dir="2700000" algn="tl" rotWithShape="0">
              <a:prstClr val="black">
                <a:alpha val="40000"/>
              </a:prstClr>
            </a:outerShdw>
          </a:effectLst>
        </p:spPr>
      </p:pic>
      <p:sp>
        <p:nvSpPr>
          <p:cNvPr id="15"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12C8A10-5729-4AF4-A5D4-6B67DABEFFB0}" type="datetime4">
              <a:rPr lang="fr-BE" smtClean="0"/>
              <a:t>9 mars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42169215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Green 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1540" y="10"/>
            <a:ext cx="1485165" cy="1723119"/>
          </a:xfrm>
          <a:prstGeom prst="rect">
            <a:avLst/>
          </a:prstGeom>
        </p:spPr>
      </p:pic>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F503052-4D7F-47B8-99B5-D3AF39C8187D}" type="datetime4">
              <a:rPr lang="en-US" smtClean="0"/>
              <a:t>March 9,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7564433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Green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3"/>
            <a:ext cx="1223498" cy="1464870"/>
          </a:xfrm>
          <a:prstGeom prst="rect">
            <a:avLst/>
          </a:prstGeom>
          <a:noFill/>
          <a:effectLst>
            <a:outerShdw blurRad="50800" dist="38100" dir="2700000" algn="tl" rotWithShape="0">
              <a:prstClr val="black">
                <a:alpha val="40000"/>
              </a:prstClr>
            </a:outerShdw>
          </a:effectLst>
        </p:spPr>
      </p:pic>
      <p:sp>
        <p:nvSpPr>
          <p:cNvPr id="16"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C09A0306-7E4D-4F13-8AAE-5040C1F24AC5}" type="datetime4">
              <a:rPr lang="nl-BE" smtClean="0"/>
              <a:t>9 maart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22796445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Green F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8192" y="-7012"/>
            <a:ext cx="1223498" cy="1464868"/>
          </a:xfrm>
          <a:prstGeom prst="rect">
            <a:avLst/>
          </a:prstGeom>
          <a:noFill/>
          <a:effectLst>
            <a:outerShdw blurRad="50800" dist="38100" dir="2700000" algn="tl" rotWithShape="0">
              <a:prstClr val="black">
                <a:alpha val="40000"/>
              </a:prstClr>
            </a:outerShdw>
          </a:effectLst>
        </p:spPr>
      </p:pic>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307C146-871B-4037-82AA-29A900357F21}" type="datetime4">
              <a:rPr lang="fr-BE" smtClean="0"/>
              <a:t>9 mars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42493127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
            <a:ext cx="7179807" cy="729675"/>
          </a:xfrm>
          <a:prstGeom prst="rect">
            <a:avLst/>
          </a:prstGeom>
        </p:spPr>
        <p:txBody>
          <a:bodyPr vert="horz" lIns="0" tIns="0" rIns="0" bIns="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0000" y="1016520"/>
            <a:ext cx="7179807" cy="351919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917460"/>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689" r:id="rId17"/>
    <p:sldLayoutId id="2147483980" r:id="rId18"/>
    <p:sldLayoutId id="2147483690" r:id="rId19"/>
    <p:sldLayoutId id="2147483696" r:id="rId20"/>
    <p:sldLayoutId id="2147483979" r:id="rId21"/>
    <p:sldLayoutId id="2147483698" r:id="rId22"/>
    <p:sldLayoutId id="2147483692" r:id="rId23"/>
    <p:sldLayoutId id="2147483694" r:id="rId24"/>
    <p:sldLayoutId id="2147483976" r:id="rId25"/>
    <p:sldLayoutId id="2147483977" r:id="rId26"/>
    <p:sldLayoutId id="2147483978" r:id="rId27"/>
    <p:sldLayoutId id="2147483997" r:id="rId28"/>
    <p:sldLayoutId id="2147483998" r:id="rId29"/>
    <p:sldLayoutId id="2147483999" r:id="rId30"/>
    <p:sldLayoutId id="2147484000" r:id="rId31"/>
    <p:sldLayoutId id="2147484003" r:id="rId32"/>
    <p:sldLayoutId id="2147484004" r:id="rId33"/>
  </p:sldLayoutIdLst>
  <p:timing>
    <p:tnLst>
      <p:par>
        <p:cTn id="1" dur="indefinite" restart="never" nodeType="tmRoot"/>
      </p:par>
    </p:tnLst>
  </p:timing>
  <p:hf sldNum="0" hdr="0"/>
  <p:txStyles>
    <p:titleStyle>
      <a:lvl1pPr algn="l" defTabSz="457200" rtl="0" eaLnBrk="1" latinLnBrk="0" hangingPunct="1">
        <a:lnSpc>
          <a:spcPct val="90000"/>
        </a:lnSpc>
        <a:spcBef>
          <a:spcPts val="0"/>
        </a:spcBef>
        <a:buNone/>
        <a:defRPr sz="2700" b="1" i="0" kern="1200" spc="-100" baseline="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Calibri" panose="020F0502020204030204" pitchFamily="34" charset="0"/>
          <a:ea typeface="+mn-ea"/>
          <a:cs typeface="Calibri" panose="020F05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library/ff660872(v=pandp.20).aspx"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ff647202.aspx" TargetMode="External"/><Relationship Id="rId2" Type="http://schemas.openxmlformats.org/officeDocument/2006/relationships/hyperlink" Target="https://msdn.microsoft.com/en-us/library/dn223671(v=pandp.30).aspx"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Unity Container</a:t>
            </a:r>
            <a:endParaRPr lang="en-US" dirty="0"/>
          </a:p>
        </p:txBody>
      </p:sp>
      <p:sp>
        <p:nvSpPr>
          <p:cNvPr id="3" name="Text Placeholder 2"/>
          <p:cNvSpPr>
            <a:spLocks noGrp="1"/>
          </p:cNvSpPr>
          <p:nvPr>
            <p:ph type="body" sz="quarter" idx="14"/>
          </p:nvPr>
        </p:nvSpPr>
        <p:spPr/>
        <p:txBody>
          <a:bodyPr/>
          <a:lstStyle/>
          <a:p>
            <a:r>
              <a:rPr lang="en-US" dirty="0" smtClean="0"/>
              <a:t>Dependency injection using Unity</a:t>
            </a:r>
            <a:endParaRPr lang="en-US" dirty="0"/>
          </a:p>
        </p:txBody>
      </p:sp>
      <p:sp>
        <p:nvSpPr>
          <p:cNvPr id="4" name="Text Placeholder 3"/>
          <p:cNvSpPr>
            <a:spLocks noGrp="1"/>
          </p:cNvSpPr>
          <p:nvPr>
            <p:ph type="body" sz="quarter" idx="16"/>
          </p:nvPr>
        </p:nvSpPr>
        <p:spPr/>
        <p:txBody>
          <a:bodyPr/>
          <a:lstStyle/>
          <a:p>
            <a:r>
              <a:rPr lang="en-US" dirty="0" smtClean="0"/>
              <a:t>May 19, 2016</a:t>
            </a:r>
            <a:endParaRPr lang="en-US" dirty="0"/>
          </a:p>
        </p:txBody>
      </p:sp>
      <p:sp>
        <p:nvSpPr>
          <p:cNvPr id="5" name="Text Placeholder 4"/>
          <p:cNvSpPr>
            <a:spLocks noGrp="1"/>
          </p:cNvSpPr>
          <p:nvPr>
            <p:ph type="body" sz="quarter" idx="15"/>
          </p:nvPr>
        </p:nvSpPr>
        <p:spPr/>
        <p:txBody>
          <a:bodyPr>
            <a:normAutofit lnSpcReduction="10000"/>
          </a:bodyPr>
          <a:lstStyle/>
          <a:p>
            <a:r>
              <a:rPr lang="en-US" dirty="0"/>
              <a:t>Radu Lacatus, Agile </a:t>
            </a:r>
            <a:r>
              <a:rPr lang="en-US" dirty="0" smtClean="0"/>
              <a:t>developer</a:t>
            </a:r>
            <a:endParaRPr lang="en-US" dirty="0"/>
          </a:p>
        </p:txBody>
      </p:sp>
    </p:spTree>
    <p:extLst>
      <p:ext uri="{BB962C8B-B14F-4D97-AF65-F5344CB8AC3E}">
        <p14:creationId xmlns:p14="http://schemas.microsoft.com/office/powerpoint/2010/main" val="1005102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nl-NL" dirty="0" err="1" smtClean="0"/>
              <a:t>Unity</a:t>
            </a:r>
            <a:r>
              <a:rPr lang="nl-NL" dirty="0" smtClean="0"/>
              <a:t> Container</a:t>
            </a:r>
            <a:endParaRPr lang="nl-NL" dirty="0"/>
          </a:p>
        </p:txBody>
      </p:sp>
      <p:sp>
        <p:nvSpPr>
          <p:cNvPr id="7" name="Subtitel 6"/>
          <p:cNvSpPr>
            <a:spLocks noGrp="1"/>
          </p:cNvSpPr>
          <p:nvPr>
            <p:ph type="subTitle" idx="1"/>
          </p:nvPr>
        </p:nvSpPr>
        <p:spPr>
          <a:xfrm>
            <a:off x="1798319" y="2286000"/>
            <a:ext cx="6869135" cy="1314450"/>
          </a:xfrm>
        </p:spPr>
        <p:txBody>
          <a:bodyPr/>
          <a:lstStyle/>
          <a:p>
            <a:r>
              <a:rPr lang="en-US" dirty="0">
                <a:solidFill>
                  <a:srgbClr val="898B90"/>
                </a:solidFill>
              </a:rPr>
              <a:t>The Unity Container (Unity) is a lightweight, extensible dependency injection container with optional support for instance and type interception.</a:t>
            </a:r>
            <a:endParaRPr lang="nl-NL" dirty="0">
              <a:solidFill>
                <a:srgbClr val="898B90"/>
              </a:solidFill>
            </a:endParaRPr>
          </a:p>
        </p:txBody>
      </p:sp>
    </p:spTree>
    <p:extLst>
      <p:ext uri="{BB962C8B-B14F-4D97-AF65-F5344CB8AC3E}">
        <p14:creationId xmlns:p14="http://schemas.microsoft.com/office/powerpoint/2010/main" val="376602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nl-BE" dirty="0"/>
          </a:p>
        </p:txBody>
      </p:sp>
      <p:sp>
        <p:nvSpPr>
          <p:cNvPr id="6" name="Content Placeholder 5"/>
          <p:cNvSpPr>
            <a:spLocks noGrp="1"/>
          </p:cNvSpPr>
          <p:nvPr>
            <p:ph idx="1"/>
          </p:nvPr>
        </p:nvSpPr>
        <p:spPr>
          <a:xfrm>
            <a:off x="1440000" y="1016520"/>
            <a:ext cx="7179807" cy="403102"/>
          </a:xfrm>
        </p:spPr>
        <p:txBody>
          <a:bodyPr/>
          <a:lstStyle/>
          <a:p>
            <a:r>
              <a:rPr lang="nl-BE" dirty="0" smtClean="0"/>
              <a:t>Basic </a:t>
            </a:r>
            <a:r>
              <a:rPr lang="nl-BE" dirty="0" err="1" smtClean="0"/>
              <a:t>registration</a:t>
            </a:r>
            <a:endParaRPr lang="nl-BE" dirty="0"/>
          </a:p>
        </p:txBody>
      </p:sp>
      <p:pic>
        <p:nvPicPr>
          <p:cNvPr id="3" name="Picture 2"/>
          <p:cNvPicPr>
            <a:picLocks noChangeAspect="1"/>
          </p:cNvPicPr>
          <p:nvPr/>
        </p:nvPicPr>
        <p:blipFill>
          <a:blip r:embed="rId2"/>
          <a:stretch>
            <a:fillRect/>
          </a:stretch>
        </p:blipFill>
        <p:spPr>
          <a:xfrm>
            <a:off x="1615190" y="1465639"/>
            <a:ext cx="6829425" cy="885825"/>
          </a:xfrm>
          <a:prstGeom prst="rect">
            <a:avLst/>
          </a:prstGeom>
          <a:effectLst>
            <a:softEdge rad="0"/>
          </a:effectLst>
        </p:spPr>
      </p:pic>
      <p:sp>
        <p:nvSpPr>
          <p:cNvPr id="7" name="Content Placeholder 5"/>
          <p:cNvSpPr txBox="1">
            <a:spLocks/>
          </p:cNvSpPr>
          <p:nvPr/>
        </p:nvSpPr>
        <p:spPr>
          <a:xfrm>
            <a:off x="1372474" y="2477512"/>
            <a:ext cx="7179807" cy="403102"/>
          </a:xfrm>
          <a:prstGeom prst="rect">
            <a:avLst/>
          </a:prstGeom>
        </p:spPr>
        <p:txBody>
          <a:bodyPr vert="horz" lIns="0" tIns="0" rIns="0" bIns="0" rtlCol="0">
            <a:normAutofit/>
          </a:bodyPr>
          <a:lst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Calibri" panose="020F0502020204030204" pitchFamily="34" charset="0"/>
                <a:ea typeface="+mn-ea"/>
                <a:cs typeface="Calibri" panose="020F05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dirty="0" err="1" smtClean="0"/>
              <a:t>Registration</a:t>
            </a:r>
            <a:r>
              <a:rPr lang="nl-BE" dirty="0" smtClean="0"/>
              <a:t> </a:t>
            </a:r>
            <a:r>
              <a:rPr lang="nl-BE" dirty="0" err="1" smtClean="0"/>
              <a:t>with</a:t>
            </a:r>
            <a:r>
              <a:rPr lang="nl-BE" dirty="0" smtClean="0"/>
              <a:t> </a:t>
            </a:r>
            <a:r>
              <a:rPr lang="nl-BE" dirty="0" err="1" smtClean="0"/>
              <a:t>existing</a:t>
            </a:r>
            <a:r>
              <a:rPr lang="nl-BE" dirty="0" smtClean="0"/>
              <a:t> </a:t>
            </a:r>
            <a:r>
              <a:rPr lang="nl-BE" dirty="0" err="1" smtClean="0"/>
              <a:t>instances</a:t>
            </a:r>
            <a:endParaRPr lang="nl-BE" dirty="0"/>
          </a:p>
        </p:txBody>
      </p:sp>
      <p:pic>
        <p:nvPicPr>
          <p:cNvPr id="4" name="Picture 3"/>
          <p:cNvPicPr>
            <a:picLocks noChangeAspect="1"/>
          </p:cNvPicPr>
          <p:nvPr/>
        </p:nvPicPr>
        <p:blipFill>
          <a:blip r:embed="rId3"/>
          <a:stretch>
            <a:fillRect/>
          </a:stretch>
        </p:blipFill>
        <p:spPr>
          <a:xfrm>
            <a:off x="1589544" y="2926060"/>
            <a:ext cx="6838950" cy="1085850"/>
          </a:xfrm>
          <a:prstGeom prst="rect">
            <a:avLst/>
          </a:prstGeom>
        </p:spPr>
      </p:pic>
    </p:spTree>
    <p:extLst>
      <p:ext uri="{BB962C8B-B14F-4D97-AF65-F5344CB8AC3E}">
        <p14:creationId xmlns:p14="http://schemas.microsoft.com/office/powerpoint/2010/main" val="272924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nl-BE" dirty="0"/>
          </a:p>
        </p:txBody>
      </p:sp>
      <p:sp>
        <p:nvSpPr>
          <p:cNvPr id="6" name="Content Placeholder 5"/>
          <p:cNvSpPr>
            <a:spLocks noGrp="1"/>
          </p:cNvSpPr>
          <p:nvPr>
            <p:ph idx="1"/>
          </p:nvPr>
        </p:nvSpPr>
        <p:spPr>
          <a:xfrm>
            <a:off x="1440000" y="1016520"/>
            <a:ext cx="7179807" cy="403102"/>
          </a:xfrm>
        </p:spPr>
        <p:txBody>
          <a:bodyPr/>
          <a:lstStyle/>
          <a:p>
            <a:r>
              <a:rPr lang="nl-BE" dirty="0" err="1" smtClean="0"/>
              <a:t>Registration</a:t>
            </a:r>
            <a:r>
              <a:rPr lang="nl-BE" dirty="0" smtClean="0"/>
              <a:t> </a:t>
            </a:r>
            <a:r>
              <a:rPr lang="nl-BE" dirty="0" err="1" smtClean="0"/>
              <a:t>by</a:t>
            </a:r>
            <a:r>
              <a:rPr lang="nl-BE" dirty="0" smtClean="0"/>
              <a:t> </a:t>
            </a:r>
            <a:r>
              <a:rPr lang="nl-BE" dirty="0" err="1" smtClean="0"/>
              <a:t>convention</a:t>
            </a:r>
            <a:endParaRPr lang="nl-BE" dirty="0"/>
          </a:p>
        </p:txBody>
      </p:sp>
      <p:pic>
        <p:nvPicPr>
          <p:cNvPr id="2" name="Picture 1"/>
          <p:cNvPicPr>
            <a:picLocks noChangeAspect="1"/>
          </p:cNvPicPr>
          <p:nvPr/>
        </p:nvPicPr>
        <p:blipFill>
          <a:blip r:embed="rId2"/>
          <a:stretch>
            <a:fillRect/>
          </a:stretch>
        </p:blipFill>
        <p:spPr>
          <a:xfrm>
            <a:off x="1649330" y="1485566"/>
            <a:ext cx="6523070" cy="2206551"/>
          </a:xfrm>
          <a:prstGeom prst="rect">
            <a:avLst/>
          </a:prstGeom>
        </p:spPr>
      </p:pic>
    </p:spTree>
    <p:extLst>
      <p:ext uri="{BB962C8B-B14F-4D97-AF65-F5344CB8AC3E}">
        <p14:creationId xmlns:p14="http://schemas.microsoft.com/office/powerpoint/2010/main" val="1674740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40000" y="123478"/>
            <a:ext cx="7179807" cy="403102"/>
          </a:xfrm>
        </p:spPr>
        <p:txBody>
          <a:bodyPr/>
          <a:lstStyle/>
          <a:p>
            <a:r>
              <a:rPr lang="nl-BE" dirty="0" err="1" smtClean="0"/>
              <a:t>Constructor</a:t>
            </a:r>
            <a:r>
              <a:rPr lang="nl-BE" dirty="0" smtClean="0"/>
              <a:t> </a:t>
            </a:r>
            <a:r>
              <a:rPr lang="nl-BE" dirty="0" err="1" smtClean="0"/>
              <a:t>injection</a:t>
            </a:r>
            <a:endParaRPr lang="nl-BE" dirty="0"/>
          </a:p>
        </p:txBody>
      </p:sp>
      <p:sp>
        <p:nvSpPr>
          <p:cNvPr id="7" name="Content Placeholder 5"/>
          <p:cNvSpPr txBox="1">
            <a:spLocks/>
          </p:cNvSpPr>
          <p:nvPr/>
        </p:nvSpPr>
        <p:spPr>
          <a:xfrm>
            <a:off x="1372474" y="2398788"/>
            <a:ext cx="7179807" cy="403102"/>
          </a:xfrm>
          <a:prstGeom prst="rect">
            <a:avLst/>
          </a:prstGeom>
        </p:spPr>
        <p:txBody>
          <a:bodyPr vert="horz" lIns="0" tIns="0" rIns="0" bIns="0" rtlCol="0">
            <a:normAutofit/>
          </a:bodyPr>
          <a:lst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Calibri" panose="020F0502020204030204" pitchFamily="34" charset="0"/>
                <a:ea typeface="+mn-ea"/>
                <a:cs typeface="Calibri" panose="020F05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BE" dirty="0" smtClean="0"/>
              <a:t>Property (Setter) </a:t>
            </a:r>
            <a:r>
              <a:rPr lang="nl-BE" dirty="0" err="1" smtClean="0"/>
              <a:t>injection</a:t>
            </a:r>
            <a:endParaRPr lang="nl-BE" dirty="0"/>
          </a:p>
        </p:txBody>
      </p:sp>
      <p:pic>
        <p:nvPicPr>
          <p:cNvPr id="2" name="Picture 1"/>
          <p:cNvPicPr>
            <a:picLocks noChangeAspect="1"/>
          </p:cNvPicPr>
          <p:nvPr/>
        </p:nvPicPr>
        <p:blipFill>
          <a:blip r:embed="rId2"/>
          <a:stretch>
            <a:fillRect/>
          </a:stretch>
        </p:blipFill>
        <p:spPr>
          <a:xfrm>
            <a:off x="1640613" y="595512"/>
            <a:ext cx="4587571" cy="1517262"/>
          </a:xfrm>
          <a:prstGeom prst="rect">
            <a:avLst/>
          </a:prstGeom>
        </p:spPr>
      </p:pic>
      <p:pic>
        <p:nvPicPr>
          <p:cNvPr id="8" name="Picture 7"/>
          <p:cNvPicPr>
            <a:picLocks noChangeAspect="1"/>
          </p:cNvPicPr>
          <p:nvPr/>
        </p:nvPicPr>
        <p:blipFill>
          <a:blip r:embed="rId3"/>
          <a:stretch>
            <a:fillRect/>
          </a:stretch>
        </p:blipFill>
        <p:spPr>
          <a:xfrm>
            <a:off x="1638406" y="2859782"/>
            <a:ext cx="2710224" cy="1944291"/>
          </a:xfrm>
          <a:prstGeom prst="rect">
            <a:avLst/>
          </a:prstGeom>
        </p:spPr>
      </p:pic>
      <p:pic>
        <p:nvPicPr>
          <p:cNvPr id="9" name="Picture 8"/>
          <p:cNvPicPr>
            <a:picLocks noChangeAspect="1"/>
          </p:cNvPicPr>
          <p:nvPr/>
        </p:nvPicPr>
        <p:blipFill>
          <a:blip r:embed="rId4"/>
          <a:stretch>
            <a:fillRect/>
          </a:stretch>
        </p:blipFill>
        <p:spPr>
          <a:xfrm>
            <a:off x="5171007" y="3219822"/>
            <a:ext cx="3445914" cy="249102"/>
          </a:xfrm>
          <a:prstGeom prst="rect">
            <a:avLst/>
          </a:prstGeom>
        </p:spPr>
      </p:pic>
    </p:spTree>
    <p:extLst>
      <p:ext uri="{BB962C8B-B14F-4D97-AF65-F5344CB8AC3E}">
        <p14:creationId xmlns:p14="http://schemas.microsoft.com/office/powerpoint/2010/main" val="2507339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err="1" smtClean="0"/>
              <a:t>Lifetime</a:t>
            </a:r>
            <a:r>
              <a:rPr lang="nl-BE" dirty="0" smtClean="0"/>
              <a:t> managers</a:t>
            </a:r>
            <a:endParaRPr lang="nl-BE" dirty="0"/>
          </a:p>
        </p:txBody>
      </p:sp>
      <p:sp>
        <p:nvSpPr>
          <p:cNvPr id="6" name="Content Placeholder 5"/>
          <p:cNvSpPr>
            <a:spLocks noGrp="1"/>
          </p:cNvSpPr>
          <p:nvPr>
            <p:ph idx="1"/>
          </p:nvPr>
        </p:nvSpPr>
        <p:spPr>
          <a:xfrm>
            <a:off x="1440000" y="1016520"/>
            <a:ext cx="7179807" cy="3787478"/>
          </a:xfrm>
        </p:spPr>
        <p:txBody>
          <a:bodyPr>
            <a:normAutofit fontScale="62500" lnSpcReduction="20000"/>
          </a:bodyPr>
          <a:lstStyle/>
          <a:p>
            <a:r>
              <a:rPr lang="en-US" b="1" dirty="0" err="1" smtClean="0">
                <a:solidFill>
                  <a:schemeClr val="tx1"/>
                </a:solidFill>
              </a:rPr>
              <a:t>TransientLifetimeManager</a:t>
            </a:r>
            <a:r>
              <a:rPr lang="en-US" b="1" dirty="0" smtClean="0"/>
              <a:t> – </a:t>
            </a:r>
            <a:r>
              <a:rPr lang="en-US" sz="2100" dirty="0"/>
              <a:t>each call to Resolve creates a new instance</a:t>
            </a:r>
          </a:p>
          <a:p>
            <a:endParaRPr lang="en-US" b="1" dirty="0" smtClean="0"/>
          </a:p>
          <a:p>
            <a:r>
              <a:rPr lang="en-US" b="1" dirty="0" err="1" smtClean="0">
                <a:solidFill>
                  <a:schemeClr val="tx1"/>
                </a:solidFill>
              </a:rPr>
              <a:t>ContainerControlledLifetimeManager</a:t>
            </a:r>
            <a:r>
              <a:rPr lang="en-US" b="1" dirty="0" smtClean="0">
                <a:solidFill>
                  <a:schemeClr val="tx1"/>
                </a:solidFill>
              </a:rPr>
              <a:t> </a:t>
            </a:r>
            <a:r>
              <a:rPr lang="en-US" b="1" dirty="0" smtClean="0"/>
              <a:t>– </a:t>
            </a:r>
            <a:r>
              <a:rPr lang="en-US" sz="2100" dirty="0"/>
              <a:t>same instance every time (Singleton)</a:t>
            </a:r>
          </a:p>
          <a:p>
            <a:endParaRPr lang="en-US" b="1" dirty="0" smtClean="0"/>
          </a:p>
          <a:p>
            <a:r>
              <a:rPr lang="en-US" b="1" dirty="0" err="1" smtClean="0">
                <a:solidFill>
                  <a:schemeClr val="tx1"/>
                </a:solidFill>
              </a:rPr>
              <a:t>HierarchicalLifetimeManager</a:t>
            </a:r>
            <a:r>
              <a:rPr lang="en-US" b="1" dirty="0" smtClean="0">
                <a:solidFill>
                  <a:schemeClr val="tx1"/>
                </a:solidFill>
              </a:rPr>
              <a:t> </a:t>
            </a:r>
            <a:r>
              <a:rPr lang="en-US" b="1" dirty="0" smtClean="0"/>
              <a:t>– </a:t>
            </a:r>
            <a:r>
              <a:rPr lang="en-US" sz="2100" dirty="0"/>
              <a:t>similar to </a:t>
            </a:r>
            <a:r>
              <a:rPr lang="en-US" sz="2100" dirty="0" err="1"/>
              <a:t>ContainerControlledLifetimeManager</a:t>
            </a:r>
            <a:r>
              <a:rPr lang="en-US" sz="2100" dirty="0"/>
              <a:t>, but if there is a hierarchy of containers (parent &gt; child) the child does not share instances with the parent</a:t>
            </a:r>
          </a:p>
          <a:p>
            <a:endParaRPr lang="en-US" b="1" dirty="0" smtClean="0"/>
          </a:p>
          <a:p>
            <a:r>
              <a:rPr lang="en-US" b="1" dirty="0" err="1" smtClean="0">
                <a:solidFill>
                  <a:schemeClr val="tx1"/>
                </a:solidFill>
              </a:rPr>
              <a:t>PerResolveLifetimeManager</a:t>
            </a:r>
            <a:r>
              <a:rPr lang="en-US" b="1" dirty="0" smtClean="0">
                <a:solidFill>
                  <a:schemeClr val="tx1"/>
                </a:solidFill>
              </a:rPr>
              <a:t> </a:t>
            </a:r>
            <a:r>
              <a:rPr lang="en-US" b="1" dirty="0" smtClean="0"/>
              <a:t>– </a:t>
            </a:r>
            <a:r>
              <a:rPr lang="en-US" sz="2100" dirty="0"/>
              <a:t>similar to </a:t>
            </a:r>
            <a:r>
              <a:rPr lang="en-US" sz="2100" dirty="0" err="1"/>
              <a:t>TransientLifetimeManager</a:t>
            </a:r>
            <a:r>
              <a:rPr lang="en-US" sz="2100" dirty="0"/>
              <a:t> but in the case of circular dependencies (object graph) the types registered with this lifetime manager use the singleton approach, while the ones that use </a:t>
            </a:r>
            <a:r>
              <a:rPr lang="en-US" sz="2100" dirty="0" err="1"/>
              <a:t>TransientLifetimeManager</a:t>
            </a:r>
            <a:r>
              <a:rPr lang="en-US" sz="2100" dirty="0"/>
              <a:t> will have multiple instances.</a:t>
            </a:r>
          </a:p>
          <a:p>
            <a:endParaRPr lang="en-US" b="1" dirty="0" smtClean="0"/>
          </a:p>
          <a:p>
            <a:r>
              <a:rPr lang="en-US" b="1" dirty="0" err="1" smtClean="0">
                <a:solidFill>
                  <a:schemeClr val="tx1"/>
                </a:solidFill>
              </a:rPr>
              <a:t>PerThreadLifetimeManager</a:t>
            </a:r>
            <a:r>
              <a:rPr lang="en-US" b="1" dirty="0" smtClean="0">
                <a:solidFill>
                  <a:schemeClr val="tx1"/>
                </a:solidFill>
              </a:rPr>
              <a:t> </a:t>
            </a:r>
            <a:r>
              <a:rPr lang="en-US" b="1" dirty="0" smtClean="0"/>
              <a:t>– </a:t>
            </a:r>
            <a:r>
              <a:rPr lang="en-US" sz="2100" dirty="0"/>
              <a:t>singleton behavior per thread</a:t>
            </a:r>
          </a:p>
          <a:p>
            <a:endParaRPr lang="en-US" b="1" dirty="0" smtClean="0"/>
          </a:p>
          <a:p>
            <a:r>
              <a:rPr lang="en-US" b="1" dirty="0" err="1" smtClean="0">
                <a:solidFill>
                  <a:schemeClr val="tx1"/>
                </a:solidFill>
              </a:rPr>
              <a:t>ExternallyControlledLifetimeManager</a:t>
            </a:r>
            <a:r>
              <a:rPr lang="en-US" b="1" dirty="0" smtClean="0">
                <a:solidFill>
                  <a:schemeClr val="tx1"/>
                </a:solidFill>
              </a:rPr>
              <a:t> </a:t>
            </a:r>
            <a:r>
              <a:rPr lang="en-US" b="1" dirty="0" smtClean="0"/>
              <a:t>– </a:t>
            </a:r>
            <a:r>
              <a:rPr lang="en-US" dirty="0"/>
              <a:t>t</a:t>
            </a:r>
            <a:r>
              <a:rPr lang="en-US" dirty="0" smtClean="0"/>
              <a:t>his </a:t>
            </a:r>
            <a:r>
              <a:rPr lang="en-US" dirty="0"/>
              <a:t>allows other code to maintain the object in memory or dispose it and enables you to maintain control of the lifetime of existing objects or allow some other mechanism to control the </a:t>
            </a:r>
            <a:r>
              <a:rPr lang="en-US" dirty="0" smtClean="0"/>
              <a:t>lifetime.</a:t>
            </a:r>
          </a:p>
          <a:p>
            <a:endParaRPr lang="en-US" dirty="0"/>
          </a:p>
          <a:p>
            <a:r>
              <a:rPr lang="en-US" dirty="0"/>
              <a:t>More info: </a:t>
            </a:r>
            <a:r>
              <a:rPr lang="en-US" dirty="0">
                <a:hlinkClick r:id="rId2"/>
              </a:rPr>
              <a:t>https://</a:t>
            </a:r>
            <a:r>
              <a:rPr lang="en-US" dirty="0" smtClean="0">
                <a:hlinkClick r:id="rId2"/>
              </a:rPr>
              <a:t>msdn.microsoft.com/en-us/library/ff660872(v=pandp.20</a:t>
            </a:r>
            <a:r>
              <a:rPr lang="en-US" dirty="0">
                <a:hlinkClick r:id="rId2"/>
              </a:rPr>
              <a:t>).aspx</a:t>
            </a:r>
            <a:endParaRPr lang="nl-BE" dirty="0"/>
          </a:p>
        </p:txBody>
      </p:sp>
    </p:spTree>
    <p:extLst>
      <p:ext uri="{BB962C8B-B14F-4D97-AF65-F5344CB8AC3E}">
        <p14:creationId xmlns:p14="http://schemas.microsoft.com/office/powerpoint/2010/main" val="271031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7534"/>
            <a:ext cx="9144000" cy="4515966"/>
          </a:xfrm>
        </p:spPr>
        <p:txBody>
          <a:bodyPr>
            <a:normAutofit/>
          </a:bodyPr>
          <a:lstStyle/>
          <a:p>
            <a:pPr marL="0" indent="0" algn="ctr">
              <a:buNone/>
            </a:pPr>
            <a:endParaRPr lang="en-US" sz="4200" b="1" dirty="0" smtClean="0">
              <a:solidFill>
                <a:schemeClr val="accent1"/>
              </a:solidFill>
            </a:endParaRPr>
          </a:p>
          <a:p>
            <a:pPr marL="0" indent="0" algn="ctr">
              <a:buNone/>
            </a:pPr>
            <a:endParaRPr lang="en-US" sz="4200" b="1" dirty="0" smtClean="0">
              <a:solidFill>
                <a:schemeClr val="accent1"/>
              </a:solidFill>
            </a:endParaRPr>
          </a:p>
          <a:p>
            <a:pPr marL="0" indent="0" algn="ctr">
              <a:buNone/>
            </a:pPr>
            <a:r>
              <a:rPr lang="en-US" sz="4200" b="1" dirty="0" smtClean="0">
                <a:solidFill>
                  <a:schemeClr val="accent1"/>
                </a:solidFill>
              </a:rPr>
              <a:t>DEMO</a:t>
            </a:r>
            <a:endParaRPr lang="en-US" sz="4200" b="1" dirty="0">
              <a:solidFill>
                <a:schemeClr val="accent1"/>
              </a:solidFill>
            </a:endParaRPr>
          </a:p>
        </p:txBody>
      </p:sp>
    </p:spTree>
    <p:extLst>
      <p:ext uri="{BB962C8B-B14F-4D97-AF65-F5344CB8AC3E}">
        <p14:creationId xmlns:p14="http://schemas.microsoft.com/office/powerpoint/2010/main" val="2289541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nl-BE" dirty="0"/>
          </a:p>
        </p:txBody>
      </p:sp>
      <p:sp>
        <p:nvSpPr>
          <p:cNvPr id="6" name="Content Placeholder 5"/>
          <p:cNvSpPr>
            <a:spLocks noGrp="1"/>
          </p:cNvSpPr>
          <p:nvPr>
            <p:ph idx="1"/>
          </p:nvPr>
        </p:nvSpPr>
        <p:spPr>
          <a:xfrm>
            <a:off x="1440000" y="1016520"/>
            <a:ext cx="7179807" cy="3787478"/>
          </a:xfrm>
        </p:spPr>
        <p:txBody>
          <a:bodyPr>
            <a:normAutofit/>
          </a:bodyPr>
          <a:lstStyle/>
          <a:p>
            <a:r>
              <a:rPr lang="en-US" sz="1600" dirty="0"/>
              <a:t>Developer's Guide to Dependency Injection Using </a:t>
            </a:r>
            <a:r>
              <a:rPr lang="en-US" sz="1600" dirty="0" smtClean="0"/>
              <a:t>Unity </a:t>
            </a:r>
            <a:br>
              <a:rPr lang="en-US" sz="1600" dirty="0" smtClean="0"/>
            </a:br>
            <a:r>
              <a:rPr lang="en-US" sz="1500" dirty="0" smtClean="0"/>
              <a:t> </a:t>
            </a:r>
            <a:r>
              <a:rPr lang="en-US" sz="1500" dirty="0">
                <a:hlinkClick r:id="rId2"/>
              </a:rPr>
              <a:t>https://msdn.microsoft.com/en-us/library/dn223671(v=pandp.30).</a:t>
            </a:r>
            <a:r>
              <a:rPr lang="en-US" sz="1500" dirty="0" smtClean="0">
                <a:hlinkClick r:id="rId2"/>
              </a:rPr>
              <a:t>aspx</a:t>
            </a:r>
            <a:endParaRPr lang="en-US" sz="1500" dirty="0" smtClean="0"/>
          </a:p>
          <a:p>
            <a:pPr lvl="2"/>
            <a:r>
              <a:rPr lang="en-US" sz="1100" dirty="0" smtClean="0"/>
              <a:t>Intro</a:t>
            </a:r>
          </a:p>
          <a:p>
            <a:pPr lvl="2"/>
            <a:r>
              <a:rPr lang="en-US" sz="1100" dirty="0" smtClean="0"/>
              <a:t>Dependency injection in general</a:t>
            </a:r>
          </a:p>
          <a:p>
            <a:pPr lvl="2"/>
            <a:r>
              <a:rPr lang="en-US" sz="1100" dirty="0" smtClean="0"/>
              <a:t>Dependency injection using Unity</a:t>
            </a:r>
          </a:p>
          <a:p>
            <a:pPr lvl="2"/>
            <a:r>
              <a:rPr lang="en-US" sz="1100" dirty="0" smtClean="0"/>
              <a:t>Book: Dependency </a:t>
            </a:r>
            <a:r>
              <a:rPr lang="en-US" sz="1100" dirty="0"/>
              <a:t>Injection with Unity - </a:t>
            </a:r>
            <a:r>
              <a:rPr lang="it-IT" sz="1100" dirty="0"/>
              <a:t>Dominic Betts, Grigori Melnik, Fernando Simonazzi, Mani </a:t>
            </a:r>
            <a:r>
              <a:rPr lang="it-IT" sz="1100" dirty="0" smtClean="0"/>
              <a:t>Subramanian</a:t>
            </a:r>
          </a:p>
          <a:p>
            <a:pPr lvl="2"/>
            <a:r>
              <a:rPr lang="it-IT" sz="1100" dirty="0" smtClean="0"/>
              <a:t>Code sample</a:t>
            </a:r>
            <a:endParaRPr lang="it-IT" sz="1100" dirty="0"/>
          </a:p>
          <a:p>
            <a:r>
              <a:rPr lang="it-IT" sz="1500" dirty="0"/>
              <a:t>MSDN documentation: </a:t>
            </a:r>
            <a:r>
              <a:rPr lang="it-IT" sz="1500" dirty="0">
                <a:hlinkClick r:id="rId3"/>
              </a:rPr>
              <a:t>https</a:t>
            </a:r>
            <a:r>
              <a:rPr lang="it-IT" sz="1500">
                <a:hlinkClick r:id="rId3"/>
              </a:rPr>
              <a:t>://</a:t>
            </a:r>
            <a:r>
              <a:rPr lang="it-IT" sz="1500" smtClean="0">
                <a:hlinkClick r:id="rId3"/>
              </a:rPr>
              <a:t>msdn.microsoft.com/en-us/library/ff647202.aspx</a:t>
            </a:r>
            <a:endParaRPr lang="it-IT" sz="1500" dirty="0" smtClean="0"/>
          </a:p>
        </p:txBody>
      </p:sp>
    </p:spTree>
    <p:extLst>
      <p:ext uri="{BB962C8B-B14F-4D97-AF65-F5344CB8AC3E}">
        <p14:creationId xmlns:p14="http://schemas.microsoft.com/office/powerpoint/2010/main" val="87051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 Content">
  <a:themeElements>
    <a:clrScheme name="Cegeka 2015 approved">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DCDCDC"/>
      </a:accent5>
      <a:accent6>
        <a:srgbClr val="7AB228"/>
      </a:accent6>
      <a:hlink>
        <a:srgbClr val="5490C8"/>
      </a:hlink>
      <a:folHlink>
        <a:srgbClr val="7AB22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extLst>
    <a:ext uri="{05A4C25C-085E-4340-85A3-A5531E510DB2}">
      <thm15:themeFamily xmlns:thm15="http://schemas.microsoft.com/office/thememl/2012/main" name="Presentation1" id="{B65D4328-743C-471F-92AD-C7982F14DACE}" vid="{9F03A3F4-3F9D-43F0-9D68-D009D0CDA212}"/>
    </a:ext>
  </a:extLst>
</a:theme>
</file>

<file path=ppt/theme/theme2.xml><?xml version="1.0" encoding="utf-8"?>
<a:theme xmlns:a="http://schemas.openxmlformats.org/drawingml/2006/main" name="Office Theme">
  <a:themeElements>
    <a:clrScheme name="Cegeka 2015 approved">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DCDCDC"/>
      </a:accent5>
      <a:accent6>
        <a:srgbClr val="7AB228"/>
      </a:accent6>
      <a:hlink>
        <a:srgbClr val="5490C8"/>
      </a:hlink>
      <a:folHlink>
        <a:srgbClr val="7AB22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Cegeka 2015 approved">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DCDCDC"/>
      </a:accent5>
      <a:accent6>
        <a:srgbClr val="7AB228"/>
      </a:accent6>
      <a:hlink>
        <a:srgbClr val="5490C8"/>
      </a:hlink>
      <a:folHlink>
        <a:srgbClr val="7AB22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1168</TotalTime>
  <Words>203</Words>
  <Application>Microsoft Office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Standard Content</vt:lpstr>
      <vt:lpstr>PowerPoint Presentation</vt:lpstr>
      <vt:lpstr>Unity Container</vt:lpstr>
      <vt:lpstr>PowerPoint Presentation</vt:lpstr>
      <vt:lpstr>PowerPoint Presentation</vt:lpstr>
      <vt:lpstr>PowerPoint Presentation</vt:lpstr>
      <vt:lpstr>Lifetime managers</vt:lpstr>
      <vt:lpstr>PowerPoint Presentation</vt:lpstr>
      <vt:lpstr>PowerPoint Presentation</vt:lpstr>
    </vt:vector>
  </TitlesOfParts>
  <Company>Cegekanv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Lacatus Radu</dc:creator>
  <cp:lastModifiedBy>Lacatus Radu</cp:lastModifiedBy>
  <cp:revision>7</cp:revision>
  <dcterms:created xsi:type="dcterms:W3CDTF">2016-05-18T15:49:59Z</dcterms:created>
  <dcterms:modified xsi:type="dcterms:W3CDTF">2016-05-19T12:53:29Z</dcterms:modified>
</cp:coreProperties>
</file>