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  <p:sldId id="273" r:id="rId19"/>
    <p:sldId id="278" r:id="rId20"/>
    <p:sldId id="279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ai Pitu" initials="MP" lastIdx="1" clrIdx="0">
    <p:extLst>
      <p:ext uri="{19B8F6BF-5375-455C-9EA6-DF929625EA0E}">
        <p15:presenceInfo xmlns:p15="http://schemas.microsoft.com/office/powerpoint/2012/main" userId="e277540ddcfeee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90010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4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3293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88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1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4611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079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7B47C38-8F16-49A5-B380-5011CFCB1BE1}" type="datetimeFigureOut">
              <a:rPr lang="en-US" smtClean="0"/>
              <a:t>7/5/2020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CA5726E-3353-45DD-A394-3B41412C58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37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de::Blocks" TargetMode="External"/><Relationship Id="rId7" Type="http://schemas.openxmlformats.org/officeDocument/2006/relationships/hyperlink" Target="https://cse.iitkgp.ac.in/~bivasm/notes/LexAndYaccTutorial.pdf" TargetMode="External"/><Relationship Id="rId2" Type="http://schemas.openxmlformats.org/officeDocument/2006/relationships/hyperlink" Target="https://winworldpc.com/product/borland-c/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lfram.schneider.org/bsd/7thEdManVol2/lex/lex.pdf" TargetMode="External"/><Relationship Id="rId5" Type="http://schemas.openxmlformats.org/officeDocument/2006/relationships/hyperlink" Target="https://en.wikipedia.org/wiki/Abstract_syntax_tree" TargetMode="External"/><Relationship Id="rId4" Type="http://schemas.openxmlformats.org/officeDocument/2006/relationships/hyperlink" Target="https://en.wikipedia.org/wiki/Parsing#Types_of_parser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78DC-8741-426C-BC6B-08AFB0DC0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10968"/>
            <a:ext cx="8361229" cy="2098226"/>
          </a:xfrm>
        </p:spPr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SueC</a:t>
            </a:r>
            <a:r>
              <a:rPr lang="en-US" dirty="0">
                <a:latin typeface="Bahnschrift" panose="020B0502040204020203" pitchFamily="34" charset="0"/>
              </a:rPr>
              <a:t> – an editor and interpreter for pseudocode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09424-0447-4743-A4B6-C5B1BD862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90775"/>
            <a:ext cx="6801612" cy="1239894"/>
          </a:xfrm>
        </p:spPr>
        <p:txBody>
          <a:bodyPr/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Student: Mihai </a:t>
            </a:r>
            <a:r>
              <a:rPr lang="ro-RO" dirty="0">
                <a:latin typeface="Bahnschrift" panose="020B0502040204020203" pitchFamily="34" charset="0"/>
              </a:rPr>
              <a:t>PÎȚU</a:t>
            </a:r>
          </a:p>
          <a:p>
            <a:pPr algn="l"/>
            <a:r>
              <a:rPr lang="ro-RO" dirty="0" err="1">
                <a:latin typeface="Bahnschrift" panose="020B0502040204020203" pitchFamily="34" charset="0"/>
              </a:rPr>
              <a:t>Supervisor</a:t>
            </a:r>
            <a:r>
              <a:rPr lang="ro-RO" dirty="0">
                <a:latin typeface="Bahnschrift" panose="020B0502040204020203" pitchFamily="34" charset="0"/>
              </a:rPr>
              <a:t>:  </a:t>
            </a:r>
            <a:r>
              <a:rPr lang="ro-RO" dirty="0" err="1">
                <a:latin typeface="Bahnschrift" panose="020B0502040204020203" pitchFamily="34" charset="0"/>
              </a:rPr>
              <a:t>Assoc</a:t>
            </a:r>
            <a:r>
              <a:rPr lang="ro-RO" dirty="0">
                <a:latin typeface="Bahnschrift" panose="020B0502040204020203" pitchFamily="34" charset="0"/>
              </a:rPr>
              <a:t>. Prof. Dr. </a:t>
            </a:r>
            <a:r>
              <a:rPr lang="ro-RO" dirty="0" err="1">
                <a:latin typeface="Bahnschrift" panose="020B0502040204020203" pitchFamily="34" charset="0"/>
              </a:rPr>
              <a:t>Eng</a:t>
            </a:r>
            <a:r>
              <a:rPr lang="ro-RO" dirty="0">
                <a:latin typeface="Bahnschrift" panose="020B0502040204020203" pitchFamily="34" charset="0"/>
              </a:rPr>
              <a:t>. Emil Ștefan Chifu</a:t>
            </a:r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7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A14E-1AB8-4AB5-83D1-17FE122A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 [5]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3B5B-12DD-4DFD-8DD1-55A96D2B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computer program that is designed to parse the source code into manageable tokens.</a:t>
            </a:r>
          </a:p>
          <a:p>
            <a:pPr algn="just"/>
            <a:r>
              <a:rPr lang="en-US" dirty="0"/>
              <a:t>Contains a series of rules defined as regular expressions</a:t>
            </a:r>
          </a:p>
          <a:p>
            <a:pPr lvl="1" algn="just"/>
            <a:r>
              <a:rPr lang="en-US" dirty="0"/>
              <a:t>A specific word/sentence (e.g. “int”, “do while” etc.)</a:t>
            </a:r>
          </a:p>
          <a:p>
            <a:pPr lvl="1" algn="just"/>
            <a:r>
              <a:rPr lang="en-US" dirty="0"/>
              <a:t>A set of symbols (e.g. “[0-9]+”)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 All the rules return tokens (optionally, adding raw data) – sent to the syntactic analyzer</a:t>
            </a:r>
          </a:p>
        </p:txBody>
      </p:sp>
    </p:spTree>
    <p:extLst>
      <p:ext uri="{BB962C8B-B14F-4D97-AF65-F5344CB8AC3E}">
        <p14:creationId xmlns:p14="http://schemas.microsoft.com/office/powerpoint/2010/main" val="146943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A99D-A40D-4C86-BC2E-B4D12CD5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Analyzer [5]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44A8-2209-4650-81AF-FE420EF20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Computer program that defines the “grammar” of a programming language.</a:t>
            </a:r>
          </a:p>
          <a:p>
            <a:pPr algn="just"/>
            <a:r>
              <a:rPr lang="en-US" dirty="0"/>
              <a:t>Contains rules defined with tokens:</a:t>
            </a:r>
          </a:p>
          <a:p>
            <a:pPr lvl="1" algn="just"/>
            <a:r>
              <a:rPr lang="en-US" dirty="0"/>
              <a:t>Internal tokens(denoted with lowercase letters) – non-terminals</a:t>
            </a:r>
          </a:p>
          <a:p>
            <a:pPr lvl="1" algn="just"/>
            <a:r>
              <a:rPr lang="en-US" dirty="0"/>
              <a:t>External tokens(denoted with uppercase letters) – terminals – from lexical analyzer</a:t>
            </a:r>
          </a:p>
          <a:p>
            <a:pPr algn="just"/>
            <a:r>
              <a:rPr lang="en-US" dirty="0"/>
              <a:t>These rules can return</a:t>
            </a:r>
          </a:p>
          <a:p>
            <a:pPr lvl="1" algn="just"/>
            <a:r>
              <a:rPr lang="en-US" dirty="0"/>
              <a:t>The result directly</a:t>
            </a:r>
          </a:p>
          <a:p>
            <a:pPr lvl="1" algn="just"/>
            <a:r>
              <a:rPr lang="en-US" dirty="0"/>
              <a:t>A tree node with the operation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44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020D-07B3-4148-A177-4794D2B3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5240-A555-4D8D-840E-91085980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A program that parses a syntax tree generated from the syntactic analyzer.</a:t>
            </a:r>
          </a:p>
          <a:p>
            <a:pPr algn="just"/>
            <a:r>
              <a:rPr lang="en-US" dirty="0"/>
              <a:t>Syntax tree = representation of the statements as a tree </a:t>
            </a:r>
          </a:p>
          <a:p>
            <a:pPr algn="just"/>
            <a:r>
              <a:rPr lang="en-US" dirty="0"/>
              <a:t>A node is defined as having a type value, operation and (sometimes) the raw data associated </a:t>
            </a:r>
          </a:p>
          <a:p>
            <a:pPr algn="just"/>
            <a:r>
              <a:rPr lang="en-US" dirty="0"/>
              <a:t>Two ways of parsing the tree[3]</a:t>
            </a:r>
          </a:p>
          <a:p>
            <a:pPr lvl="1" algn="just"/>
            <a:r>
              <a:rPr lang="en-US" b="1" dirty="0"/>
              <a:t>Top-down parsing – </a:t>
            </a:r>
            <a:r>
              <a:rPr lang="en-US" dirty="0"/>
              <a:t>“primordial soup” approach; searching the parse tree top-down(from the highest level), rewriting the rules of the formal grammar (a prefix search)</a:t>
            </a:r>
          </a:p>
          <a:p>
            <a:pPr lvl="1" algn="just"/>
            <a:r>
              <a:rPr lang="en-US" b="1" dirty="0"/>
              <a:t>Bottom-up parsing –</a:t>
            </a:r>
            <a:r>
              <a:rPr lang="en-US" dirty="0"/>
              <a:t> starting from the lowest level (leaves of the tree) and build the result, finishing with root node (postfix search)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6416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118DED-847C-4350-A5A1-138BB18C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tree - example</a:t>
            </a:r>
          </a:p>
        </p:txBody>
      </p:sp>
      <p:pic>
        <p:nvPicPr>
          <p:cNvPr id="5" name="Content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7521EEE7-3E7D-4502-BC42-76853A73D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68" y="601825"/>
            <a:ext cx="4216439" cy="475930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EC051C-E20E-4A20-9A14-564A3F0BE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Euclidean algorithm representation for the code:</a:t>
            </a:r>
          </a:p>
          <a:p>
            <a:r>
              <a:rPr lang="en-US" sz="2000" b="1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b!=0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if a&gt;b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a=a-b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else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b=b-a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817E50-8DEF-4A3A-8CC1-CA08C1F5E3CA}"/>
              </a:ext>
            </a:extLst>
          </p:cNvPr>
          <p:cNvSpPr txBox="1"/>
          <p:nvPr/>
        </p:nvSpPr>
        <p:spPr>
          <a:xfrm>
            <a:off x="6930468" y="5635690"/>
            <a:ext cx="393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Syntax Tree [4]</a:t>
            </a:r>
          </a:p>
        </p:txBody>
      </p:sp>
    </p:spTree>
    <p:extLst>
      <p:ext uri="{BB962C8B-B14F-4D97-AF65-F5344CB8AC3E}">
        <p14:creationId xmlns:p14="http://schemas.microsoft.com/office/powerpoint/2010/main" val="265765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9A204626-2220-4678-A939-FD94EA7B5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A2E97-6081-4CC5-9751-5DD5F637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/>
              <a:t>Implementation and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1D53-2A1C-4C45-BCBB-E851A0548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958837" cy="35814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Project is split in two main components</a:t>
            </a:r>
          </a:p>
          <a:p>
            <a:pPr lvl="1" algn="just"/>
            <a:r>
              <a:rPr lang="en-US" dirty="0" err="1"/>
              <a:t>SueC</a:t>
            </a:r>
            <a:r>
              <a:rPr lang="en-US" dirty="0"/>
              <a:t> Editor Application – </a:t>
            </a:r>
            <a:r>
              <a:rPr lang="en-US" i="0" dirty="0"/>
              <a:t>Java Desktop Application</a:t>
            </a:r>
          </a:p>
          <a:p>
            <a:pPr lvl="1" algn="just"/>
            <a:r>
              <a:rPr lang="en-US" dirty="0"/>
              <a:t>Interpreter – </a:t>
            </a:r>
            <a:r>
              <a:rPr lang="en-US" i="0" dirty="0"/>
              <a:t>A C Executable program accessed by the editor</a:t>
            </a:r>
            <a:endParaRPr lang="en-US" dirty="0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B97D8A6-1C5A-42B6-AE78-F3D0F9BD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9F09A0-64B4-48C9-93C8-49A6AECCC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836" y="639704"/>
            <a:ext cx="287258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03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17B00-F78B-4D4E-ABC8-B56891C47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Editor Application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952A7-D67B-41F6-9C56-867794E8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599" y="2285999"/>
            <a:ext cx="4248615" cy="4237463"/>
          </a:xfrm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dirty="0"/>
              <a:t>Java Swing Desktop Application</a:t>
            </a:r>
          </a:p>
          <a:p>
            <a:pPr algn="just"/>
            <a:r>
              <a:rPr lang="en-US" dirty="0"/>
              <a:t>Adapted structure of Model-View-Controller (MVC) Pattern</a:t>
            </a:r>
          </a:p>
          <a:p>
            <a:pPr marL="384048" lvl="1" algn="just"/>
            <a:r>
              <a:rPr lang="en-US" dirty="0"/>
              <a:t>models &amp; views </a:t>
            </a:r>
            <a:r>
              <a:rPr lang="en-US" i="0" dirty="0"/>
              <a:t>defined directly</a:t>
            </a:r>
          </a:p>
          <a:p>
            <a:pPr marL="384048" lvl="1" algn="just"/>
            <a:r>
              <a:rPr lang="en-US" dirty="0"/>
              <a:t>controller </a:t>
            </a:r>
            <a:r>
              <a:rPr lang="en-US" i="0" dirty="0"/>
              <a:t>defined internally in the views – Swing structure</a:t>
            </a:r>
          </a:p>
          <a:p>
            <a:pPr algn="just"/>
            <a:r>
              <a:rPr lang="en-US" dirty="0"/>
              <a:t>Loose coupling – few methods used specific classes for grouping the operations</a:t>
            </a:r>
          </a:p>
          <a:p>
            <a:pPr algn="just"/>
            <a:r>
              <a:rPr lang="en-US" dirty="0"/>
              <a:t>High cohesion – classes are defined for specific tasks that are not performed in other classes</a:t>
            </a:r>
          </a:p>
          <a:p>
            <a:pPr>
              <a:buFont typeface="Franklin Gothic Book" panose="020B0503020102020204" pitchFamily="34" charset="0"/>
              <a:buNone/>
            </a:pPr>
            <a:endParaRPr lang="en-US" dirty="0"/>
          </a:p>
          <a:p>
            <a:pPr marL="384048" lvl="1">
              <a:buFont typeface="Franklin Gothic Book" panose="020B0503020102020204" pitchFamily="34" charset="0"/>
              <a:buNone/>
            </a:pPr>
            <a:endParaRPr lang="en-US" i="0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802D45-BC8E-447B-BB75-C0C6ABA2D7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513" y="685800"/>
            <a:ext cx="4526181" cy="524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225-CC39-465D-97D6-B17E49F5B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36" y="326573"/>
            <a:ext cx="8826759" cy="6811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Editor Application – </a:t>
            </a:r>
            <a:r>
              <a:rPr lang="en-US" i="1" dirty="0"/>
              <a:t>main,</a:t>
            </a:r>
            <a:r>
              <a:rPr lang="en-US" dirty="0"/>
              <a:t> </a:t>
            </a:r>
            <a:r>
              <a:rPr lang="en-US" i="1" dirty="0"/>
              <a:t>models, views </a:t>
            </a:r>
            <a:r>
              <a:rPr lang="en-US" dirty="0"/>
              <a:t>class diagram</a:t>
            </a:r>
          </a:p>
        </p:txBody>
      </p:sp>
      <p:pic>
        <p:nvPicPr>
          <p:cNvPr id="5" name="Content Placeholder 4" descr="A picture containing bird&#10;&#10;Description automatically generated">
            <a:extLst>
              <a:ext uri="{FF2B5EF4-FFF2-40B4-BE49-F238E27FC236}">
                <a16:creationId xmlns:a16="http://schemas.microsoft.com/office/drawing/2014/main" id="{70215E31-4444-441C-9359-7350E4863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300" y="2104149"/>
            <a:ext cx="2220924" cy="3389832"/>
          </a:xfr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2BC4948-E834-42ED-BCEA-2959E34FB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1555928"/>
            <a:ext cx="5724525" cy="4486275"/>
          </a:xfrm>
          <a:prstGeom prst="rect">
            <a:avLst/>
          </a:prstGeo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34A1B8-869B-4C60-8FE9-A9650D8930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77" y="3130008"/>
            <a:ext cx="2315945" cy="116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75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8535-EAB2-4AC6-8C51-E58D04946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248816"/>
            <a:ext cx="9685176" cy="7417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Editor Application – </a:t>
            </a:r>
            <a:r>
              <a:rPr lang="en-US" i="1" dirty="0"/>
              <a:t>commons, utilities </a:t>
            </a:r>
            <a:r>
              <a:rPr lang="en-US" dirty="0"/>
              <a:t>class diagram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2C6B6C-ED52-4CF6-9FD7-697286D4D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22" y="1476413"/>
            <a:ext cx="4997602" cy="4774163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ECB32C-C896-4491-8D68-65EFAB76D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227" y="1476413"/>
            <a:ext cx="4863485" cy="287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4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5D6EB-09C3-4B90-A8B6-70315D6E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Interpreter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9615AA-2CBA-4A7D-8B44-10C7D63C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8" y="639704"/>
            <a:ext cx="2984144" cy="55778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F4062C-D399-476B-B7A6-E1DD5C64A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594624"/>
            <a:ext cx="6176776" cy="427277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Executable C program that contains the definition of the rules of the programming language</a:t>
            </a:r>
          </a:p>
          <a:p>
            <a:pPr algn="just"/>
            <a:r>
              <a:rPr lang="en-US" dirty="0"/>
              <a:t>Lexical analyzer – Lex source file</a:t>
            </a:r>
          </a:p>
          <a:p>
            <a:pPr algn="just"/>
            <a:r>
              <a:rPr lang="en-US" dirty="0"/>
              <a:t>Syntactic analyzer – </a:t>
            </a:r>
            <a:r>
              <a:rPr lang="en-US" dirty="0" err="1"/>
              <a:t>Yacc</a:t>
            </a:r>
            <a:r>
              <a:rPr lang="en-US" dirty="0"/>
              <a:t> source file</a:t>
            </a:r>
          </a:p>
          <a:p>
            <a:pPr algn="just"/>
            <a:r>
              <a:rPr lang="en-US" dirty="0"/>
              <a:t>Tree Parser – contains the parsing method and definition of the nodes</a:t>
            </a:r>
          </a:p>
          <a:p>
            <a:pPr lvl="1" algn="just"/>
            <a:r>
              <a:rPr lang="en-US" dirty="0" err="1"/>
              <a:t>constNodeType</a:t>
            </a:r>
            <a:r>
              <a:rPr lang="en-US" i="0" dirty="0"/>
              <a:t> for constants</a:t>
            </a:r>
          </a:p>
          <a:p>
            <a:pPr lvl="1" algn="just"/>
            <a:r>
              <a:rPr lang="en-US" dirty="0" err="1"/>
              <a:t>idNodeType</a:t>
            </a:r>
            <a:r>
              <a:rPr lang="en-US" dirty="0"/>
              <a:t> </a:t>
            </a:r>
            <a:r>
              <a:rPr lang="en-US" i="0" dirty="0"/>
              <a:t>for identifiers</a:t>
            </a:r>
          </a:p>
          <a:p>
            <a:pPr lvl="1" algn="just"/>
            <a:r>
              <a:rPr lang="en-US" dirty="0" err="1"/>
              <a:t>operNodeType</a:t>
            </a:r>
            <a:r>
              <a:rPr lang="en-US" i="0" dirty="0"/>
              <a:t> for operators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20D1-D1E3-445C-BC0E-EF184A6B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736" y="612648"/>
            <a:ext cx="9601200" cy="1485900"/>
          </a:xfrm>
        </p:spPr>
        <p:txBody>
          <a:bodyPr/>
          <a:lstStyle/>
          <a:p>
            <a:r>
              <a:rPr lang="en-US" dirty="0"/>
              <a:t>Programming Language – pseudocode(</a:t>
            </a:r>
            <a:r>
              <a:rPr lang="en-US" dirty="0" err="1"/>
              <a:t>SueC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BB120-C41A-41E7-A3D8-63547B78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Similar structures as in C/C++ and Python</a:t>
            </a:r>
          </a:p>
          <a:p>
            <a:pPr algn="just"/>
            <a:r>
              <a:rPr lang="en-US" dirty="0"/>
              <a:t>Close to the natural language and pseudocode</a:t>
            </a:r>
          </a:p>
          <a:p>
            <a:pPr algn="just"/>
            <a:r>
              <a:rPr lang="en-US" dirty="0"/>
              <a:t>Example:</a:t>
            </a:r>
            <a:endParaRPr lang="en-US" sz="1600" dirty="0"/>
          </a:p>
          <a:p>
            <a:pPr lvl="1"/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write “Hello”;</a:t>
            </a:r>
          </a:p>
          <a:p>
            <a:pPr lvl="1"/>
            <a:r>
              <a:rPr lang="en-US" sz="1600" i="0" dirty="0">
                <a:latin typeface="Courier New" panose="02070309020205020404" pitchFamily="49" charset="0"/>
                <a:cs typeface="Courier New" panose="02070309020205020404" pitchFamily="49" charset="0"/>
              </a:rPr>
              <a:t>int a;</a:t>
            </a:r>
            <a:endParaRPr lang="en-US" sz="1400" i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0352" lvl="1" indent="0">
              <a:buNone/>
            </a:pPr>
            <a:r>
              <a:rPr lang="en-US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	a = 5;</a:t>
            </a:r>
          </a:p>
          <a:p>
            <a:pPr marL="530352" lvl="1" indent="0">
              <a:buNone/>
            </a:pPr>
            <a:r>
              <a:rPr lang="en-US" sz="1400" i="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a*2 ;</a:t>
            </a:r>
          </a:p>
        </p:txBody>
      </p:sp>
    </p:spTree>
    <p:extLst>
      <p:ext uri="{BB962C8B-B14F-4D97-AF65-F5344CB8AC3E}">
        <p14:creationId xmlns:p14="http://schemas.microsoft.com/office/powerpoint/2010/main" val="371283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9B0C-FF9E-4DB9-A22E-AC3A3481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8CADA-192E-4891-88F0-D6E13C05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Motivation</a:t>
            </a:r>
          </a:p>
          <a:p>
            <a:r>
              <a:rPr lang="en-US" b="1" dirty="0"/>
              <a:t>Theoretical Foundation</a:t>
            </a:r>
          </a:p>
          <a:p>
            <a:r>
              <a:rPr lang="en-US" b="1" dirty="0"/>
              <a:t>Implementation and Design</a:t>
            </a:r>
          </a:p>
          <a:p>
            <a:r>
              <a:rPr lang="en-US" b="1" dirty="0"/>
              <a:t>Personal Contribution</a:t>
            </a:r>
          </a:p>
          <a:p>
            <a:r>
              <a:rPr lang="en-US" b="1" dirty="0"/>
              <a:t>Conclusion</a:t>
            </a:r>
          </a:p>
          <a:p>
            <a:r>
              <a:rPr lang="en-US" b="1" dirty="0"/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3772257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B6D9-EC49-4500-92A4-52F07BE4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4DEC-B8C7-49CD-A9BC-6C36E0D09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Designing the programming language’s interpreter based on a template ([6]) and laboratory work done at FLT and TD laboratories</a:t>
            </a:r>
          </a:p>
          <a:p>
            <a:pPr algn="just"/>
            <a:r>
              <a:rPr lang="en-US" dirty="0"/>
              <a:t>Designing and implementing the editor application to access the interpreter</a:t>
            </a:r>
          </a:p>
          <a:p>
            <a:pPr algn="just"/>
            <a:r>
              <a:rPr lang="en-US" dirty="0"/>
              <a:t>Implementing tutorial and guide menus and operations for learning to implement the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4089776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BAE9-027B-49A2-B389-F74B4BB0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A80F-C43C-4448-8934-34260E97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Upon following all the required stages for this project: choosing the theme, documenting, implementing, designing, testing and bug-fixing, I have created a functional application that:</a:t>
            </a:r>
          </a:p>
          <a:p>
            <a:pPr lvl="1" algn="just"/>
            <a:r>
              <a:rPr lang="en-US" dirty="0"/>
              <a:t>Contains an interpreter designed for pseudocode</a:t>
            </a:r>
          </a:p>
          <a:p>
            <a:pPr lvl="1" algn="just"/>
            <a:r>
              <a:rPr lang="en-US" dirty="0"/>
              <a:t>Creates, edits and saves </a:t>
            </a:r>
            <a:r>
              <a:rPr lang="en-US" dirty="0" err="1"/>
              <a:t>SueC</a:t>
            </a:r>
            <a:r>
              <a:rPr lang="en-US" dirty="0"/>
              <a:t> source code files than can be compiled in the editor</a:t>
            </a:r>
          </a:p>
          <a:p>
            <a:pPr lvl="1" algn="just"/>
            <a:r>
              <a:rPr lang="en-US" dirty="0"/>
              <a:t>Contains tutorials and guides for learning the </a:t>
            </a:r>
            <a:r>
              <a:rPr lang="en-US" dirty="0" err="1"/>
              <a:t>SueC</a:t>
            </a:r>
            <a:r>
              <a:rPr lang="en-US" dirty="0"/>
              <a:t>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55775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A7F7-57B1-42D1-8FC0-A3CA36A0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2860-FB2F-4C8A-A478-F8C08EEF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Editor Application</a:t>
            </a:r>
          </a:p>
          <a:p>
            <a:pPr lvl="1" algn="just"/>
            <a:r>
              <a:rPr lang="en-US" dirty="0"/>
              <a:t>Support for cross-platform (currently working only on Linux systems)</a:t>
            </a:r>
          </a:p>
          <a:p>
            <a:pPr lvl="1" algn="just"/>
            <a:r>
              <a:rPr lang="en-US" dirty="0"/>
              <a:t>Adding more tutorials &amp; guides</a:t>
            </a:r>
          </a:p>
          <a:p>
            <a:pPr algn="just"/>
            <a:r>
              <a:rPr lang="en-US" dirty="0"/>
              <a:t>Programming language</a:t>
            </a:r>
          </a:p>
          <a:p>
            <a:pPr lvl="1" algn="just"/>
            <a:r>
              <a:rPr lang="en-US" dirty="0"/>
              <a:t>Support for arrays and matrices</a:t>
            </a:r>
          </a:p>
          <a:p>
            <a:pPr lvl="1" algn="just"/>
            <a:r>
              <a:rPr lang="en-US" dirty="0"/>
              <a:t>Support for floating point data types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71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88F5-E1D5-4320-9C3B-F91C6165A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5E9E2-35CF-4AC1-BED8-816A72DFB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63040"/>
            <a:ext cx="9601200" cy="4404360"/>
          </a:xfrm>
        </p:spPr>
        <p:txBody>
          <a:bodyPr/>
          <a:lstStyle/>
          <a:p>
            <a:pPr algn="just"/>
            <a:r>
              <a:rPr lang="en-US" dirty="0"/>
              <a:t>[1] Borland C++, [Online]. Available: </a:t>
            </a:r>
            <a:r>
              <a:rPr lang="en-US" dirty="0">
                <a:hlinkClick r:id="rId2"/>
              </a:rPr>
              <a:t>https://winworldpc.com/product/borland-c/30</a:t>
            </a:r>
            <a:endParaRPr lang="en-US" dirty="0"/>
          </a:p>
          <a:p>
            <a:pPr algn="just"/>
            <a:r>
              <a:rPr lang="en-US" dirty="0"/>
              <a:t>[2] Code::Blocks, [Online]. Available: </a:t>
            </a:r>
            <a:r>
              <a:rPr lang="en-US" dirty="0">
                <a:hlinkClick r:id="rId3"/>
              </a:rPr>
              <a:t>https://en.wikipedia.org/wiki/Code::Blocks</a:t>
            </a:r>
            <a:endParaRPr lang="en-US" dirty="0"/>
          </a:p>
          <a:p>
            <a:pPr algn="just"/>
            <a:r>
              <a:rPr lang="en-US" dirty="0"/>
              <a:t>[3] Parsing – Types of parsers, [Online]. Available: </a:t>
            </a:r>
            <a:r>
              <a:rPr lang="en-US" dirty="0">
                <a:hlinkClick r:id="rId4"/>
              </a:rPr>
              <a:t>https://en.wikipedia.org/wiki/Parsing#Types_of_parsers</a:t>
            </a:r>
            <a:endParaRPr lang="en-US" dirty="0"/>
          </a:p>
          <a:p>
            <a:pPr algn="just"/>
            <a:r>
              <a:rPr lang="en-US" dirty="0"/>
              <a:t>[4] Abstract Syntax Tree, [Online]. Available: </a:t>
            </a:r>
            <a:r>
              <a:rPr lang="en-US" dirty="0">
                <a:hlinkClick r:id="rId5"/>
              </a:rPr>
              <a:t>https://en.wikipedia.org/wiki/Abstract_syntax_tree</a:t>
            </a:r>
            <a:endParaRPr lang="en-US" dirty="0"/>
          </a:p>
          <a:p>
            <a:pPr algn="just"/>
            <a:r>
              <a:rPr lang="en-US" dirty="0"/>
              <a:t>[5] Lex – A Lexical </a:t>
            </a:r>
            <a:r>
              <a:rPr lang="en-US" dirty="0" err="1"/>
              <a:t>Anaylzer</a:t>
            </a:r>
            <a:r>
              <a:rPr lang="en-US" dirty="0"/>
              <a:t> Generator, M.E. </a:t>
            </a:r>
            <a:r>
              <a:rPr lang="en-US" dirty="0" err="1"/>
              <a:t>Lesk</a:t>
            </a:r>
            <a:r>
              <a:rPr lang="en-US" dirty="0"/>
              <a:t> and E. Schmidt, [Online]. Available: </a:t>
            </a:r>
            <a:r>
              <a:rPr lang="en-US" dirty="0">
                <a:hlinkClick r:id="rId6"/>
              </a:rPr>
              <a:t>https://wolfram.schneider.org/bsd/7thEdManVol2/lex/lex.pdf</a:t>
            </a:r>
            <a:endParaRPr lang="en-US" dirty="0"/>
          </a:p>
          <a:p>
            <a:pPr algn="just"/>
            <a:r>
              <a:rPr lang="en-US" dirty="0"/>
              <a:t>[6] Lex &amp; </a:t>
            </a:r>
            <a:r>
              <a:rPr lang="en-US" dirty="0" err="1"/>
              <a:t>Yac</a:t>
            </a:r>
            <a:r>
              <a:rPr lang="en-US" dirty="0"/>
              <a:t> Tutorial, Tom Niemann, [Online]. Available: </a:t>
            </a:r>
            <a:r>
              <a:rPr lang="en-US" dirty="0">
                <a:hlinkClick r:id="rId7"/>
              </a:rPr>
              <a:t>https://cse.iitkgp.ac.in/~bivasm/notes/LexAndYaccTutorial.pdf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09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E14270-3364-461E-9506-2B05520E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459736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 for your attention! </a:t>
            </a:r>
          </a:p>
        </p:txBody>
      </p:sp>
    </p:spTree>
    <p:extLst>
      <p:ext uri="{BB962C8B-B14F-4D97-AF65-F5344CB8AC3E}">
        <p14:creationId xmlns:p14="http://schemas.microsoft.com/office/powerpoint/2010/main" val="128512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3211-7524-4339-9E75-BA983CE7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AA455-1661-4B94-B230-74757D90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Computer science is taught in schools in Romania ~30 years, starting with 5</a:t>
            </a:r>
            <a:r>
              <a:rPr lang="en-US" baseline="30000" dirty="0"/>
              <a:t>th</a:t>
            </a:r>
            <a:r>
              <a:rPr lang="en-US" dirty="0"/>
              <a:t>/9</a:t>
            </a:r>
            <a:r>
              <a:rPr lang="en-US" baseline="30000" dirty="0"/>
              <a:t>th</a:t>
            </a:r>
            <a:r>
              <a:rPr lang="en-US" dirty="0"/>
              <a:t> grade.</a:t>
            </a:r>
          </a:p>
          <a:p>
            <a:pPr algn="just"/>
            <a:r>
              <a:rPr lang="en-US" dirty="0"/>
              <a:t>Teachers use pseudocode for explaining algorithms and basic concepts – close to natural language.</a:t>
            </a:r>
          </a:p>
          <a:p>
            <a:pPr algn="just"/>
            <a:r>
              <a:rPr lang="en-US" dirty="0"/>
              <a:t>Working on laboratories, C/C++/Pascal was used for writing code based on the pseudocode.</a:t>
            </a:r>
          </a:p>
        </p:txBody>
      </p:sp>
    </p:spTree>
    <p:extLst>
      <p:ext uri="{BB962C8B-B14F-4D97-AF65-F5344CB8AC3E}">
        <p14:creationId xmlns:p14="http://schemas.microsoft.com/office/powerpoint/2010/main" val="256715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85FC87-0BD2-4E78-8FD7-C03671A93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4693298"/>
            <a:ext cx="4161453" cy="117410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Borland C++ [1]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BE298-0B69-4063-A4A3-D619C845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9297" y="4693298"/>
            <a:ext cx="4447786" cy="828869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Code :: Blocks [2]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17F5F-558B-45C1-B0DF-81470732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28" y="1483566"/>
            <a:ext cx="5415853" cy="3004367"/>
          </a:xfrm>
          <a:prstGeom prst="rect">
            <a:avLst/>
          </a:prstGeom>
        </p:spPr>
      </p:pic>
      <p:pic>
        <p:nvPicPr>
          <p:cNvPr id="1026" name="Picture 2" descr="Code::Blocks 16.01">
            <a:extLst>
              <a:ext uri="{FF2B5EF4-FFF2-40B4-BE49-F238E27FC236}">
                <a16:creationId xmlns:a16="http://schemas.microsoft.com/office/drawing/2014/main" id="{C9F034C5-D6F7-4E4D-92DA-F87EB863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03" y="1078372"/>
            <a:ext cx="5330065" cy="345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9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A3A1-FD1B-4141-AE5A-E3456863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8814-611B-482E-B915-9D6B8452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Helping students to understand programming concepts with a user friendly editor and easy to learn programming language.</a:t>
            </a:r>
          </a:p>
          <a:p>
            <a:pPr algn="just"/>
            <a:r>
              <a:rPr lang="en-US" dirty="0"/>
              <a:t>Dabbling with tutorials and educational apps – since recent events.</a:t>
            </a:r>
          </a:p>
        </p:txBody>
      </p:sp>
    </p:spTree>
    <p:extLst>
      <p:ext uri="{BB962C8B-B14F-4D97-AF65-F5344CB8AC3E}">
        <p14:creationId xmlns:p14="http://schemas.microsoft.com/office/powerpoint/2010/main" val="181280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E4-EA36-45E1-A4FE-2149F46D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77C03-B611-41A1-BA66-33CC1CE0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Purpose </a:t>
            </a:r>
          </a:p>
          <a:p>
            <a:pPr lvl="1" algn="just"/>
            <a:r>
              <a:rPr lang="en-US" dirty="0"/>
              <a:t>Develop an application used by anyone new to programming to edit and compile pseudocode.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/>
              <a:t>Objectives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Develop a user-friendly editor.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/>
              <a:t>Create a programming language similar to pseudocode.</a:t>
            </a:r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52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0960-7FF0-4298-A55B-9A150017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A4BE-C8B7-4A76-B996-20873756A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Interpreter</a:t>
            </a:r>
          </a:p>
          <a:p>
            <a:pPr lvl="1" algn="just"/>
            <a:r>
              <a:rPr lang="en-US" dirty="0"/>
              <a:t>Lexical Analyzer</a:t>
            </a:r>
          </a:p>
          <a:p>
            <a:pPr lvl="1" algn="just"/>
            <a:r>
              <a:rPr lang="en-US" dirty="0"/>
              <a:t>Syntactic Analyzer</a:t>
            </a:r>
          </a:p>
          <a:p>
            <a:pPr lvl="1" algn="just"/>
            <a:r>
              <a:rPr lang="en-US" dirty="0"/>
              <a:t>Tree Parser</a:t>
            </a:r>
          </a:p>
        </p:txBody>
      </p:sp>
    </p:spTree>
    <p:extLst>
      <p:ext uri="{BB962C8B-B14F-4D97-AF65-F5344CB8AC3E}">
        <p14:creationId xmlns:p14="http://schemas.microsoft.com/office/powerpoint/2010/main" val="79816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73F4-35B3-49C2-828C-FC2529D9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0CA9-ECB1-4911-9C63-5DCE0368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computer program that directly executes instructions written in a programming language – no need for a machine code to compile.</a:t>
            </a:r>
          </a:p>
          <a:p>
            <a:pPr algn="just"/>
            <a:r>
              <a:rPr lang="en-US" dirty="0"/>
              <a:t>Historically, Lisp had the first interpreter, but there are interpreters written and run alongside compilers (e.g. for Fortran, Cobol, C).</a:t>
            </a:r>
          </a:p>
          <a:p>
            <a:pPr algn="just"/>
            <a:r>
              <a:rPr lang="en-US" dirty="0"/>
              <a:t>Strategies for program execution:</a:t>
            </a:r>
          </a:p>
          <a:p>
            <a:pPr lvl="1" algn="just"/>
            <a:r>
              <a:rPr lang="en-US" dirty="0"/>
              <a:t>Parsing the code and perform its behavior directly</a:t>
            </a:r>
          </a:p>
          <a:p>
            <a:pPr lvl="1" algn="just"/>
            <a:r>
              <a:rPr lang="en-US" dirty="0"/>
              <a:t>Translating the code into an </a:t>
            </a:r>
            <a:r>
              <a:rPr lang="en-US" dirty="0" err="1"/>
              <a:t>effiicient</a:t>
            </a:r>
            <a:r>
              <a:rPr lang="en-US" dirty="0"/>
              <a:t> intermediate state and execute that state.</a:t>
            </a:r>
          </a:p>
          <a:p>
            <a:pPr marL="530352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2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666E46-E2BD-4090-BA39-4223784242C3}"/>
              </a:ext>
            </a:extLst>
          </p:cNvPr>
          <p:cNvSpPr/>
          <p:nvPr/>
        </p:nvSpPr>
        <p:spPr>
          <a:xfrm>
            <a:off x="1554479" y="757637"/>
            <a:ext cx="1685109" cy="1262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Source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F12D30-2963-4DA3-ADB0-3DC1A8D866D8}"/>
              </a:ext>
            </a:extLst>
          </p:cNvPr>
          <p:cNvSpPr/>
          <p:nvPr/>
        </p:nvSpPr>
        <p:spPr>
          <a:xfrm>
            <a:off x="4915987" y="757637"/>
            <a:ext cx="2020389" cy="1262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Lexical Analyzer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6261541-CEA8-48F4-BBC9-5825F7E4F7E4}"/>
              </a:ext>
            </a:extLst>
          </p:cNvPr>
          <p:cNvSpPr/>
          <p:nvPr/>
        </p:nvSpPr>
        <p:spPr>
          <a:xfrm>
            <a:off x="8800011" y="757637"/>
            <a:ext cx="2020389" cy="1262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Syntactic Analyzer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DAE24A-3E1D-4884-AAE4-CFDDEF1E3EF5}"/>
              </a:ext>
            </a:extLst>
          </p:cNvPr>
          <p:cNvSpPr/>
          <p:nvPr/>
        </p:nvSpPr>
        <p:spPr>
          <a:xfrm>
            <a:off x="4506686" y="3633646"/>
            <a:ext cx="2002971" cy="16372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Output Result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D38DDE1-769E-408F-B2B3-483F0F2904C6}"/>
              </a:ext>
            </a:extLst>
          </p:cNvPr>
          <p:cNvSpPr/>
          <p:nvPr/>
        </p:nvSpPr>
        <p:spPr>
          <a:xfrm>
            <a:off x="3239587" y="1062436"/>
            <a:ext cx="1685109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FAE31C0-3055-4A70-ACAF-9CCF34E09ECC}"/>
              </a:ext>
            </a:extLst>
          </p:cNvPr>
          <p:cNvSpPr/>
          <p:nvPr/>
        </p:nvSpPr>
        <p:spPr>
          <a:xfrm>
            <a:off x="6914606" y="1054812"/>
            <a:ext cx="1885405" cy="660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tokens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0283877-F8F2-4011-AC14-8057346C3B7C}"/>
              </a:ext>
            </a:extLst>
          </p:cNvPr>
          <p:cNvSpPr/>
          <p:nvPr/>
        </p:nvSpPr>
        <p:spPr>
          <a:xfrm>
            <a:off x="8789126" y="2020380"/>
            <a:ext cx="2144487" cy="1552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Tree Nodes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C4EBA1E7-E60C-4B01-A2D1-1AF37169DBF7}"/>
              </a:ext>
            </a:extLst>
          </p:cNvPr>
          <p:cNvSpPr/>
          <p:nvPr/>
        </p:nvSpPr>
        <p:spPr>
          <a:xfrm>
            <a:off x="6509657" y="3868776"/>
            <a:ext cx="2279469" cy="11059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2B1366-CFE2-4349-AE34-92D86EE0BEF8}"/>
              </a:ext>
            </a:extLst>
          </p:cNvPr>
          <p:cNvSpPr/>
          <p:nvPr/>
        </p:nvSpPr>
        <p:spPr>
          <a:xfrm>
            <a:off x="8789126" y="3572686"/>
            <a:ext cx="2155372" cy="1698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Tree Parser</a:t>
            </a:r>
          </a:p>
        </p:txBody>
      </p:sp>
    </p:spTree>
    <p:extLst>
      <p:ext uri="{BB962C8B-B14F-4D97-AF65-F5344CB8AC3E}">
        <p14:creationId xmlns:p14="http://schemas.microsoft.com/office/powerpoint/2010/main" val="21286849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1055</Words>
  <Application>Microsoft Office PowerPoint</Application>
  <PresentationFormat>Widescreen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Bahnschrift</vt:lpstr>
      <vt:lpstr>Courier New</vt:lpstr>
      <vt:lpstr>Franklin Gothic Book</vt:lpstr>
      <vt:lpstr>Wingdings</vt:lpstr>
      <vt:lpstr>Crop</vt:lpstr>
      <vt:lpstr>SueC – an editor and interpreter for pseudocode</vt:lpstr>
      <vt:lpstr>Content</vt:lpstr>
      <vt:lpstr>Introduction</vt:lpstr>
      <vt:lpstr>PowerPoint Presentation</vt:lpstr>
      <vt:lpstr>Motivation</vt:lpstr>
      <vt:lpstr>Thesis Project</vt:lpstr>
      <vt:lpstr>Theoretical Foundation</vt:lpstr>
      <vt:lpstr>Interpreter</vt:lpstr>
      <vt:lpstr>PowerPoint Presentation</vt:lpstr>
      <vt:lpstr>Lexical Analyzer [5]</vt:lpstr>
      <vt:lpstr>Syntactic Analyzer [5]</vt:lpstr>
      <vt:lpstr>Tree Parser</vt:lpstr>
      <vt:lpstr>Syntax tree - example</vt:lpstr>
      <vt:lpstr>Implementation and Design</vt:lpstr>
      <vt:lpstr>Editor Application</vt:lpstr>
      <vt:lpstr>Editor Application – main, models, views class diagram</vt:lpstr>
      <vt:lpstr>Editor Application – commons, utilities class diagram</vt:lpstr>
      <vt:lpstr>Interpreter</vt:lpstr>
      <vt:lpstr>Programming Language – pseudocode(SueC)</vt:lpstr>
      <vt:lpstr>Personal Contribution</vt:lpstr>
      <vt:lpstr>Conclusion</vt:lpstr>
      <vt:lpstr>Further developments</vt:lpstr>
      <vt:lpstr>Bibliography</vt:lpstr>
      <vt:lpstr>Thank you for your attention!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SueC – an editor and interpreter for pseudocode</dc:title>
  <dc:creator>Mihai Pitu</dc:creator>
  <cp:lastModifiedBy>Mihai Pitu</cp:lastModifiedBy>
  <cp:revision>8</cp:revision>
  <dcterms:created xsi:type="dcterms:W3CDTF">2020-07-05T08:24:18Z</dcterms:created>
  <dcterms:modified xsi:type="dcterms:W3CDTF">2020-07-05T10:35:10Z</dcterms:modified>
</cp:coreProperties>
</file>