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69" r:id="rId5"/>
    <p:sldId id="265" r:id="rId6"/>
    <p:sldId id="270" r:id="rId7"/>
    <p:sldId id="272" r:id="rId8"/>
    <p:sldId id="273" r:id="rId9"/>
    <p:sldId id="274" r:id="rId10"/>
    <p:sldId id="275" r:id="rId11"/>
    <p:sldId id="276" r:id="rId12"/>
    <p:sldId id="297" r:id="rId13"/>
    <p:sldId id="298" r:id="rId14"/>
    <p:sldId id="316" r:id="rId15"/>
    <p:sldId id="286" r:id="rId16"/>
    <p:sldId id="291" r:id="rId17"/>
    <p:sldId id="288" r:id="rId18"/>
    <p:sldId id="289" r:id="rId19"/>
    <p:sldId id="293" r:id="rId20"/>
    <p:sldId id="294" r:id="rId21"/>
    <p:sldId id="309" r:id="rId22"/>
    <p:sldId id="310" r:id="rId23"/>
    <p:sldId id="311" r:id="rId24"/>
    <p:sldId id="312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87" r:id="rId33"/>
    <p:sldId id="281" r:id="rId34"/>
    <p:sldId id="280" r:id="rId35"/>
    <p:sldId id="283" r:id="rId36"/>
    <p:sldId id="277" r:id="rId37"/>
    <p:sldId id="296" r:id="rId38"/>
    <p:sldId id="3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DC5D2A"/>
    <a:srgbClr val="4A4E52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7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validation.org/" TargetMode="External"/><Relationship Id="rId7" Type="http://schemas.openxmlformats.org/officeDocument/2006/relationships/hyperlink" Target="https://plugins.jquery.com/" TargetMode="External"/><Relationship Id="rId2" Type="http://schemas.openxmlformats.org/officeDocument/2006/relationships/hyperlink" Target="https://jqueryui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blueimp/jQuery-File-Upload" TargetMode="External"/><Relationship Id="rId5" Type="http://schemas.openxmlformats.org/officeDocument/2006/relationships/hyperlink" Target="https://github.com/jgerigmeyer/jquery-loading-overlay" TargetMode="External"/><Relationship Id="rId4" Type="http://schemas.openxmlformats.org/officeDocument/2006/relationships/hyperlink" Target="https://github.com/davidstutz/bootstrap-multiselec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chool.com/courses/try-jquery" TargetMode="External"/><Relationship Id="rId2" Type="http://schemas.openxmlformats.org/officeDocument/2006/relationships/hyperlink" Target="http://tutorialzine.com/2014/05/javascript-challenge-make-me-blu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82600" lvl="0" indent="-3429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by attribute- case sensitive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Book Antiqua" panose="02040602050305030304" pitchFamily="18" charset="0"/>
                <a:ea typeface="Consolas"/>
                <a:cs typeface="Consolas" panose="020B0609020204030204" pitchFamily="49" charset="0"/>
                <a:sym typeface="Consolas"/>
              </a:rPr>
              <a:t>$(‘[</a:t>
            </a:r>
            <a:r>
              <a:rPr lang="en-US" sz="2200" b="1" dirty="0" err="1" smtClean="0">
                <a:solidFill>
                  <a:srgbClr val="AA0B19"/>
                </a:solidFill>
                <a:latin typeface="Book Antiqua" panose="02040602050305030304" pitchFamily="18" charset="0"/>
                <a:ea typeface="Consolas"/>
                <a:cs typeface="Consolas" panose="020B0609020204030204" pitchFamily="49" charset="0"/>
                <a:sym typeface="Consolas"/>
              </a:rPr>
              <a:t>attr</a:t>
            </a:r>
            <a:r>
              <a:rPr lang="en" sz="2200" b="1" dirty="0" smtClean="0">
                <a:solidFill>
                  <a:srgbClr val="AA0B19"/>
                </a:solidFill>
                <a:latin typeface="Book Antiqua" panose="02040602050305030304" pitchFamily="18" charset="0"/>
                <a:ea typeface="Consolas"/>
                <a:cs typeface="Consolas" panose="020B0609020204030204" pitchFamily="49" charset="0"/>
                <a:sym typeface="Consolas"/>
              </a:rPr>
              <a:t>|=”</a:t>
            </a:r>
            <a:r>
              <a:rPr lang="en" sz="2200" b="1" dirty="0">
                <a:solidFill>
                  <a:srgbClr val="AA0B19"/>
                </a:solidFill>
                <a:latin typeface="Book Antiqua" panose="02040602050305030304" pitchFamily="18" charset="0"/>
                <a:ea typeface="Consolas"/>
                <a:cs typeface="Consolas" panose="020B0609020204030204" pitchFamily="49" charset="0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Book Antiqua" panose="02040602050305030304" pitchFamily="18" charset="0"/>
                <a:ea typeface="Consolas"/>
                <a:cs typeface="Consolas" panose="020B0609020204030204" pitchFamily="49" charset="0"/>
                <a:sym typeface="Consolas"/>
              </a:rPr>
              <a:t>”]’)</a:t>
            </a:r>
            <a:r>
              <a:rPr lang="en" sz="2200" dirty="0" smtClean="0">
                <a:solidFill>
                  <a:schemeClr val="tx1"/>
                </a:solidFill>
                <a:latin typeface="Book Antiqua" panose="02040602050305030304" pitchFamily="18" charset="0"/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is value or starts with value followed by a hyphen (-)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$(‘[</a:t>
            </a:r>
            <a:r>
              <a:rPr lang="en-US" sz="2200" b="1" dirty="0" err="1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*=”</a:t>
            </a:r>
            <a:r>
              <a:rPr lang="en" sz="22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”]’)</a:t>
            </a:r>
            <a:r>
              <a:rPr lang="en" sz="2200" dirty="0" smtClean="0">
                <a:solidFill>
                  <a:srgbClr val="AA0B19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contains a substring of  a certain value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$(‘[</a:t>
            </a:r>
            <a:r>
              <a:rPr lang="en-US" sz="2200" b="1" dirty="0" err="1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~=”</a:t>
            </a:r>
            <a:r>
              <a:rPr lang="en" sz="22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”]’)</a:t>
            </a:r>
            <a:r>
              <a:rPr lang="en" sz="2200" dirty="0" smtClean="0">
                <a:solidFill>
                  <a:srgbClr val="AA0B19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contains a word of a certain value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$(‘[</a:t>
            </a:r>
            <a:r>
              <a:rPr lang="en-US" sz="2200" b="1" dirty="0" err="1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$=”</a:t>
            </a:r>
            <a:r>
              <a:rPr lang="en" sz="22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”]’)</a:t>
            </a:r>
            <a:r>
              <a:rPr lang="en" sz="2200" dirty="0" smtClean="0">
                <a:solidFill>
                  <a:srgbClr val="AA0B19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ends with value 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$(‘[</a:t>
            </a:r>
            <a:r>
              <a:rPr lang="en-US" sz="2200" b="1" dirty="0" err="1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=”</a:t>
            </a:r>
            <a:r>
              <a:rPr lang="en" sz="22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”]’)</a:t>
            </a:r>
            <a:r>
              <a:rPr lang="en" sz="2200" dirty="0" smtClean="0">
                <a:solidFill>
                  <a:srgbClr val="AA0B19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is value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$(‘[</a:t>
            </a:r>
            <a:r>
              <a:rPr lang="en-US" sz="2200" b="1" dirty="0" err="1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!=”</a:t>
            </a:r>
            <a:r>
              <a:rPr lang="en" sz="22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”]’)</a:t>
            </a:r>
            <a:r>
              <a:rPr lang="en" sz="2200" dirty="0" smtClean="0">
                <a:solidFill>
                  <a:srgbClr val="AA0B19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does not contain value</a:t>
            </a:r>
          </a:p>
          <a:p>
            <a:pPr marL="9398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$(‘[attr^=”</a:t>
            </a:r>
            <a:r>
              <a:rPr lang="en" sz="22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2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”]’)</a:t>
            </a:r>
            <a:r>
              <a:rPr lang="en" sz="2200" dirty="0" smtClean="0">
                <a:solidFill>
                  <a:srgbClr val="AA0B19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attr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begins exactly with value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endParaRPr lang="en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by pseudo-classes – eg CSS3 pseudo-classes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b="1" dirty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$(“element:contains(‘text’)”)</a:t>
            </a:r>
            <a:r>
              <a:rPr lang="en" sz="2000" dirty="0">
                <a:solidFill>
                  <a:srgbClr val="AA0B19"/>
                </a:solidFill>
              </a:rPr>
              <a:t> </a:t>
            </a:r>
            <a:r>
              <a:rPr lang="en" sz="2000" dirty="0">
                <a:solidFill>
                  <a:schemeClr val="tx1"/>
                </a:solidFill>
              </a:rPr>
              <a:t>- select element that contains text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b="1" dirty="0" smtClean="0">
                <a:solidFill>
                  <a:srgbClr val="AA0B19"/>
                </a:solidFill>
                <a:latin typeface="Consolas"/>
                <a:ea typeface="Consolas"/>
                <a:cs typeface="Consolas"/>
                <a:sym typeface="Consolas"/>
              </a:rPr>
              <a:t>:has, </a:t>
            </a:r>
            <a:r>
              <a:rPr lang="en" sz="2000" dirty="0" smtClean="0">
                <a:solidFill>
                  <a:schemeClr val="tx1"/>
                </a:solidFill>
              </a:rPr>
              <a:t>:active, :visible, :hover, :hidden, :not etc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endParaRPr lang="en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Multiple selectors: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$(selector1, selector2, selector3, …)</a:t>
            </a:r>
            <a:r>
              <a:rPr lang="en-US" sz="2400" dirty="0">
                <a:solidFill>
                  <a:schemeClr val="tx1"/>
                </a:solidFill>
              </a:rPr>
              <a:t> – select elements that match selector1, or selector2, or selector3, …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08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Manipulation and Traversing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600" dirty="0" smtClean="0"/>
              <a:t>Finding </a:t>
            </a:r>
            <a:r>
              <a:rPr lang="en-GB" sz="2600" dirty="0"/>
              <a:t>elements relative to a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first list item on the page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$('li').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also: 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siblings of the list item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siblings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siblings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next sibling of the list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also: 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list item's parent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list items that are immediate children of the list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find all ancestors of the list item that have a class of "module"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modules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70" y="879243"/>
            <a:ext cx="3766928" cy="22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Manipulation and Traversing</a:t>
            </a:r>
            <a:br>
              <a:rPr lang="en-GB" dirty="0"/>
            </a:br>
            <a:r>
              <a:rPr lang="en-GB" sz="2600" dirty="0"/>
              <a:t>Filtering </a:t>
            </a:r>
            <a:r>
              <a:rPr lang="en-GB" sz="2600" dirty="0" smtClean="0"/>
              <a:t>selections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17968"/>
            <a:ext cx="10712755" cy="4399111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You can filter an existing selection to only include elements that match a certain criteria:</a:t>
            </a:r>
          </a:p>
          <a:p>
            <a:pPr lvl="1"/>
            <a:endParaRPr lang="en-GB" sz="2400" dirty="0" smtClean="0">
              <a:cs typeface="Courier New" panose="02070309020205020404" pitchFamily="49" charset="0"/>
            </a:endParaRPr>
          </a:p>
          <a:p>
            <a:pPr lvl="1"/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listItems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$(‘li’);</a:t>
            </a:r>
          </a:p>
          <a:p>
            <a:pPr lvl="1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filter the selection to only items with a class ‘special’</a:t>
            </a:r>
          </a:p>
          <a:p>
            <a:pPr lvl="1"/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special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listItems.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(‘.special’);</a:t>
            </a:r>
          </a:p>
          <a:p>
            <a:pPr lvl="1"/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filter the selection to only items without a class ‘special’</a:t>
            </a:r>
          </a:p>
          <a:p>
            <a:pPr lvl="1"/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notSpecial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listItems.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(‘.special’);</a:t>
            </a:r>
          </a:p>
          <a:p>
            <a:pPr lvl="1"/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filter the selection to only items that contains a span</a:t>
            </a:r>
          </a:p>
          <a:p>
            <a:pPr lvl="1"/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hasSpans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listItems.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(‘span’);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Manipulation and Traversing</a:t>
            </a:r>
            <a:br>
              <a:rPr lang="en-GB" dirty="0"/>
            </a:br>
            <a:r>
              <a:rPr lang="en-GB" sz="2600" dirty="0"/>
              <a:t>Other </a:t>
            </a:r>
            <a:r>
              <a:rPr lang="en-GB" sz="2600" dirty="0" smtClean="0"/>
              <a:t>filtering functions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4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Reduce the set of matched elements to the one at specified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400" b="0" dirty="0" smtClean="0">
                <a:solidFill>
                  <a:schemeClr val="tx1"/>
                </a:solidFill>
              </a:rPr>
              <a:t> – Returns the elements from first element to x index from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400" b="0" dirty="0" smtClean="0"/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Returns the elements from x index position to last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first()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The first element in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last()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The last element in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is(selector)</a:t>
            </a:r>
            <a:r>
              <a:rPr lang="en-US" sz="24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Check the current matched set of elements against a selector. Returns true if at least one match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.slice()</a:t>
            </a:r>
            <a:r>
              <a:rPr lang="en-US" sz="24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Reduce the set of matched elements to a subset specified by a range of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.map()</a:t>
            </a:r>
            <a:r>
              <a:rPr lang="en-US" sz="24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– Pass each element from current matches through a function, producing a new jQuery object containing the return values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Manipulation and Traversing</a:t>
            </a:r>
            <a:br>
              <a:rPr lang="en-GB" dirty="0"/>
            </a:br>
            <a:r>
              <a:rPr lang="en-GB" sz="2600" dirty="0"/>
              <a:t>Placing </a:t>
            </a:r>
            <a:r>
              <a:rPr lang="en-GB" sz="2600" dirty="0" smtClean="0"/>
              <a:t>elements in the document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GB" sz="2000" dirty="0" smtClean="0">
                <a:cs typeface="Courier New" panose="02070309020205020404" pitchFamily="49" charset="0"/>
              </a:rPr>
              <a:t>Whether you’ve selected an element or created a new one, you can take your selection an place it in your document. There are generally two ways to do this: by calling a method on element(s) you want to place, or by calling a method on element relative to which you want to place it.</a:t>
            </a:r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426" y="2575775"/>
            <a:ext cx="51206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as last child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$(‘&lt;p&gt;Last&lt;/p&gt;’).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($(‘.container’));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as first child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$(‘&lt;p&gt;First&lt;/p&gt;’).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prependTo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($(‘.container’));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before last paragraph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$(‘.container p’).last();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$(‘&lt;p&gt;Before&lt;/p&gt;’).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after the first paragraph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$(‘.container p’).first();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$(‘&lt;p&gt;After&lt;/p&gt;’).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insertAfter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158" y="2575775"/>
            <a:ext cx="51206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as last child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$(‘.container’).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($(‘&lt;p&gt;Last&lt;/p&gt;’));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as first child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$(‘.container’).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($(‘&lt;p&gt;First&lt;/p&gt;’));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before last paragraph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$(‘.container p’).last();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lastP.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($(‘&lt;p&gt;Before&lt;/p&gt;’));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Insert after first paragraph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$(‘.container p’).first();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($(‘&lt;p&gt;After&lt;/p&gt;’));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Manipulation and Traversing</a:t>
            </a:r>
            <a:br>
              <a:rPr lang="en-GB" dirty="0"/>
            </a:br>
            <a:r>
              <a:rPr lang="en-GB" sz="2600" dirty="0"/>
              <a:t>Copy </a:t>
            </a:r>
            <a:r>
              <a:rPr lang="en-GB" sz="2600" dirty="0" smtClean="0"/>
              <a:t>elements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You can make a copy of an element or a set of elements using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.clone()</a:t>
            </a:r>
            <a:r>
              <a:rPr lang="en-GB" sz="2400" dirty="0" smtClean="0">
                <a:cs typeface="Courier New" panose="02070309020205020404" pitchFamily="49" charset="0"/>
              </a:rPr>
              <a:t> function.</a:t>
            </a:r>
            <a:r>
              <a:rPr lang="en-GB" sz="2400" dirty="0"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The copy is only in memory – you will need to place it in the document yourself.</a:t>
            </a:r>
          </a:p>
          <a:p>
            <a:pPr lvl="1"/>
            <a:endParaRPr lang="en-GB" sz="2400" dirty="0" smtClean="0">
              <a:cs typeface="Courier New" panose="02070309020205020404" pitchFamily="49" charset="0"/>
            </a:endParaRP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Create a deep copy of list items from #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fistList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clones = $(‘#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li’).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Add the “cloned” class to the cloned elements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clones.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(‘cloned’);</a:t>
            </a:r>
          </a:p>
          <a:p>
            <a:pPr lvl="1"/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Append the cloned list items to #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secondList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$(‘#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(clones);</a:t>
            </a:r>
          </a:p>
        </p:txBody>
      </p:sp>
    </p:spTree>
    <p:extLst>
      <p:ext uri="{BB962C8B-B14F-4D97-AF65-F5344CB8AC3E}">
        <p14:creationId xmlns:p14="http://schemas.microsoft.com/office/powerpoint/2010/main" val="2974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Manipulation and Traversing</a:t>
            </a:r>
            <a:br>
              <a:rPr lang="en-GB" dirty="0"/>
            </a:br>
            <a:r>
              <a:rPr lang="en-GB" sz="2600" dirty="0"/>
              <a:t>Removing </a:t>
            </a:r>
            <a:r>
              <a:rPr lang="en-GB" sz="2600" dirty="0" smtClean="0"/>
              <a:t>elements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There are three ways to remove elements from the document: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GB" sz="2400" dirty="0" smtClean="0">
                <a:solidFill>
                  <a:srgbClr val="AA0B19"/>
                </a:solidFill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used to remove elements permanently, it also unbinds any event handlers. It returns the reference to the removed elements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.detach()</a:t>
            </a:r>
            <a:r>
              <a:rPr lang="en-GB" sz="2000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useful for temporarily removing elements from the document. Elements removed with .detach() will retain their event handlers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.empty()</a:t>
            </a:r>
            <a:r>
              <a:rPr lang="en-GB" sz="2400" dirty="0" smtClean="0">
                <a:solidFill>
                  <a:srgbClr val="AA0B19"/>
                </a:solidFill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remove all child nodes, including any text within the set of matched elements</a:t>
            </a:r>
          </a:p>
        </p:txBody>
      </p:sp>
    </p:spTree>
    <p:extLst>
      <p:ext uri="{BB962C8B-B14F-4D97-AF65-F5344CB8AC3E}">
        <p14:creationId xmlns:p14="http://schemas.microsoft.com/office/powerpoint/2010/main" val="2331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and Traversing</a:t>
            </a:r>
            <a:br>
              <a:rPr lang="en-US" dirty="0" smtClean="0"/>
            </a:br>
            <a:r>
              <a:rPr lang="en-US" sz="2600" dirty="0" smtClean="0"/>
              <a:t>Altering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sz="2200" b="0" dirty="0" smtClean="0">
                <a:solidFill>
                  <a:schemeClr val="tx1"/>
                </a:solidFill>
              </a:rPr>
              <a:t>Adding and removing classes</a:t>
            </a:r>
          </a:p>
          <a:p>
            <a:r>
              <a:rPr lang="en-US" sz="2200" b="0" dirty="0" smtClean="0">
                <a:solidFill>
                  <a:schemeClr val="tx1"/>
                </a:solidFill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$(‘li’).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(‘hidden’);</a:t>
            </a:r>
          </a:p>
          <a:p>
            <a:r>
              <a:rPr lang="en-US" sz="2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$(‘li’).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(‘hidden’);</a:t>
            </a:r>
          </a:p>
          <a:p>
            <a:r>
              <a:rPr lang="en-US" sz="2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$(‘li’).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(‘hidden’);</a:t>
            </a:r>
          </a:p>
          <a:p>
            <a:r>
              <a:rPr lang="en-US" sz="2200" b="0" dirty="0" smtClean="0">
                <a:solidFill>
                  <a:schemeClr val="tx1"/>
                </a:solidFill>
              </a:rPr>
              <a:t>Changing style – you should better use classes to change styles</a:t>
            </a:r>
            <a:endParaRPr lang="en-US" sz="2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$(‘li’).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(‘padding-left’, ’20px’);</a:t>
            </a:r>
          </a:p>
          <a:p>
            <a:r>
              <a:rPr lang="en-US" sz="2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$(‘li’).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({‘color’: ‘white’, ‘background-color’: ‘pink’});</a:t>
            </a:r>
          </a:p>
          <a:p>
            <a:r>
              <a:rPr lang="en-US" sz="2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$(‘.window’).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(800).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(600);</a:t>
            </a:r>
            <a:endParaRPr lang="en-US" sz="22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and Traversing</a:t>
            </a:r>
            <a:br>
              <a:rPr lang="en-US" dirty="0" smtClean="0"/>
            </a:br>
            <a:r>
              <a:rPr lang="en-US" sz="2600" dirty="0" smtClean="0"/>
              <a:t>Altering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Changing form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0" dirty="0" smtClean="0">
                <a:solidFill>
                  <a:schemeClr val="tx1"/>
                </a:solidFill>
              </a:rPr>
              <a:t> – Use this method for inputs and selects</a:t>
            </a:r>
          </a:p>
          <a:p>
            <a:pPr lvl="2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$(“select”).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(“2”);</a:t>
            </a:r>
          </a:p>
          <a:p>
            <a:pPr lvl="2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$(“input[type=‘text’]”).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(“new value”);</a:t>
            </a:r>
          </a:p>
          <a:p>
            <a:pPr lvl="2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AA0B1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.prop() </a:t>
            </a:r>
            <a:r>
              <a:rPr lang="en-US" sz="2400" dirty="0" smtClean="0">
                <a:solidFill>
                  <a:schemeClr val="tx1"/>
                </a:solidFill>
              </a:rPr>
              <a:t>– Used for checkboxes and radio buttons</a:t>
            </a:r>
          </a:p>
          <a:p>
            <a:pPr lvl="2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$(“input[type=‘checkbox’]”).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(“checked”, true);</a:t>
            </a:r>
          </a:p>
          <a:p>
            <a:pPr lvl="2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$(“input[type=‘radio’]”).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(“checked”, false);</a:t>
            </a:r>
          </a:p>
        </p:txBody>
      </p:sp>
    </p:spTree>
    <p:extLst>
      <p:ext uri="{BB962C8B-B14F-4D97-AF65-F5344CB8AC3E}">
        <p14:creationId xmlns:p14="http://schemas.microsoft.com/office/powerpoint/2010/main" val="30446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What is jQuery?</a:t>
            </a:r>
            <a:endParaRPr lang="en-US" dirty="0" smtClean="0"/>
          </a:p>
          <a:p>
            <a:r>
              <a:rPr lang="ro-RO" dirty="0" smtClean="0"/>
              <a:t>Selectors</a:t>
            </a:r>
          </a:p>
          <a:p>
            <a:r>
              <a:rPr lang="en-US" dirty="0" smtClean="0"/>
              <a:t>DOM Manipulation and Traversing</a:t>
            </a:r>
          </a:p>
          <a:p>
            <a:r>
              <a:rPr lang="en-US" dirty="0" smtClean="0"/>
              <a:t>Getters and setters</a:t>
            </a:r>
          </a:p>
          <a:p>
            <a:r>
              <a:rPr lang="en-US" dirty="0" smtClean="0"/>
              <a:t>Implicit and Explicit iteration</a:t>
            </a:r>
            <a:endParaRPr lang="ro-RO" dirty="0" smtClean="0"/>
          </a:p>
          <a:p>
            <a:r>
              <a:rPr lang="ro-RO" dirty="0" smtClean="0"/>
              <a:t>Chaining</a:t>
            </a:r>
          </a:p>
          <a:p>
            <a:r>
              <a:rPr lang="ro-RO" dirty="0" smtClean="0"/>
              <a:t>Ajax</a:t>
            </a:r>
            <a:endParaRPr lang="en-US" dirty="0" smtClean="0"/>
          </a:p>
          <a:p>
            <a:r>
              <a:rPr lang="ro-RO" dirty="0" smtClean="0"/>
              <a:t>Events</a:t>
            </a:r>
          </a:p>
          <a:p>
            <a:r>
              <a:rPr lang="ro-RO" dirty="0" smtClean="0"/>
              <a:t>jQuery plugins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and Traversing</a:t>
            </a:r>
            <a:br>
              <a:rPr lang="en-US" dirty="0" smtClean="0"/>
            </a:br>
            <a:r>
              <a:rPr lang="en-US" sz="2600" dirty="0" smtClean="0"/>
              <a:t>Altering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To set one or more attributes for a set of matched elements use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0" dirty="0" smtClean="0">
                <a:solidFill>
                  <a:schemeClr val="tx1"/>
                </a:solidFill>
              </a:rPr>
              <a:t> method </a:t>
            </a:r>
          </a:p>
          <a:p>
            <a:r>
              <a:rPr lang="en-US" sz="1800" b="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or change a single attribute</a:t>
            </a:r>
          </a:p>
          <a:p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$(“a[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]”).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(“title”, “This is an awesome URL”);</a:t>
            </a:r>
          </a:p>
          <a:p>
            <a:endParaRPr lang="en-US" sz="18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or change multiple attributes at once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$(“#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greatPhoto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alt: “Alternate text for this image”,</a:t>
            </a:r>
            <a:b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title: “This is a great photo”</a:t>
            </a:r>
            <a:b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Computed attribute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$(“#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greatPhoto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(“title”, function(index,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“ – photo by Florin”;</a:t>
            </a:r>
            <a:b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53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and Traversing</a:t>
            </a:r>
            <a:br>
              <a:rPr lang="en-US" dirty="0" smtClean="0"/>
            </a:br>
            <a:r>
              <a:rPr lang="en-US" sz="2600" dirty="0" smtClean="0"/>
              <a:t>Altering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To remove an attribute from each element in the set of matched element, you should use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removeAttr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0" dirty="0" smtClean="0">
                <a:solidFill>
                  <a:schemeClr val="tx1"/>
                </a:solidFill>
              </a:rPr>
              <a:t> method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$(“a[</a:t>
            </a:r>
            <a:r>
              <a:rPr lang="en-US" sz="20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]”).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removeAttr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(“title”);</a:t>
            </a:r>
          </a:p>
          <a:p>
            <a:endParaRPr lang="en-US" sz="2200" b="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cs typeface="Consolas" panose="020B0609020204030204" pitchFamily="49" charset="0"/>
              </a:rPr>
              <a:t>Note:</a:t>
            </a:r>
            <a:r>
              <a:rPr lang="en-US" sz="2200" b="0" dirty="0" smtClean="0">
                <a:solidFill>
                  <a:schemeClr val="tx1"/>
                </a:solidFill>
                <a:cs typeface="Consolas" panose="020B0609020204030204" pitchFamily="49" charset="0"/>
              </a:rPr>
              <a:t> To remove an inline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b="0" dirty="0" smtClean="0">
                <a:solidFill>
                  <a:schemeClr val="tx1"/>
                </a:solidFill>
                <a:cs typeface="Consolas" panose="020B0609020204030204" pitchFamily="49" charset="0"/>
              </a:rPr>
              <a:t> event handler, it is recommended to use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.prop()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$(“*”).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null);</a:t>
            </a:r>
            <a:endParaRPr lang="en-US" sz="20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400" dirty="0">
                <a:solidFill>
                  <a:schemeClr val="tx1"/>
                </a:solidFill>
              </a:rPr>
              <a:t>Getters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400" b="0" dirty="0" smtClean="0">
                <a:solidFill>
                  <a:schemeClr val="tx1"/>
                </a:solidFill>
              </a:rPr>
              <a:t>retrieve </a:t>
            </a:r>
            <a:r>
              <a:rPr lang="en" sz="2400" b="0" dirty="0">
                <a:solidFill>
                  <a:schemeClr val="tx1"/>
                </a:solidFill>
              </a:rPr>
              <a:t>information from a </a:t>
            </a:r>
            <a:r>
              <a:rPr lang="en" sz="2400" b="0" dirty="0" smtClean="0">
                <a:solidFill>
                  <a:schemeClr val="tx1"/>
                </a:solidFill>
              </a:rPr>
              <a:t>selection: </a:t>
            </a:r>
            <a:r>
              <a:rPr lang="e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.val(), .css(), .attr(), .width(), .height(), .html()</a:t>
            </a:r>
            <a:r>
              <a:rPr lang="en" sz="2400" b="0" dirty="0" smtClean="0">
                <a:solidFill>
                  <a:schemeClr val="tx1"/>
                </a:solidFill>
              </a:rPr>
              <a:t>, etc.</a:t>
            </a:r>
            <a:endParaRPr lang="en" sz="2400" b="0" dirty="0">
              <a:solidFill>
                <a:schemeClr val="tx1"/>
              </a:solidFill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400" b="0" dirty="0">
                <a:solidFill>
                  <a:schemeClr val="tx1"/>
                </a:solidFill>
              </a:rPr>
              <a:t>operate only on the first element of a </a:t>
            </a:r>
            <a:r>
              <a:rPr lang="en" sz="2400" b="0" dirty="0" smtClean="0">
                <a:solidFill>
                  <a:schemeClr val="tx1"/>
                </a:solidFill>
              </a:rPr>
              <a:t>selector, except </a:t>
            </a:r>
            <a:r>
              <a:rPr lang="en" sz="2400" b="0" dirty="0">
                <a:solidFill>
                  <a:schemeClr val="tx1"/>
                </a:solidFill>
              </a:rPr>
              <a:t>for 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" sz="2400" b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400" dirty="0">
                <a:solidFill>
                  <a:schemeClr val="tx1"/>
                </a:solidFill>
              </a:rPr>
              <a:t>Setters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400" b="0" dirty="0">
                <a:solidFill>
                  <a:schemeClr val="tx1"/>
                </a:solidFill>
              </a:rPr>
              <a:t>methods that alter information for a selection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400" b="0" dirty="0">
                <a:solidFill>
                  <a:schemeClr val="tx1"/>
                </a:solidFill>
              </a:rPr>
              <a:t>operate on all elements in a selection, using implicit </a:t>
            </a:r>
            <a:r>
              <a:rPr lang="en" sz="2400" b="0" dirty="0" smtClean="0">
                <a:solidFill>
                  <a:schemeClr val="tx1"/>
                </a:solidFill>
              </a:rPr>
              <a:t>iteration</a:t>
            </a:r>
            <a:endParaRPr lang="en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and Explicit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Implicit iteration – jQuery iterates over all the elements in a selection when you call a setter for that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Explicit iteration -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.each()</a:t>
            </a:r>
            <a:r>
              <a:rPr lang="en-US" sz="2400" b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function can be used to iterate over a jQuery object</a:t>
            </a:r>
            <a:endParaRPr lang="en-US" sz="2400" b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$('li').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(function(index, </a:t>
            </a:r>
            <a:r>
              <a:rPr lang="en-US" sz="2200" b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this: the current, raw DOM element</a:t>
            </a: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index: the current element's index in the selection</a:t>
            </a: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the current, raw DOM element (same as this)</a:t>
            </a: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200" b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b&gt;' + index + ': &lt;/b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  <a:endParaRPr lang="en-US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Almost any selector in </a:t>
            </a:r>
            <a:r>
              <a:rPr lang="en-US" sz="2400" b="0" dirty="0" err="1">
                <a:solidFill>
                  <a:schemeClr val="tx1"/>
                </a:solidFill>
              </a:rPr>
              <a:t>jquery</a:t>
            </a:r>
            <a:r>
              <a:rPr lang="en-US" sz="2400" b="0" dirty="0">
                <a:solidFill>
                  <a:schemeClr val="tx1"/>
                </a:solidFill>
              </a:rPr>
              <a:t> returns a </a:t>
            </a:r>
            <a:r>
              <a:rPr lang="en-US" sz="2400" b="0" dirty="0" err="1">
                <a:solidFill>
                  <a:schemeClr val="tx1"/>
                </a:solidFill>
              </a:rPr>
              <a:t>jquery</a:t>
            </a:r>
            <a:r>
              <a:rPr lang="en-US" sz="2400" b="0" dirty="0">
                <a:solidFill>
                  <a:schemeClr val="tx1"/>
                </a:solidFill>
              </a:rPr>
              <a:t> object. We can apply a chain of methods to the same selector, making your code look nicer and run faster</a:t>
            </a: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chaining</a:t>
            </a:r>
            <a:b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$("#menu").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("fast");</a:t>
            </a:r>
            <a:b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$("#menu").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("active");</a:t>
            </a:r>
            <a:b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$("#menu").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marginRight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"10px");</a:t>
            </a:r>
          </a:p>
          <a:p>
            <a:pPr>
              <a:lnSpc>
                <a:spcPct val="11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vs</a:t>
            </a:r>
            <a:r>
              <a:rPr lang="en-US" sz="2400" b="0" dirty="0">
                <a:solidFill>
                  <a:schemeClr val="tx1"/>
                </a:solidFill>
              </a:rPr>
              <a:t>. with </a:t>
            </a:r>
            <a:r>
              <a:rPr lang="en-US" sz="2400" b="0" dirty="0" smtClean="0">
                <a:solidFill>
                  <a:schemeClr val="tx1"/>
                </a:solidFill>
              </a:rPr>
              <a:t>chaining</a:t>
            </a:r>
            <a:r>
              <a:rPr lang="en-US" sz="2400" b="0" dirty="0">
                <a:solidFill>
                  <a:schemeClr val="tx1"/>
                </a:solidFill>
              </a:rPr>
              <a:t/>
            </a: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$("#menu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("fast")</a:t>
            </a:r>
            <a:b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  <a:b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marginRight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"10px");</a:t>
            </a:r>
          </a:p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To break a chain use 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.end()</a:t>
            </a:r>
            <a:r>
              <a:rPr lang="en-US" sz="2400" b="0" dirty="0" smtClean="0">
                <a:solidFill>
                  <a:schemeClr val="tx1"/>
                </a:solidFill>
              </a:rPr>
              <a:t> method</a:t>
            </a:r>
          </a:p>
          <a:p>
            <a:endParaRPr lang="en-US" sz="2400" b="0" dirty="0">
              <a:solidFill>
                <a:schemeClr val="tx1"/>
              </a:solidFill>
            </a:endParaRPr>
          </a:p>
          <a:p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ul.first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background-color", "red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.find(".bar")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background-color", "green</a:t>
            </a:r>
            <a:r>
              <a:rPr lang="en-US" sz="2200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Asynchronous JavaScript and 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0" dirty="0">
                <a:solidFill>
                  <a:schemeClr val="tx1"/>
                </a:solidFill>
              </a:rPr>
              <a:t>AJAX </a:t>
            </a:r>
            <a:r>
              <a:rPr lang="en" sz="2000" b="0" dirty="0" smtClean="0">
                <a:solidFill>
                  <a:schemeClr val="tx1"/>
                </a:solidFill>
              </a:rPr>
              <a:t>- Asynchronous </a:t>
            </a:r>
            <a:r>
              <a:rPr lang="en" sz="2000" b="0" dirty="0">
                <a:solidFill>
                  <a:schemeClr val="tx1"/>
                </a:solidFill>
              </a:rPr>
              <a:t>JavaScript and </a:t>
            </a:r>
            <a:r>
              <a:rPr lang="en" sz="2000" b="0" dirty="0" smtClean="0">
                <a:solidFill>
                  <a:schemeClr val="tx1"/>
                </a:solidFill>
              </a:rPr>
              <a:t>XML, helps </a:t>
            </a:r>
            <a:r>
              <a:rPr lang="en" sz="2000" b="0" dirty="0">
                <a:solidFill>
                  <a:schemeClr val="tx1"/>
                </a:solidFill>
              </a:rPr>
              <a:t>us to load data from the server without a browser page refresh.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0" dirty="0">
                <a:solidFill>
                  <a:schemeClr val="tx1"/>
                </a:solidFill>
              </a:rPr>
              <a:t>Syntax: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0" dirty="0" smtClean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$.</a:t>
            </a:r>
            <a:r>
              <a:rPr lang="en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ajax</a:t>
            </a:r>
            <a:r>
              <a:rPr lang="en" sz="2000" b="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(‘url’ [,settings</a:t>
            </a:r>
            <a:r>
              <a:rPr lang="en" sz="2000" b="0" dirty="0" smtClean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]);</a:t>
            </a:r>
            <a:endParaRPr lang="en" sz="2000" b="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0" dirty="0" smtClean="0">
                <a:solidFill>
                  <a:schemeClr val="tx1"/>
                </a:solidFill>
              </a:rPr>
              <a:t>Most used </a:t>
            </a:r>
            <a:r>
              <a:rPr lang="en" sz="2000" b="0" dirty="0">
                <a:solidFill>
                  <a:schemeClr val="tx1"/>
                </a:solidFill>
              </a:rPr>
              <a:t>settings: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url</a:t>
            </a:r>
            <a:r>
              <a:rPr lang="en" sz="2000" b="0" dirty="0">
                <a:solidFill>
                  <a:schemeClr val="tx1"/>
                </a:solidFill>
              </a:rPr>
              <a:t> 		- default is the current url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method</a:t>
            </a:r>
            <a:r>
              <a:rPr lang="en" sz="2000" b="0" dirty="0">
                <a:solidFill>
                  <a:schemeClr val="tx1"/>
                </a:solidFill>
              </a:rPr>
              <a:t> 	- GET/POST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data</a:t>
            </a:r>
            <a:r>
              <a:rPr lang="en" sz="2000" b="0" dirty="0">
                <a:solidFill>
                  <a:schemeClr val="tx1"/>
                </a:solidFill>
              </a:rPr>
              <a:t> 	</a:t>
            </a:r>
            <a:r>
              <a:rPr lang="en" sz="2000" b="0" dirty="0" smtClean="0">
                <a:solidFill>
                  <a:schemeClr val="tx1"/>
                </a:solidFill>
              </a:rPr>
              <a:t>	- </a:t>
            </a:r>
            <a:r>
              <a:rPr lang="en" sz="2000" b="0" dirty="0">
                <a:solidFill>
                  <a:schemeClr val="tx1"/>
                </a:solidFill>
              </a:rPr>
              <a:t>data to be sent to server (object, string, array)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dataType</a:t>
            </a:r>
            <a:r>
              <a:rPr lang="en" sz="2000" b="0" dirty="0">
                <a:solidFill>
                  <a:schemeClr val="tx1"/>
                </a:solidFill>
              </a:rPr>
              <a:t> 	- type of data to expect from server (html, json, xml, script)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error</a:t>
            </a:r>
            <a:r>
              <a:rPr lang="en" sz="2000" b="0" dirty="0">
                <a:solidFill>
                  <a:schemeClr val="tx1"/>
                </a:solidFill>
              </a:rPr>
              <a:t> 	</a:t>
            </a:r>
            <a:r>
              <a:rPr lang="en" sz="2000" b="0" dirty="0" smtClean="0">
                <a:solidFill>
                  <a:schemeClr val="tx1"/>
                </a:solidFill>
              </a:rPr>
              <a:t>- </a:t>
            </a:r>
            <a:r>
              <a:rPr lang="en" sz="2000" b="0" dirty="0">
                <a:solidFill>
                  <a:schemeClr val="tx1"/>
                </a:solidFill>
              </a:rPr>
              <a:t>function( jqXHR jqXHR, String textStatus, String errorThrown 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cache</a:t>
            </a:r>
            <a:r>
              <a:rPr lang="en" sz="2000" b="0" dirty="0">
                <a:solidFill>
                  <a:schemeClr val="tx1"/>
                </a:solidFill>
              </a:rPr>
              <a:t> 	- default is true; false for dataType script and jsonp - tells browser to cache request.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success</a:t>
            </a:r>
            <a:r>
              <a:rPr lang="en" sz="2000" b="0" dirty="0">
                <a:solidFill>
                  <a:schemeClr val="tx1"/>
                </a:solidFill>
              </a:rPr>
              <a:t> 	- </a:t>
            </a:r>
            <a:r>
              <a:rPr lang="en" sz="2000" b="0" dirty="0" smtClean="0">
                <a:solidFill>
                  <a:schemeClr val="tx1"/>
                </a:solidFill>
              </a:rPr>
              <a:t>function( anything </a:t>
            </a:r>
            <a:r>
              <a:rPr lang="en" sz="2000" b="0" dirty="0">
                <a:solidFill>
                  <a:schemeClr val="tx1"/>
                </a:solidFill>
              </a:rPr>
              <a:t>data, String textStatus, jqXHR </a:t>
            </a:r>
            <a:r>
              <a:rPr lang="en" sz="2000" b="0" dirty="0" smtClean="0">
                <a:solidFill>
                  <a:schemeClr val="tx1"/>
                </a:solidFill>
              </a:rPr>
              <a:t>jqXHR)</a:t>
            </a:r>
            <a:endParaRPr lang="en" sz="2000" b="0" dirty="0">
              <a:solidFill>
                <a:schemeClr val="tx1"/>
              </a:solidFill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Verdana"/>
              <a:buChar char="•"/>
            </a:pPr>
            <a:r>
              <a:rPr lang="en" sz="2000" dirty="0">
                <a:solidFill>
                  <a:schemeClr val="tx1"/>
                </a:solidFill>
              </a:rPr>
              <a:t>complete</a:t>
            </a:r>
            <a:r>
              <a:rPr lang="en" sz="2000" b="0" dirty="0">
                <a:solidFill>
                  <a:schemeClr val="tx1"/>
                </a:solidFill>
              </a:rPr>
              <a:t> 	- function to execute after success or </a:t>
            </a:r>
            <a:r>
              <a:rPr lang="en" sz="2000" b="0" dirty="0" smtClean="0">
                <a:solidFill>
                  <a:schemeClr val="tx1"/>
                </a:solidFill>
              </a:rPr>
              <a:t>error</a:t>
            </a:r>
            <a:endParaRPr lang="e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0656" y="1996352"/>
            <a:ext cx="5193144" cy="4710793"/>
          </a:xfrm>
        </p:spPr>
        <p:txBody>
          <a:bodyPr/>
          <a:lstStyle/>
          <a:p>
            <a:pPr marL="342900" indent="-187325">
              <a:spcBef>
                <a:spcPts val="28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42900" indent="-187325">
              <a:spcBef>
                <a:spcPts val="28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AJAX_POST_URL", </a:t>
            </a:r>
            <a:endParaRPr lang="en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187325">
              <a:spcBef>
                <a:spcPts val="28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dataToSend, </a:t>
            </a:r>
          </a:p>
          <a:p>
            <a:pPr marL="342900" indent="-187325">
              <a:spcBef>
                <a:spcPts val="28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function(data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xhr) {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187325">
              <a:spcBef>
                <a:spcPts val="28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//data - response from server</a:t>
            </a:r>
          </a:p>
          <a:p>
            <a:pPr marL="342900" indent="-187325">
              <a:spcBef>
                <a:spcPts val="28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187325">
              <a:spcBef>
                <a:spcPts val="28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810305" y="1996352"/>
            <a:ext cx="5193144" cy="321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"AJAX_POST_URL",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type: "POST",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 {</a:t>
            </a:r>
            <a:b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data to be send to the server</a:t>
            </a:r>
            <a:b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success: function(data, s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tatus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xhr) {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response from server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error: function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error) {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Ajax </a:t>
            </a:r>
            <a:r>
              <a:rPr lang="en-US" dirty="0" smtClean="0"/>
              <a:t>Examples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Sending data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716366" y="779106"/>
            <a:ext cx="3594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http://jsfiddle.net/GRMule/WQXXT/</a:t>
            </a:r>
          </a:p>
        </p:txBody>
      </p:sp>
    </p:spTree>
    <p:extLst>
      <p:ext uri="{BB962C8B-B14F-4D97-AF65-F5344CB8AC3E}">
        <p14:creationId xmlns:p14="http://schemas.microsoft.com/office/powerpoint/2010/main" val="12182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0332" y="1518557"/>
            <a:ext cx="6923468" cy="471079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ajax/test.json",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function(data) 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 = [];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$.each(data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function(key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val) 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items.push("&lt;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id='" + key + "'&gt;" + val + "&lt;/li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&gt;");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$("&lt;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ul/&gt;", {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class": "my-new-list",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html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items.join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10304" y="1518557"/>
            <a:ext cx="3375330" cy="471079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>
              <a:spcBef>
                <a:spcPts val="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dataType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"json",</a:t>
            </a:r>
          </a:p>
          <a:p>
            <a:pPr>
              <a:spcBef>
                <a:spcPts val="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url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url,</a:t>
            </a:r>
          </a:p>
          <a:p>
            <a:pPr>
              <a:spcBef>
                <a:spcPts val="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data,</a:t>
            </a:r>
          </a:p>
          <a:p>
            <a:pPr>
              <a:spcBef>
                <a:spcPts val="0"/>
              </a:spcBef>
            </a:pP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success</a:t>
            </a:r>
            <a:r>
              <a:rPr lang="e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success</a:t>
            </a:r>
          </a:p>
          <a:p>
            <a:pPr>
              <a:spcBef>
                <a:spcPts val="0"/>
              </a:spcBef>
            </a:pPr>
            <a:r>
              <a:rPr lang="en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br>
              <a:rPr lang="en-US" dirty="0" smtClean="0"/>
            </a:br>
            <a:r>
              <a:rPr lang="en-US" sz="2600" dirty="0" smtClean="0"/>
              <a:t>Receiving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jQuery </a:t>
            </a:r>
            <a:r>
              <a:rPr lang="en-US" sz="2400" dirty="0"/>
              <a:t>makes it easy to respond to user interaction with a web </a:t>
            </a:r>
            <a:r>
              <a:rPr lang="en-US" sz="2400" dirty="0" smtClean="0"/>
              <a:t>page like: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</a:rPr>
              <a:t>Mouse click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</a:rPr>
              <a:t>Mouse enter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</a:rPr>
              <a:t>Mouse over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</a:rPr>
              <a:t>Mouse leave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Keyboard key press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Input focus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Input blur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Browser window resize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Content scroll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jQuery?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 indent="-228600" algn="ctr"/>
            <a:endParaRPr lang="en-US" sz="3000" dirty="0" smtClean="0"/>
          </a:p>
          <a:p>
            <a:pPr lvl="1" indent="-228600" algn="ctr"/>
            <a:endParaRPr lang="en-US" sz="3000" dirty="0" smtClean="0"/>
          </a:p>
          <a:p>
            <a:pPr lvl="1" indent="-228600" algn="ctr"/>
            <a:endParaRPr lang="en-US" sz="3000" dirty="0"/>
          </a:p>
          <a:p>
            <a:pPr lvl="1" indent="-228600" algn="ctr"/>
            <a:r>
              <a:rPr lang="en-US" sz="3000" dirty="0" smtClean="0"/>
              <a:t>jQuery </a:t>
            </a:r>
            <a:r>
              <a:rPr lang="en-US" sz="3000" dirty="0"/>
              <a:t>is a </a:t>
            </a:r>
            <a:r>
              <a:rPr lang="en-US" sz="3000" dirty="0" smtClean="0"/>
              <a:t>lightweight, open-source, “</a:t>
            </a:r>
            <a:r>
              <a:rPr lang="en-US" sz="3000" b="1" dirty="0" smtClean="0"/>
              <a:t>write </a:t>
            </a:r>
            <a:r>
              <a:rPr lang="en-US" sz="3000" b="1" dirty="0"/>
              <a:t>less, do </a:t>
            </a:r>
            <a:r>
              <a:rPr lang="en-US" sz="3000" b="1" dirty="0" smtClean="0"/>
              <a:t>more</a:t>
            </a:r>
            <a:r>
              <a:rPr lang="en-US" sz="3000" dirty="0" smtClean="0"/>
              <a:t>”, </a:t>
            </a:r>
            <a:r>
              <a:rPr lang="en-US" sz="3000" dirty="0"/>
              <a:t>JavaScript library</a:t>
            </a:r>
            <a:r>
              <a:rPr lang="en-US" sz="3000" dirty="0" smtClean="0"/>
              <a:t>.</a:t>
            </a:r>
            <a:endParaRPr lang="en-GB" sz="3000" dirty="0" smtClean="0"/>
          </a:p>
          <a:p>
            <a:pPr lvl="1" indent="-228600" algn="ctr"/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13977"/>
              </p:ext>
            </p:extLst>
          </p:nvPr>
        </p:nvGraphicFramePr>
        <p:xfrm>
          <a:off x="6161088" y="1519238"/>
          <a:ext cx="519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100"/>
                <a:gridCol w="259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r>
                        <a:rPr lang="en-US" baseline="0" dirty="0" smtClean="0"/>
                        <a:t> Event </a:t>
                      </a:r>
                      <a:r>
                        <a:rPr lang="en-US" baseline="0" dirty="0" err="1" smtClean="0"/>
                        <a:t>attr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Shorthand Method</a:t>
                      </a:r>
                      <a:endParaRPr lang="en-US" dirty="0"/>
                    </a:p>
                  </a:txBody>
                  <a:tcPr marL="90199" marR="901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mouseenter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90199" marR="901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mouseleave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199" marR="901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.scroll()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199" marR="901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.focus()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199" marR="901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.blur()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199" marR="901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 marL="90199" marR="9019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.resize()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199" marR="90199"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42644214"/>
              </p:ext>
            </p:extLst>
          </p:nvPr>
        </p:nvGraphicFramePr>
        <p:xfrm>
          <a:off x="809625" y="1519238"/>
          <a:ext cx="51943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50"/>
                <a:gridCol w="2597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 Event </a:t>
                      </a:r>
                      <a:r>
                        <a:rPr lang="en-US" dirty="0" err="1" smtClean="0"/>
                        <a:t>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Shorthand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.click()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keydown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keypress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keyup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mouseover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mouseout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- binding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0305" y="4271749"/>
            <a:ext cx="105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 the hood, all shorthand methods make use of jQuery’s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.on() </a:t>
            </a:r>
            <a:r>
              <a:rPr lang="en-US" sz="2400" dirty="0" smtClean="0"/>
              <a:t>method.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305" y="4733414"/>
            <a:ext cx="511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$(‘li’).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('clicked');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0924" y="4733414"/>
            <a:ext cx="521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$(‘li’).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('clicked');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– trigger, unbind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GB" sz="2600" dirty="0" smtClean="0">
                <a:cs typeface="Courier New" panose="02070309020205020404" pitchFamily="49" charset="0"/>
              </a:rPr>
              <a:t>Once you’ve “bound” an event handler to an element, you can trigger it. Use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400" dirty="0" smtClean="0">
                <a:cs typeface="Courier New" panose="02070309020205020404" pitchFamily="49" charset="0"/>
              </a:rPr>
              <a:t>method</a:t>
            </a: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$(‘li’).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(‘click’);</a:t>
            </a:r>
          </a:p>
          <a:p>
            <a:pPr lvl="1"/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600" dirty="0" smtClean="0">
                <a:cs typeface="Courier New" panose="02070309020205020404" pitchFamily="49" charset="0"/>
              </a:rPr>
              <a:t>If the event has a shorthand, it can be triggered by calling the shorthand method</a:t>
            </a: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$(‘li’).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600" dirty="0" smtClean="0">
                <a:cs typeface="Courier New" panose="02070309020205020404" pitchFamily="49" charset="0"/>
              </a:rPr>
              <a:t>To unbind an event, use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600" dirty="0" smtClean="0">
                <a:cs typeface="Courier New" panose="02070309020205020404" pitchFamily="49" charset="0"/>
              </a:rPr>
              <a:t> method. This will remove any event handlers that were bound to the specified event</a:t>
            </a: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$(‘li’).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(‘click’);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– inside the event handler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Every event handler receives an event object, which contains many properties and methods: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dirty="0" err="1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solidFill>
                  <a:srgbClr val="AA0B19"/>
                </a:solidFill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prevent the default action of the event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dirty="0" err="1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stopPropagation</a:t>
            </a: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stop the event from bubbling up to over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en-GB" sz="2400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the type of the event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.which</a:t>
            </a:r>
            <a:r>
              <a:rPr lang="en-GB" sz="2400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the button key that was pressed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.target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the DOM element that initiated the event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dirty="0" err="1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the timestamp when the event occurred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any data that was passed in when the event was bound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dirty="0" err="1" smtClean="0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attrspace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– the </a:t>
            </a:r>
            <a:r>
              <a:rPr lang="en-GB" sz="2400" dirty="0" err="1" smtClean="0">
                <a:cs typeface="Courier New" panose="02070309020205020404" pitchFamily="49" charset="0"/>
              </a:rPr>
              <a:t>attrspace</a:t>
            </a:r>
            <a:r>
              <a:rPr lang="en-GB" sz="2400" dirty="0" smtClean="0">
                <a:cs typeface="Courier New" panose="02070309020205020404" pitchFamily="49" charset="0"/>
              </a:rPr>
              <a:t> specified when the event was triggered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 plugins – Most popular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17968"/>
            <a:ext cx="10543495" cy="3608373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cs typeface="Courier New" panose="02070309020205020404" pitchFamily="49" charset="0"/>
              </a:rPr>
              <a:t>jQuery UI - </a:t>
            </a:r>
            <a:r>
              <a:rPr lang="en-GB" sz="2400" dirty="0">
                <a:cs typeface="Courier New" panose="02070309020205020404" pitchFamily="49" charset="0"/>
                <a:hlinkClick r:id="rId2"/>
              </a:rPr>
              <a:t>https://jqueryui.com</a:t>
            </a:r>
            <a:r>
              <a:rPr lang="en-GB" sz="2400" dirty="0" smtClean="0">
                <a:cs typeface="Courier New" panose="02070309020205020404" pitchFamily="49" charset="0"/>
                <a:hlinkClick r:id="rId2"/>
              </a:rPr>
              <a:t>/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endParaRPr lang="en-GB" sz="2400" dirty="0" smtClean="0">
              <a:cs typeface="Courier New" panose="02070309020205020404" pitchFamily="49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Form validation - </a:t>
            </a:r>
            <a:r>
              <a:rPr lang="en-GB" sz="2400" dirty="0" smtClean="0">
                <a:cs typeface="Courier New" panose="02070309020205020404" pitchFamily="49" charset="0"/>
                <a:hlinkClick r:id="rId3"/>
              </a:rPr>
              <a:t>http://jqueryvalidation.org/</a:t>
            </a:r>
            <a:endParaRPr lang="en-GB" sz="2400" dirty="0" smtClean="0">
              <a:cs typeface="Courier New" panose="02070309020205020404" pitchFamily="49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Bootstrap multi-select - </a:t>
            </a:r>
            <a:r>
              <a:rPr lang="en-GB" sz="2400" dirty="0" smtClean="0">
                <a:cs typeface="Courier New" panose="02070309020205020404" pitchFamily="49" charset="0"/>
                <a:hlinkClick r:id="rId4"/>
              </a:rPr>
              <a:t>https://github.com/davidstutz/bootstrap-multiselect</a:t>
            </a:r>
            <a:endParaRPr lang="en-GB" sz="2400" dirty="0" smtClean="0">
              <a:cs typeface="Courier New" panose="02070309020205020404" pitchFamily="49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urier New" panose="02070309020205020404" pitchFamily="49" charset="0"/>
              </a:rPr>
              <a:t>Loading-overlay </a:t>
            </a:r>
            <a:r>
              <a:rPr lang="en-GB" sz="2400" dirty="0">
                <a:cs typeface="Courier New" panose="02070309020205020404" pitchFamily="49" charset="0"/>
              </a:rPr>
              <a:t>- </a:t>
            </a:r>
            <a:r>
              <a:rPr lang="en-GB" sz="2400" dirty="0">
                <a:cs typeface="Courier New" panose="02070309020205020404" pitchFamily="49" charset="0"/>
                <a:hlinkClick r:id="rId5"/>
              </a:rPr>
              <a:t>https://</a:t>
            </a:r>
            <a:r>
              <a:rPr lang="en-GB" sz="2400" dirty="0" smtClean="0">
                <a:cs typeface="Courier New" panose="02070309020205020404" pitchFamily="49" charset="0"/>
                <a:hlinkClick r:id="rId5"/>
              </a:rPr>
              <a:t>github.com/jgerigmeyer/jquery-loading-overlay</a:t>
            </a:r>
            <a:endParaRPr lang="en-GB" sz="2400" dirty="0" smtClean="0">
              <a:cs typeface="Courier New" panose="02070309020205020404" pitchFamily="49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cs typeface="Courier New" panose="02070309020205020404" pitchFamily="49" charset="0"/>
              </a:rPr>
              <a:t>File Upload - </a:t>
            </a:r>
            <a:r>
              <a:rPr lang="en-GB" sz="2400" dirty="0">
                <a:cs typeface="Courier New" panose="02070309020205020404" pitchFamily="49" charset="0"/>
                <a:hlinkClick r:id="rId6"/>
              </a:rPr>
              <a:t>https://</a:t>
            </a:r>
            <a:r>
              <a:rPr lang="en-GB" sz="2400" dirty="0" smtClean="0">
                <a:cs typeface="Courier New" panose="02070309020205020404" pitchFamily="49" charset="0"/>
                <a:hlinkClick r:id="rId6"/>
              </a:rPr>
              <a:t>github.com/blueimp/jQuery-File-Upload</a:t>
            </a:r>
            <a:endParaRPr lang="en-GB" sz="2400" dirty="0" smtClean="0">
              <a:cs typeface="Courier New" panose="02070309020205020404" pitchFamily="49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GB" sz="2400" dirty="0" err="1" smtClean="0">
                <a:cs typeface="Courier New" panose="02070309020205020404" pitchFamily="49" charset="0"/>
              </a:rPr>
              <a:t>etc</a:t>
            </a:r>
            <a:endParaRPr lang="en-GB" sz="2400" dirty="0" smtClean="0">
              <a:cs typeface="Courier New" panose="02070309020205020404" pitchFamily="49" charset="0"/>
            </a:endParaRPr>
          </a:p>
          <a:p>
            <a:pPr lvl="1" algn="just"/>
            <a:endParaRPr lang="en-GB" sz="2400" dirty="0">
              <a:cs typeface="Courier New" panose="02070309020205020404" pitchFamily="49" charset="0"/>
            </a:endParaRPr>
          </a:p>
          <a:p>
            <a:pPr lvl="1" algn="ctr"/>
            <a:r>
              <a:rPr lang="en-GB" sz="3000" b="1" dirty="0" smtClean="0">
                <a:cs typeface="Courier New" panose="02070309020205020404" pitchFamily="49" charset="0"/>
              </a:rPr>
              <a:t>Check The jQuery Plugin Registry</a:t>
            </a:r>
          </a:p>
          <a:p>
            <a:pPr lvl="1" algn="ctr"/>
            <a:r>
              <a:rPr lang="en-GB" sz="2400" dirty="0">
                <a:cs typeface="Courier New" panose="02070309020205020404" pitchFamily="49" charset="0"/>
                <a:hlinkClick r:id="rId7"/>
              </a:rPr>
              <a:t>https://plugins.jquery.com</a:t>
            </a:r>
            <a:r>
              <a:rPr lang="en-GB" sz="2400" dirty="0" smtClean="0">
                <a:cs typeface="Courier New" panose="02070309020205020404" pitchFamily="49" charset="0"/>
                <a:hlinkClick r:id="rId7"/>
              </a:rPr>
              <a:t>/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7196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Challenge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://tutorialzine.com/2014/05/javascript-challenge-make-me-blue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hlinkClick r:id="rId3"/>
              </a:rPr>
              <a:t>https://www.codeschool.com/courses/try-jquery</a:t>
            </a:r>
            <a:endParaRPr lang="en-US" sz="2400" dirty="0"/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jQuery?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 indent="-228600"/>
            <a:r>
              <a:rPr lang="en-GB" sz="2400" dirty="0" smtClean="0"/>
              <a:t>Features: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HTML/DOM Manipulation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CSS manipulation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HTML event methods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Effects and animations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AJAX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Utilities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96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jQuery?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Open-Source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Large community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Almost Lightweight library (&lt;30 KB – minified and </a:t>
            </a:r>
            <a:r>
              <a:rPr lang="en-GB" sz="2400" dirty="0" err="1" smtClean="0"/>
              <a:t>gzipped</a:t>
            </a:r>
            <a:r>
              <a:rPr lang="en-GB" sz="2400" dirty="0" smtClean="0"/>
              <a:t>)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Great documentation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Cross-browser support (including mobile)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Easy to learn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Extensible – Tons of plugins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…</a:t>
            </a:r>
          </a:p>
          <a:p>
            <a:pPr marL="571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“</a:t>
            </a:r>
            <a:r>
              <a:rPr lang="en-GB" sz="2400" b="1" dirty="0" smtClean="0"/>
              <a:t>write less, do more</a:t>
            </a:r>
            <a:r>
              <a:rPr lang="en-GB" sz="2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5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using jQuery?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324948"/>
            <a:ext cx="10543495" cy="4692132"/>
          </a:xfrm>
        </p:spPr>
        <p:txBody>
          <a:bodyPr>
            <a:normAutofit/>
          </a:bodyPr>
          <a:lstStyle/>
          <a:p>
            <a:pPr lvl="1"/>
            <a:endParaRPr lang="en-GB" sz="2400" dirty="0"/>
          </a:p>
          <a:p>
            <a:pPr lvl="1"/>
            <a:endParaRPr lang="en-GB" sz="2400" dirty="0" smtClean="0"/>
          </a:p>
          <a:p>
            <a:pPr lvl="1"/>
            <a:endParaRPr lang="en-GB" sz="2400" dirty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/>
          </a:p>
          <a:p>
            <a:pPr lvl="1"/>
            <a:endParaRPr lang="en-GB" sz="2400" dirty="0" smtClean="0"/>
          </a:p>
          <a:p>
            <a:pPr lvl="1"/>
            <a:endParaRPr lang="en-GB" sz="2400" dirty="0"/>
          </a:p>
          <a:p>
            <a:pPr lvl="1"/>
            <a:endParaRPr lang="en-GB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4" y="1332212"/>
            <a:ext cx="146685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01" y="1324947"/>
            <a:ext cx="3194264" cy="1418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02" y="4381959"/>
            <a:ext cx="2145047" cy="1337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85" y="3136535"/>
            <a:ext cx="2929514" cy="802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87" y="4240792"/>
            <a:ext cx="2226028" cy="1474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4" y="667248"/>
            <a:ext cx="6388621" cy="23500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31" y="2762709"/>
            <a:ext cx="171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$, anyway?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GB" sz="2400" i="1" dirty="0" smtClean="0"/>
              <a:t> </a:t>
            </a:r>
            <a:r>
              <a:rPr lang="en-GB" sz="2400" dirty="0" smtClean="0"/>
              <a:t>function - lets you select elements using CSS selectors. </a:t>
            </a:r>
          </a:p>
          <a:p>
            <a:pPr lvl="1" algn="just"/>
            <a:r>
              <a:rPr lang="en-GB" sz="2400" dirty="0" smtClean="0"/>
              <a:t>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smtClean="0"/>
              <a:t> in the code is a shorter, more convenient </a:t>
            </a:r>
            <a:r>
              <a:rPr lang="en-GB" sz="2400" dirty="0" err="1" smtClean="0"/>
              <a:t>attr</a:t>
            </a:r>
            <a:r>
              <a:rPr lang="en-GB" sz="2400" dirty="0" smtClean="0"/>
              <a:t> for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GB" sz="2400" dirty="0"/>
              <a:t> </a:t>
            </a:r>
            <a:r>
              <a:rPr lang="en-GB" sz="2400" dirty="0" smtClean="0"/>
              <a:t>function.</a:t>
            </a:r>
          </a:p>
          <a:p>
            <a:pPr lvl="1" algn="just"/>
            <a:r>
              <a:rPr lang="en-GB" sz="2400" dirty="0" smtClean="0"/>
              <a:t>In the jQuery source code, you’ll find neat the end:</a:t>
            </a:r>
          </a:p>
          <a:p>
            <a:pPr lvl="1" algn="just"/>
            <a:endParaRPr lang="en-GB" sz="2400" dirty="0"/>
          </a:p>
          <a:p>
            <a:pPr lvl="1" algn="just"/>
            <a:endParaRPr lang="en-GB" sz="2400" dirty="0" smtClean="0"/>
          </a:p>
          <a:p>
            <a:pPr lvl="1" algn="just"/>
            <a:endParaRPr lang="en-GB" sz="2400" i="1" dirty="0"/>
          </a:p>
          <a:p>
            <a:pPr lvl="1" algn="just"/>
            <a:endParaRPr lang="en-GB" sz="2400" i="1" dirty="0" smtClean="0"/>
          </a:p>
          <a:p>
            <a:pPr lvl="1" algn="just"/>
            <a:endParaRPr lang="en-GB" sz="2400" dirty="0" smtClean="0"/>
          </a:p>
          <a:p>
            <a:pPr lvl="1" algn="just"/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jQuery.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noConflict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– prevents overriding of </a:t>
            </a:r>
            <a:r>
              <a:rPr lang="en-GB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03" y="3392593"/>
            <a:ext cx="6122294" cy="10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started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GB" sz="2400" dirty="0" smtClean="0"/>
              <a:t>Use:</a:t>
            </a: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en-GB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()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console.log('ready!');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 algn="just"/>
            <a:r>
              <a:rPr lang="en-GB" sz="2400" dirty="0" smtClean="0">
                <a:cs typeface="Courier New" panose="02070309020205020404" pitchFamily="49" charset="0"/>
              </a:rPr>
              <a:t>Or</a:t>
            </a: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$(function ()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console.log('ready!');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 algn="just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check if DOM content loaded</a:t>
            </a:r>
          </a:p>
          <a:p>
            <a:pPr lvl="1" algn="just"/>
            <a:r>
              <a:rPr lang="en-GB" sz="2400" dirty="0" smtClean="0">
                <a:cs typeface="Courier New" panose="02070309020205020404" pitchFamily="49" charset="0"/>
              </a:rPr>
              <a:t>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.ready()</a:t>
            </a:r>
            <a:r>
              <a:rPr lang="en-GB" sz="2400" dirty="0" smtClean="0">
                <a:cs typeface="Courier New" panose="02070309020205020404" pitchFamily="49" charset="0"/>
              </a:rPr>
              <a:t> is executed after the HTML document is loaded, while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GB" sz="2400" dirty="0" smtClean="0">
                <a:cs typeface="Courier New" panose="02070309020205020404" pitchFamily="49" charset="0"/>
              </a:rPr>
              <a:t> occurs later, when all content (e.g. images) also has been loaded.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400" dirty="0">
                <a:solidFill>
                  <a:schemeClr val="tx1"/>
                </a:solidFill>
              </a:rPr>
              <a:t>All possible selectors from </a:t>
            </a:r>
            <a:r>
              <a:rPr lang="en" sz="2400" dirty="0" smtClean="0">
                <a:solidFill>
                  <a:schemeClr val="tx1"/>
                </a:solidFill>
              </a:rPr>
              <a:t>CSS1 up to CSS3 </a:t>
            </a:r>
            <a:r>
              <a:rPr lang="en" sz="2400" dirty="0">
                <a:solidFill>
                  <a:schemeClr val="tx1"/>
                </a:solidFill>
              </a:rPr>
              <a:t>are reflected in jquery lib. Plus a few of its own.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400" dirty="0">
                <a:solidFill>
                  <a:schemeClr val="tx1"/>
                </a:solidFill>
              </a:rPr>
              <a:t>Syntax: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$(‘</a:t>
            </a:r>
            <a:r>
              <a:rPr lang="en" sz="2400" i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selector’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 dirty="0">
                <a:solidFill>
                  <a:schemeClr val="tx1"/>
                </a:solidFill>
              </a:rPr>
              <a:t>where </a:t>
            </a:r>
            <a:r>
              <a:rPr lang="en" sz="2400" i="1" dirty="0">
                <a:solidFill>
                  <a:schemeClr val="tx1"/>
                </a:solidFill>
              </a:rPr>
              <a:t>selector </a:t>
            </a:r>
            <a:r>
              <a:rPr lang="en" sz="2400" dirty="0">
                <a:solidFill>
                  <a:schemeClr val="tx1"/>
                </a:solidFill>
              </a:rPr>
              <a:t>can be: </a:t>
            </a:r>
          </a:p>
          <a:p>
            <a:pPr marL="495300" lvl="0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a tag </a:t>
            </a:r>
            <a:r>
              <a:rPr lang="en-US" sz="2400" dirty="0" err="1" smtClean="0">
                <a:solidFill>
                  <a:schemeClr val="tx1"/>
                </a:solidFill>
              </a:rPr>
              <a:t>attr</a:t>
            </a:r>
            <a:r>
              <a:rPr lang="en" sz="2400" dirty="0" smtClean="0">
                <a:solidFill>
                  <a:schemeClr val="tx1"/>
                </a:solidFill>
              </a:rPr>
              <a:t> </a:t>
            </a:r>
            <a:r>
              <a:rPr lang="en" sz="2400" dirty="0">
                <a:solidFill>
                  <a:schemeClr val="tx1"/>
                </a:solidFill>
              </a:rPr>
              <a:t>(eg.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$(‘p’);</a:t>
            </a:r>
            <a:r>
              <a:rPr lang="en" sz="2400" dirty="0">
                <a:solidFill>
                  <a:schemeClr val="tx1"/>
                </a:solidFill>
              </a:rPr>
              <a:t> )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tx1"/>
                </a:solidFill>
              </a:rPr>
              <a:t>refers </a:t>
            </a:r>
            <a:r>
              <a:rPr lang="en" sz="2400" dirty="0">
                <a:solidFill>
                  <a:schemeClr val="tx1"/>
                </a:solidFill>
              </a:rPr>
              <a:t>to all &lt;p&gt; elements from DOM)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document.getElementsBy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4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lang="en" sz="24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p’);</a:t>
            </a:r>
          </a:p>
          <a:p>
            <a:pPr marL="495300" lvl="0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a tag id (eg. $(‘#id’); )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tx1"/>
                </a:solidFill>
              </a:rPr>
              <a:t>refers </a:t>
            </a:r>
            <a:r>
              <a:rPr lang="en" sz="2400" dirty="0">
                <a:solidFill>
                  <a:schemeClr val="tx1"/>
                </a:solidFill>
              </a:rPr>
              <a:t>to an element with attribute id=”id</a:t>
            </a:r>
            <a:r>
              <a:rPr lang="en" sz="2400" dirty="0" smtClean="0">
                <a:solidFill>
                  <a:schemeClr val="tx1"/>
                </a:solidFill>
              </a:rPr>
              <a:t>”</a:t>
            </a:r>
            <a:endParaRPr lang="en" sz="2400" dirty="0">
              <a:solidFill>
                <a:schemeClr val="tx1"/>
              </a:solidFill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en" sz="24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(‘id’);</a:t>
            </a:r>
            <a:r>
              <a:rPr lang="en" sz="2400" dirty="0">
                <a:solidFill>
                  <a:schemeClr val="tx1"/>
                </a:solidFill>
              </a:rPr>
              <a:t> </a:t>
            </a:r>
          </a:p>
          <a:p>
            <a:pPr marL="495300" lvl="0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a tag class (eg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$(‘.</a:t>
            </a:r>
            <a:r>
              <a:rPr lang="en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’);</a:t>
            </a:r>
            <a:r>
              <a:rPr lang="en" sz="2400" dirty="0" smtClean="0">
                <a:solidFill>
                  <a:schemeClr val="tx1"/>
                </a:solidFill>
              </a:rPr>
              <a:t>)</a:t>
            </a:r>
            <a:endParaRPr lang="en" sz="2400" dirty="0">
              <a:solidFill>
                <a:schemeClr val="tx1"/>
              </a:solidFill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tx1"/>
                </a:solidFill>
              </a:rPr>
              <a:t>refers </a:t>
            </a:r>
            <a:r>
              <a:rPr lang="en" sz="2400" dirty="0">
                <a:solidFill>
                  <a:schemeClr val="tx1"/>
                </a:solidFill>
              </a:rPr>
              <a:t>to all elements from DOM identified by class selector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buClr>
                <a:srgbClr val="AA0B19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chemeClr val="tx1"/>
                </a:solidFill>
              </a:rPr>
              <a:t>document.getElementsBy</a:t>
            </a:r>
            <a:r>
              <a:rPr lang="en-US" sz="2400" b="1" dirty="0" err="1" smtClean="0">
                <a:solidFill>
                  <a:schemeClr val="tx1"/>
                </a:solidFill>
              </a:rPr>
              <a:t>attr</a:t>
            </a:r>
            <a:r>
              <a:rPr lang="en" sz="2400" b="1" dirty="0" smtClean="0">
                <a:solidFill>
                  <a:schemeClr val="tx1"/>
                </a:solidFill>
              </a:rPr>
              <a:t>Class</a:t>
            </a:r>
            <a:r>
              <a:rPr lang="en" sz="2400" b="1" dirty="0">
                <a:solidFill>
                  <a:schemeClr val="tx1"/>
                </a:solidFill>
              </a:rPr>
              <a:t>(‘.</a:t>
            </a:r>
            <a:r>
              <a:rPr lang="en" sz="2400" b="1" dirty="0" smtClean="0">
                <a:solidFill>
                  <a:schemeClr val="tx1"/>
                </a:solidFill>
              </a:rPr>
              <a:t>class</a:t>
            </a:r>
            <a:r>
              <a:rPr lang="en-US" sz="2400" b="1" dirty="0" err="1" smtClean="0">
                <a:solidFill>
                  <a:schemeClr val="tx1"/>
                </a:solidFill>
              </a:rPr>
              <a:t>attr</a:t>
            </a:r>
            <a:r>
              <a:rPr lang="en" sz="2400" b="1" dirty="0" smtClean="0">
                <a:solidFill>
                  <a:schemeClr val="tx1"/>
                </a:solidFill>
              </a:rPr>
              <a:t>’);</a:t>
            </a:r>
            <a:endParaRPr lang="en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.potx [Read-Only]" id="{04EF80DD-F1B5-4E6D-BB62-AD10AF9EF11A}" vid="{07DE7B8F-2609-4723-BB27-90C13225BA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226498-ED1E-45D6-B445-B5C935F92871}">
  <ds:schemaRefs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944</TotalTime>
  <Words>2355</Words>
  <Application>Microsoft Office PowerPoint</Application>
  <PresentationFormat>Widescreen</PresentationFormat>
  <Paragraphs>407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Book Antiqua</vt:lpstr>
      <vt:lpstr>Calibri</vt:lpstr>
      <vt:lpstr>Consolas</vt:lpstr>
      <vt:lpstr>Courier New</vt:lpstr>
      <vt:lpstr>Symbol</vt:lpstr>
      <vt:lpstr>Verdana</vt:lpstr>
      <vt:lpstr>Office Theme</vt:lpstr>
      <vt:lpstr>jQuery</vt:lpstr>
      <vt:lpstr>jQuery</vt:lpstr>
      <vt:lpstr>What is jQuery?</vt:lpstr>
      <vt:lpstr>What is jQuery?</vt:lpstr>
      <vt:lpstr>Why jQuery?</vt:lpstr>
      <vt:lpstr>Who is using jQuery?</vt:lpstr>
      <vt:lpstr>What is $, anyway?</vt:lpstr>
      <vt:lpstr>Get started</vt:lpstr>
      <vt:lpstr>Selectors</vt:lpstr>
      <vt:lpstr>Selectors</vt:lpstr>
      <vt:lpstr>PowerPoint Presentation</vt:lpstr>
      <vt:lpstr>DOM Manipulation and Traversing  Finding elements relative to a selection</vt:lpstr>
      <vt:lpstr>DOM Manipulation and Traversing Filtering selections</vt:lpstr>
      <vt:lpstr>DOM Manipulation and Traversing Other filtering functions</vt:lpstr>
      <vt:lpstr>DOM Manipulation and Traversing Placing elements in the document</vt:lpstr>
      <vt:lpstr>DOM Manipulation and Traversing Copy elements</vt:lpstr>
      <vt:lpstr>DOM Manipulation and Traversing Removing elements</vt:lpstr>
      <vt:lpstr>DOM Manipulation and Traversing Altering elements</vt:lpstr>
      <vt:lpstr>DOM Manipulation and Traversing Altering elements</vt:lpstr>
      <vt:lpstr>DOM Manipulation and Traversing Altering elements</vt:lpstr>
      <vt:lpstr>DOM Manipulation and Traversing Altering elements</vt:lpstr>
      <vt:lpstr>Getters and setters</vt:lpstr>
      <vt:lpstr>Implicit and Explicit iteration</vt:lpstr>
      <vt:lpstr>Chaining</vt:lpstr>
      <vt:lpstr>Interrupting chaining</vt:lpstr>
      <vt:lpstr>Ajax – Asynchronous JavaScript and XML</vt:lpstr>
      <vt:lpstr>Ajax Examples   Sending data</vt:lpstr>
      <vt:lpstr>Ajax Examples Receiving data</vt:lpstr>
      <vt:lpstr>Events</vt:lpstr>
      <vt:lpstr>Events - binding</vt:lpstr>
      <vt:lpstr>Events – trigger, unbind </vt:lpstr>
      <vt:lpstr>Events – inside the event handler</vt:lpstr>
      <vt:lpstr>jQuery plugins – Most popular</vt:lpstr>
      <vt:lpstr>jQuery</vt:lpstr>
      <vt:lpstr>jQuery 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Andrei Cantar</dc:creator>
  <cp:lastModifiedBy>Florin Porusniuc</cp:lastModifiedBy>
  <cp:revision>115</cp:revision>
  <dcterms:created xsi:type="dcterms:W3CDTF">2015-06-28T15:32:40Z</dcterms:created>
  <dcterms:modified xsi:type="dcterms:W3CDTF">2016-04-21T09:19:59Z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