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12192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DEB4F28-40E9-47E9-8929-2C8551D6C518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3342D4E0-5F6A-4C89-83B8-0FF928A982B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24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31A42A28-0BDC-4892-A2EA-9F1EA232C1E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27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EA9411ED-1AC7-46D3-8FED-CE36D12D2D4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30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22439048-A18F-4564-8DF1-10C0375D14B6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1F566D08-4E47-49F2-AB71-C99463E625B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36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EAAE1E8C-11D3-4AA7-95B2-07744756F74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39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37B82315-562A-416B-B985-1F98B6C9180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9875E6C3-ED3C-46EB-B87C-CB224540C2E8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2674F7BE-C996-4B8D-BFB2-67B8A7EC0652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48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2620EF8D-D1C0-473F-B7A2-643AB289B302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A16B067C-4EF1-43AC-98B5-80A1DE30596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FD76EA5A-348C-449A-83C6-E9B10491562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0A8E2E13-90B2-4A88-8A5D-9C01369DE46D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57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8A6A4107-F943-48BE-89D7-2E82E46124E3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0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159A4313-5D1B-4347-ADEA-AB61FF2C601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1CE94BED-1F39-4181-BED6-279F5D16A722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6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ECF323CC-E638-4612-8E08-443645DB27E2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6433A7FE-CAB4-4BDF-8DBA-AA5C43BA7C9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80ED47ED-135F-4F38-96C0-BB8488C0759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8CE0D776-79EF-4AE1-882F-CB889C3A377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908C4E03-BED5-4ECD-8ADE-5E75527B79CD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7D89640D-3360-43B2-B021-5F7537BA9F9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6FAA23CD-5C8A-4823-ABFF-E08421BB672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7112EE51-F060-4408-9089-EBDFAA59A036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18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F2B49F91-37B6-4CD3-8D06-737C6B68CBD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503820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590080" y="4784400"/>
            <a:ext cx="503820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172000" y="467172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590080" y="478440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172000" y="478440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162216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293600" y="4671720"/>
            <a:ext cx="162216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997480" y="4671720"/>
            <a:ext cx="162216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590080" y="4784400"/>
            <a:ext cx="162216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7293600" y="4784400"/>
            <a:ext cx="162216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997480" y="4784400"/>
            <a:ext cx="162216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590080" y="4588920"/>
            <a:ext cx="5038200" cy="3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5038200" cy="2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2458440" cy="2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172000" y="4671720"/>
            <a:ext cx="2458440" cy="2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206880" y="2379240"/>
            <a:ext cx="7421400" cy="27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8172000" y="4671720"/>
            <a:ext cx="2458440" cy="2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590080" y="478440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590080" y="4588920"/>
            <a:ext cx="5038200" cy="3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2458440" cy="2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172000" y="467172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172000" y="478440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172000" y="467172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590080" y="4784400"/>
            <a:ext cx="503820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503820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590080" y="4784400"/>
            <a:ext cx="503820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172000" y="467172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590080" y="478440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172000" y="478440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162216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7293600" y="4671720"/>
            <a:ext cx="162216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997480" y="4671720"/>
            <a:ext cx="162216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590080" y="4784400"/>
            <a:ext cx="162216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7293600" y="4784400"/>
            <a:ext cx="162216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997480" y="4784400"/>
            <a:ext cx="162216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590080" y="4588920"/>
            <a:ext cx="5038200" cy="3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5038200" cy="2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2458440" cy="2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8172000" y="4671720"/>
            <a:ext cx="2458440" cy="2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5038200" cy="2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3206880" y="2379240"/>
            <a:ext cx="7421400" cy="27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8172000" y="4671720"/>
            <a:ext cx="2458440" cy="2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590080" y="478440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2458440" cy="2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172000" y="467172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172000" y="478440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172000" y="467172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590080" y="4784400"/>
            <a:ext cx="503820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503820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590080" y="4784400"/>
            <a:ext cx="503820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8172000" y="467172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590080" y="478440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8172000" y="478440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162216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293600" y="4671720"/>
            <a:ext cx="162216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997480" y="4671720"/>
            <a:ext cx="162216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590080" y="4784400"/>
            <a:ext cx="162216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7293600" y="4784400"/>
            <a:ext cx="162216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8997480" y="4784400"/>
            <a:ext cx="162216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590080" y="4588920"/>
            <a:ext cx="5038200" cy="3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5038200" cy="2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2458440" cy="2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172000" y="4671720"/>
            <a:ext cx="2458440" cy="2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2458440" cy="2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8172000" y="4671720"/>
            <a:ext cx="2458440" cy="2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3206880" y="2379240"/>
            <a:ext cx="7421400" cy="27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8172000" y="4671720"/>
            <a:ext cx="2458440" cy="2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590080" y="478440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2458440" cy="2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8172000" y="467172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172000" y="478440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8172000" y="467172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590080" y="4784400"/>
            <a:ext cx="503820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503820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590080" y="4784400"/>
            <a:ext cx="503820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8172000" y="467172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590080" y="478440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8172000" y="478440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162216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7293600" y="4671720"/>
            <a:ext cx="162216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8997480" y="4671720"/>
            <a:ext cx="162216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590080" y="4784400"/>
            <a:ext cx="162216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7293600" y="4784400"/>
            <a:ext cx="162216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8997480" y="4784400"/>
            <a:ext cx="162216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206880" y="2379240"/>
            <a:ext cx="7421400" cy="27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172000" y="4671720"/>
            <a:ext cx="2458440" cy="2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590080" y="478440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2458440" cy="2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172000" y="467172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172000" y="478440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590080" y="467172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172000" y="4671720"/>
            <a:ext cx="245844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590080" y="4784400"/>
            <a:ext cx="5038200" cy="1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876640" y="3275280"/>
            <a:ext cx="43812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fld id="{AA209FB5-2439-4501-A970-90A59CEEE48B}" type="slidenum"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394640" y="3404160"/>
            <a:ext cx="7254000" cy="1063080"/>
          </a:xfrm>
          <a:prstGeom prst="rect">
            <a:avLst/>
          </a:prstGeom>
        </p:spPr>
        <p:txBody>
          <a:bodyPr lIns="68400" rIns="68400" tIns="68400" bIns="68400" anchor="b"/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394640" y="4533840"/>
            <a:ext cx="7254000" cy="1042200"/>
          </a:xfrm>
          <a:prstGeom prst="rect">
            <a:avLst/>
          </a:prstGeom>
        </p:spPr>
        <p:txBody>
          <a:bodyPr lIns="68400" rIns="68400" tIns="68400" bIns="684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2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2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2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2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27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27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2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Shape 60" descr=""/>
          <p:cNvPicPr/>
          <p:nvPr/>
        </p:nvPicPr>
        <p:blipFill>
          <a:blip r:embed="rId2"/>
          <a:stretch/>
        </p:blipFill>
        <p:spPr>
          <a:xfrm>
            <a:off x="785520" y="1190160"/>
            <a:ext cx="2440440" cy="8060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876640" y="3275280"/>
            <a:ext cx="4381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fld id="{1156D689-17E3-4DE6-B4A4-99C72FCECEAE}" type="slidenum">
              <a:rPr b="0" lang="en-US" sz="20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876640" y="3275280"/>
            <a:ext cx="4381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fld id="{B8E1D6C0-D194-4480-BCBA-6B8727BE51E0}" type="slidenum">
              <a:rPr b="0" lang="en-US" sz="20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  <p:sp>
        <p:nvSpPr>
          <p:cNvPr id="42" name="Line 3"/>
          <p:cNvSpPr/>
          <p:nvPr/>
        </p:nvSpPr>
        <p:spPr>
          <a:xfrm flipH="1">
            <a:off x="806760" y="1290240"/>
            <a:ext cx="10546920" cy="17280"/>
          </a:xfrm>
          <a:prstGeom prst="line">
            <a:avLst/>
          </a:prstGeom>
          <a:ln cap="rnd" w="31680">
            <a:solidFill>
              <a:srgbClr val="00000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1210680" y="159840"/>
            <a:ext cx="9831600" cy="1025640"/>
          </a:xfrm>
          <a:prstGeom prst="rect">
            <a:avLst/>
          </a:prstGeom>
        </p:spPr>
        <p:txBody>
          <a:bodyPr lIns="0" anchor="b" anchorCtr="1">
            <a:normAutofit/>
          </a:bodyPr>
          <a:p>
            <a:pPr algn="ctr"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SECTION TITLE</a:t>
            </a:r>
            <a:br/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and possibly second row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198360" y="6478560"/>
            <a:ext cx="438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fld id="{D5E98397-D9A1-4D87-9EDB-2EFCDE052F75}" type="slidenum">
              <a:rPr b="0" lang="en-US" sz="1200" spc="-1" strike="noStrike">
                <a:solidFill>
                  <a:srgbClr val="000000"/>
                </a:solidFill>
                <a:latin typeface="Arial Narrow Bold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5" name="Line 6"/>
          <p:cNvSpPr/>
          <p:nvPr/>
        </p:nvSpPr>
        <p:spPr>
          <a:xfrm>
            <a:off x="334080" y="6274440"/>
            <a:ext cx="11536920" cy="59400"/>
          </a:xfrm>
          <a:prstGeom prst="line">
            <a:avLst/>
          </a:prstGeom>
          <a:ln cap="rnd" w="3240">
            <a:solidFill>
              <a:srgbClr val="a6aaa9"/>
            </a:solidFill>
            <a:custDash>
              <a:ds d="300000" sp="7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Picture 16" descr=""/>
          <p:cNvPicPr/>
          <p:nvPr/>
        </p:nvPicPr>
        <p:blipFill>
          <a:blip r:embed="rId2"/>
          <a:stretch/>
        </p:blipFill>
        <p:spPr>
          <a:xfrm>
            <a:off x="11058480" y="6445440"/>
            <a:ext cx="812520" cy="267840"/>
          </a:xfrm>
          <a:prstGeom prst="rect">
            <a:avLst/>
          </a:prstGeom>
          <a:ln>
            <a:noFill/>
          </a:ln>
        </p:spPr>
      </p:pic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6760" y="-1041120"/>
            <a:ext cx="6401160" cy="4069080"/>
          </a:xfrm>
          <a:prstGeom prst="rect">
            <a:avLst/>
          </a:prstGeom>
        </p:spPr>
        <p:txBody>
          <a:bodyPr lIns="0" anchor="b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cap="all">
                <a:solidFill>
                  <a:srgbClr val="df411c"/>
                </a:solidFill>
                <a:latin typeface="Arial Narrow"/>
                <a:ea typeface="Arial"/>
              </a:rPr>
              <a:t>Insert text here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806760" y="3028320"/>
            <a:ext cx="6401160" cy="3977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Insert text here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285840" indent="-285480">
              <a:lnSpc>
                <a:spcPct val="90000"/>
              </a:lnSpc>
              <a:spcBef>
                <a:spcPts val="499"/>
              </a:spcBef>
              <a:buClr>
                <a:srgbClr val="de411b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3184200" y="306360"/>
            <a:ext cx="8686800" cy="1025640"/>
          </a:xfrm>
          <a:prstGeom prst="rect">
            <a:avLst/>
          </a:prstGeom>
        </p:spPr>
        <p:txBody>
          <a:bodyPr lIns="0" anchor="b" anchorCtr="1">
            <a:normAutofit/>
          </a:bodyPr>
          <a:p>
            <a:pPr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TITLE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184200" y="1899720"/>
            <a:ext cx="8686800" cy="388440"/>
          </a:xfrm>
          <a:prstGeom prst="rect">
            <a:avLst/>
          </a:prstGeom>
        </p:spPr>
        <p:txBody>
          <a:bodyPr lIns="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Insert copy here insert copy here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3184200" y="2522880"/>
            <a:ext cx="8686800" cy="3466080"/>
          </a:xfrm>
          <a:prstGeom prst="rect">
            <a:avLst/>
          </a:prstGeom>
        </p:spPr>
        <p:txBody>
          <a:bodyPr lIns="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Insert copy here insert copy here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225720" y="6352920"/>
            <a:ext cx="2742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fld id="{82A4D7D6-22E7-4294-9500-A405C9D912A1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90" name="Picture 13" descr=""/>
          <p:cNvPicPr/>
          <p:nvPr/>
        </p:nvPicPr>
        <p:blipFill>
          <a:blip r:embed="rId2"/>
          <a:stretch/>
        </p:blipFill>
        <p:spPr>
          <a:xfrm>
            <a:off x="11058480" y="6445440"/>
            <a:ext cx="812520" cy="2678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862160" y="3225240"/>
            <a:ext cx="4381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fld id="{7C105D7F-4264-4F6E-B239-2F547B141A6C}" type="slidenum">
              <a:rPr b="0" lang="en-US" sz="20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3206880" y="2379240"/>
            <a:ext cx="7421400" cy="59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lnSpc>
                <a:spcPct val="7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Arial Narrow"/>
                <a:ea typeface="Arial Narrow"/>
              </a:rPr>
              <a:t>THANK YOU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590080" y="4671720"/>
            <a:ext cx="5038200" cy="21564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+ 00 000 000 000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590080" y="3533040"/>
            <a:ext cx="5038200" cy="4482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cap="all">
                <a:solidFill>
                  <a:srgbClr val="df411c"/>
                </a:solidFill>
                <a:latin typeface="Arial Narrow"/>
                <a:ea typeface="Arial"/>
              </a:rPr>
              <a:t>Name surname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5590080" y="4888440"/>
            <a:ext cx="5020200" cy="28980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name.surname@endava.com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5590080" y="3981600"/>
            <a:ext cx="5038200" cy="2098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1600" spc="-1" strike="noStrike" cap="all">
                <a:solidFill>
                  <a:srgbClr val="000000"/>
                </a:solidFill>
                <a:latin typeface="Arial Narrow"/>
                <a:ea typeface="Arial"/>
              </a:rPr>
              <a:t>Job title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ww.twitch.tv/events/6BNLqEprRIuSrBSZ8D_UGA?sc_icampaign=event_twitch-live_am_nicki-dynamodb&amp;sc_ichannel=ha&amp;sc_icontent=awssm-1332-b&amp;sc_iplace=ribbon&amp;trk=ha_awssm-1332-b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394280" y="3027240"/>
            <a:ext cx="9920160" cy="1440000"/>
          </a:xfrm>
          <a:prstGeom prst="rect">
            <a:avLst/>
          </a:prstGeom>
          <a:noFill/>
          <a:ln>
            <a:noFill/>
          </a:ln>
        </p:spPr>
        <p:txBody>
          <a:bodyPr lIns="0" anchor="b"/>
          <a:p>
            <a:pPr algn="ctr">
              <a:lnSpc>
                <a:spcPct val="100000"/>
              </a:lnSpc>
            </a:pPr>
            <a:br/>
            <a:r>
              <a:rPr b="1" lang="en-US" sz="4800" spc="-1" strike="noStrike">
                <a:solidFill>
                  <a:srgbClr val="de411b"/>
                </a:solidFill>
                <a:latin typeface="Arial Narrow"/>
                <a:ea typeface="Arial Narrow"/>
              </a:rPr>
              <a:t>Touching the CLOUD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394280" y="5775840"/>
            <a:ext cx="7254000" cy="104220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90000"/>
              </a:lnSpc>
            </a:pPr>
            <a:r>
              <a:rPr b="1" lang="en-US" sz="2270" spc="-1" strike="noStrike">
                <a:solidFill>
                  <a:srgbClr val="000000"/>
                </a:solidFill>
                <a:latin typeface="Arial Narrow"/>
                <a:ea typeface="Arial Narrow"/>
              </a:rPr>
              <a:t>Angajatorii de top - Timisoara </a:t>
            </a:r>
            <a:endParaRPr b="0" lang="en-US" sz="22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270" spc="-1" strike="noStrike">
                <a:solidFill>
                  <a:srgbClr val="000000"/>
                </a:solidFill>
                <a:latin typeface="Arial Narrow"/>
                <a:ea typeface="Arial Narrow"/>
              </a:rPr>
              <a:t>October 2018</a:t>
            </a:r>
            <a:endParaRPr b="0" lang="en-US" sz="2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470880" y="306360"/>
            <a:ext cx="1139976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Live coding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Shape 172" descr=""/>
          <p:cNvPicPr/>
          <p:nvPr/>
        </p:nvPicPr>
        <p:blipFill>
          <a:blip r:embed="rId1"/>
          <a:stretch/>
        </p:blipFill>
        <p:spPr>
          <a:xfrm>
            <a:off x="4090680" y="1816920"/>
            <a:ext cx="4009320" cy="409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731520" y="274320"/>
            <a:ext cx="10972800" cy="607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210680" y="159840"/>
            <a:ext cx="983160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 algn="ctr"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d4711a"/>
                </a:solidFill>
                <a:latin typeface="Arial Narrow"/>
                <a:ea typeface="Arial Narrow"/>
              </a:rPr>
              <a:t>Serverless</a:t>
            </a: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 computing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7" name="TextShape 4"/>
          <p:cNvSpPr txBox="1"/>
          <p:nvPr/>
        </p:nvSpPr>
        <p:spPr>
          <a:xfrm>
            <a:off x="914400" y="2103120"/>
            <a:ext cx="10607040" cy="159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What is serverless computing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Build and run applications without thinking about servers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Why use serverless computing?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Developers can focus on their core product instead of worrying about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managing and operating servers or runtimes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TextShape 5"/>
          <p:cNvSpPr txBox="1"/>
          <p:nvPr/>
        </p:nvSpPr>
        <p:spPr>
          <a:xfrm>
            <a:off x="914400" y="3978360"/>
            <a:ext cx="3657600" cy="266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Benefits of serverless computing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no server management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flexible scaling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automated high availability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costs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9066240" y="2194560"/>
            <a:ext cx="2180880" cy="209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210680" y="159840"/>
            <a:ext cx="983160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 algn="ctr"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Start from vision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3" name="TextShape 4"/>
          <p:cNvSpPr txBox="1"/>
          <p:nvPr/>
        </p:nvSpPr>
        <p:spPr>
          <a:xfrm>
            <a:off x="2651760" y="1920240"/>
            <a:ext cx="750060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 computer on every desk and in every home running Microsoft software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Bill Gates 1980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8892720" y="2949120"/>
            <a:ext cx="2628720" cy="2628720"/>
          </a:xfrm>
          <a:prstGeom prst="rect">
            <a:avLst/>
          </a:prstGeom>
          <a:ln>
            <a:noFill/>
          </a:ln>
        </p:spPr>
      </p:pic>
      <p:sp>
        <p:nvSpPr>
          <p:cNvPr id="225" name="TextShape 5"/>
          <p:cNvSpPr txBox="1"/>
          <p:nvPr/>
        </p:nvSpPr>
        <p:spPr>
          <a:xfrm>
            <a:off x="1079640" y="3802320"/>
            <a:ext cx="722376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Transform any book or article into audio even if is in another language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210680" y="159840"/>
            <a:ext cx="983160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 algn="ctr"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Amazon  polly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8503920" y="2377440"/>
            <a:ext cx="2857320" cy="2857320"/>
          </a:xfrm>
          <a:prstGeom prst="rect">
            <a:avLst/>
          </a:prstGeom>
          <a:ln>
            <a:noFill/>
          </a:ln>
        </p:spPr>
      </p:pic>
      <p:sp>
        <p:nvSpPr>
          <p:cNvPr id="230" name="TextShape 4"/>
          <p:cNvSpPr txBox="1"/>
          <p:nvPr/>
        </p:nvSpPr>
        <p:spPr>
          <a:xfrm>
            <a:off x="983520" y="2011680"/>
            <a:ext cx="5051520" cy="30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Turn text into lifelike speech using deep learning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TextShape 5"/>
          <p:cNvSpPr txBox="1"/>
          <p:nvPr/>
        </p:nvSpPr>
        <p:spPr>
          <a:xfrm>
            <a:off x="1188720" y="3200400"/>
            <a:ext cx="5072760" cy="18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Benefits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NATURAL SOUNDING VOICES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STORE &amp; REDISTRIBUTE </a:t>
            </a:r>
            <a:r>
              <a:rPr b="0" lang="en-US" sz="1800" spc="-1" strike="noStrike">
                <a:latin typeface="Arial"/>
              </a:rPr>
              <a:t>SPEECH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REAL-TIME STREAMING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CUSTOMIZE &amp; CONTROL </a:t>
            </a:r>
            <a:r>
              <a:rPr b="0" lang="en-US" sz="1800" spc="-1" strike="noStrike">
                <a:latin typeface="Arial"/>
              </a:rPr>
              <a:t>SPEECH OUTPUT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LOW COST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210680" y="159840"/>
            <a:ext cx="983160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 algn="ctr"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Amazon S3 storage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5" name="TextShape 4"/>
          <p:cNvSpPr txBox="1"/>
          <p:nvPr/>
        </p:nvSpPr>
        <p:spPr>
          <a:xfrm>
            <a:off x="1188720" y="1920240"/>
            <a:ext cx="783108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  <a:hlinkClick r:id="rId1"/>
              </a:rPr>
              <a:t>Object storage built to store and retrieve any amount of data from anywhere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TextShape 5"/>
          <p:cNvSpPr txBox="1"/>
          <p:nvPr/>
        </p:nvSpPr>
        <p:spPr>
          <a:xfrm>
            <a:off x="1391400" y="2588760"/>
            <a:ext cx="5956560" cy="223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Benefits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</a:t>
            </a:r>
            <a:r>
              <a:rPr b="0" lang="en-US" sz="1800" spc="-1" strike="noStrike">
                <a:latin typeface="Arial"/>
                <a:ea typeface="Noto Sans CJK SC Regular"/>
              </a:rPr>
              <a:t>Unmatched durability, availability and scalability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Noto Sans CJK SC Regular"/>
              </a:rPr>
              <a:t>* comprehensive security and compliance capabilities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Noto Sans CJK SC Regular"/>
              </a:rPr>
              <a:t>* query in place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Noto Sans CJK SC Regular"/>
              </a:rPr>
              <a:t>* flexible management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Noto Sans CJK SC Regular"/>
              </a:rPr>
              <a:t>* most supported by partners, vendors and AWS services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Noto Sans CJK SC Regular"/>
              </a:rPr>
              <a:t>* easy, flexible data transfer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237" name="TextShape 6"/>
          <p:cNvSpPr txBox="1"/>
          <p:nvPr/>
        </p:nvSpPr>
        <p:spPr>
          <a:xfrm>
            <a:off x="1463040" y="4663440"/>
            <a:ext cx="3527280" cy="159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Use </a:t>
            </a:r>
            <a:r>
              <a:rPr b="0" lang="en-US" sz="1800" spc="-1" strike="noStrike">
                <a:latin typeface="Arial"/>
              </a:rPr>
              <a:t>case</a:t>
            </a:r>
            <a:r>
              <a:rPr b="0" lang="en-US" sz="1800" spc="-1" strike="noStrike">
                <a:latin typeface="Arial"/>
              </a:rPr>
              <a:t>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</a:t>
            </a:r>
            <a:r>
              <a:rPr b="0" lang="en-US" sz="1800" spc="-1" strike="noStrike">
                <a:latin typeface="Arial"/>
              </a:rPr>
              <a:t>back</a:t>
            </a:r>
            <a:r>
              <a:rPr b="0" lang="en-US" sz="1800" spc="-1" strike="noStrike">
                <a:latin typeface="Arial"/>
              </a:rPr>
              <a:t>up </a:t>
            </a:r>
            <a:r>
              <a:rPr b="0" lang="en-US" sz="1800" spc="-1" strike="noStrike">
                <a:latin typeface="Arial"/>
              </a:rPr>
              <a:t>and </a:t>
            </a:r>
            <a:r>
              <a:rPr b="0" lang="en-US" sz="1800" spc="-1" strike="noStrike">
                <a:latin typeface="Arial"/>
              </a:rPr>
              <a:t>reco</a:t>
            </a:r>
            <a:r>
              <a:rPr b="0" lang="en-US" sz="1800" spc="-1" strike="noStrike">
                <a:latin typeface="Arial"/>
              </a:rPr>
              <a:t>very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*dat</a:t>
            </a:r>
            <a:r>
              <a:rPr b="0" lang="en-US" sz="1800" spc="-1" strike="noStrike">
                <a:latin typeface="Arial"/>
              </a:rPr>
              <a:t>a </a:t>
            </a:r>
            <a:r>
              <a:rPr b="0" lang="en-US" sz="1800" spc="-1" strike="noStrike">
                <a:latin typeface="Arial"/>
              </a:rPr>
              <a:t>archi</a:t>
            </a:r>
            <a:r>
              <a:rPr b="0" lang="en-US" sz="1800" spc="-1" strike="noStrike">
                <a:latin typeface="Arial"/>
              </a:rPr>
              <a:t>ving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</a:t>
            </a:r>
            <a:r>
              <a:rPr b="0" lang="en-US" sz="1800" spc="-1" strike="noStrike">
                <a:latin typeface="Arial"/>
              </a:rPr>
              <a:t>data </a:t>
            </a:r>
            <a:r>
              <a:rPr b="0" lang="en-US" sz="1800" spc="-1" strike="noStrike">
                <a:latin typeface="Arial"/>
              </a:rPr>
              <a:t>lake </a:t>
            </a:r>
            <a:r>
              <a:rPr b="0" lang="en-US" sz="1800" spc="-1" strike="noStrike">
                <a:latin typeface="Arial"/>
              </a:rPr>
              <a:t>and </a:t>
            </a:r>
            <a:r>
              <a:rPr b="0" lang="en-US" sz="1800" spc="-1" strike="noStrike">
                <a:latin typeface="Arial"/>
              </a:rPr>
              <a:t>big </a:t>
            </a:r>
            <a:r>
              <a:rPr b="0" lang="en-US" sz="1800" spc="-1" strike="noStrike">
                <a:latin typeface="Arial"/>
              </a:rPr>
              <a:t>data </a:t>
            </a:r>
            <a:r>
              <a:rPr b="0" lang="en-US" sz="1800" spc="-1" strike="noStrike">
                <a:latin typeface="Arial"/>
              </a:rPr>
              <a:t>anal</a:t>
            </a:r>
            <a:r>
              <a:rPr b="0" lang="en-US" sz="1800" spc="-1" strike="noStrike">
                <a:latin typeface="Arial"/>
              </a:rPr>
              <a:t>ytics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</a:t>
            </a:r>
            <a:r>
              <a:rPr b="0" lang="en-US" sz="1800" spc="-1" strike="noStrike">
                <a:latin typeface="Arial"/>
              </a:rPr>
              <a:t>hybri</a:t>
            </a:r>
            <a:r>
              <a:rPr b="0" lang="en-US" sz="1800" spc="-1" strike="noStrike">
                <a:latin typeface="Arial"/>
              </a:rPr>
              <a:t>d </a:t>
            </a:r>
            <a:r>
              <a:rPr b="0" lang="en-US" sz="1800" spc="-1" strike="noStrike">
                <a:latin typeface="Arial"/>
              </a:rPr>
              <a:t>clou</a:t>
            </a:r>
            <a:r>
              <a:rPr b="0" lang="en-US" sz="1800" spc="-1" strike="noStrike">
                <a:latin typeface="Arial"/>
              </a:rPr>
              <a:t>d </a:t>
            </a:r>
            <a:r>
              <a:rPr b="0" lang="en-US" sz="1800" spc="-1" strike="noStrike">
                <a:latin typeface="Arial"/>
              </a:rPr>
              <a:t>stor</a:t>
            </a:r>
            <a:r>
              <a:rPr b="0" lang="en-US" sz="1800" spc="-1" strike="noStrike">
                <a:latin typeface="Arial"/>
              </a:rPr>
              <a:t>age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</a:t>
            </a:r>
            <a:r>
              <a:rPr b="0" lang="en-US" sz="1800" spc="-1" strike="noStrike">
                <a:latin typeface="Arial"/>
              </a:rPr>
              <a:t>clou</a:t>
            </a:r>
            <a:r>
              <a:rPr b="0" lang="en-US" sz="1800" spc="-1" strike="noStrike">
                <a:latin typeface="Arial"/>
              </a:rPr>
              <a:t>d </a:t>
            </a:r>
            <a:r>
              <a:rPr b="0" lang="en-US" sz="1800" spc="-1" strike="noStrike">
                <a:latin typeface="Arial"/>
              </a:rPr>
              <a:t>nativ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appli</a:t>
            </a:r>
            <a:r>
              <a:rPr b="0" lang="en-US" sz="1800" spc="-1" strike="noStrike">
                <a:latin typeface="Arial"/>
              </a:rPr>
              <a:t>catio</a:t>
            </a:r>
            <a:r>
              <a:rPr b="0" lang="en-US" sz="1800" spc="-1" strike="noStrike">
                <a:latin typeface="Arial"/>
              </a:rPr>
              <a:t>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</a:t>
            </a:r>
            <a:r>
              <a:rPr b="0" lang="en-US" sz="1800" spc="-1" strike="noStrike">
                <a:latin typeface="Arial"/>
              </a:rPr>
              <a:t>disa</a:t>
            </a:r>
            <a:r>
              <a:rPr b="0" lang="en-US" sz="1800" spc="-1" strike="noStrike">
                <a:latin typeface="Arial"/>
              </a:rPr>
              <a:t>ster </a:t>
            </a:r>
            <a:r>
              <a:rPr b="0" lang="en-US" sz="1800" spc="-1" strike="noStrike">
                <a:latin typeface="Arial"/>
              </a:rPr>
              <a:t>reco</a:t>
            </a:r>
            <a:r>
              <a:rPr b="0" lang="en-US" sz="1800" spc="-1" strike="noStrike">
                <a:latin typeface="Arial"/>
              </a:rPr>
              <a:t>very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7863840" y="3246120"/>
            <a:ext cx="3044880" cy="96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1210680" y="159840"/>
            <a:ext cx="983160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 algn="ctr"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D</a:t>
            </a: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y</a:t>
            </a: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n</a:t>
            </a: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a</a:t>
            </a: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m</a:t>
            </a: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o </a:t>
            </a: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d</a:t>
            </a: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b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8750880" y="2779920"/>
            <a:ext cx="3044880" cy="1060560"/>
          </a:xfrm>
          <a:prstGeom prst="rect">
            <a:avLst/>
          </a:prstGeom>
          <a:ln>
            <a:noFill/>
          </a:ln>
        </p:spPr>
      </p:pic>
      <p:sp>
        <p:nvSpPr>
          <p:cNvPr id="243" name="TextShape 4"/>
          <p:cNvSpPr txBox="1"/>
          <p:nvPr/>
        </p:nvSpPr>
        <p:spPr>
          <a:xfrm>
            <a:off x="822960" y="2468880"/>
            <a:ext cx="8129880" cy="266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Amazon DynamoDB is </a:t>
            </a:r>
            <a:r>
              <a:rPr b="0" lang="en-US" sz="1800" spc="-1" strike="noStrike">
                <a:latin typeface="Arial"/>
              </a:rPr>
              <a:t>a nonrelational </a:t>
            </a:r>
            <a:r>
              <a:rPr b="0" lang="en-US" sz="1800" spc="-1" strike="noStrike">
                <a:latin typeface="Arial"/>
              </a:rPr>
              <a:t>database that delivers </a:t>
            </a:r>
            <a:r>
              <a:rPr b="0" lang="en-US" sz="1800" spc="-1" strike="noStrike">
                <a:latin typeface="Arial"/>
              </a:rPr>
              <a:t>reliable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performance at any </a:t>
            </a:r>
            <a:r>
              <a:rPr b="0" lang="en-US" sz="1800" spc="-1" strike="noStrike">
                <a:latin typeface="Arial"/>
              </a:rPr>
              <a:t>scale.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Create a new table for </a:t>
            </a:r>
            <a:r>
              <a:rPr b="0" lang="en-US" sz="1800" spc="-1" strike="noStrike">
                <a:latin typeface="Arial"/>
              </a:rPr>
              <a:t>your application and let </a:t>
            </a:r>
            <a:r>
              <a:rPr b="0" lang="en-US" sz="1800" spc="-1" strike="noStrike">
                <a:latin typeface="Arial"/>
              </a:rPr>
              <a:t>DynamoDB handle the </a:t>
            </a:r>
            <a:r>
              <a:rPr b="0" lang="en-US" sz="1800" spc="-1" strike="noStrike">
                <a:latin typeface="Arial"/>
              </a:rPr>
              <a:t>rest.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Benefits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PERFORMANCE AT </a:t>
            </a:r>
            <a:r>
              <a:rPr b="0" lang="en-US" sz="1800" spc="-1" strike="noStrike">
                <a:latin typeface="Arial"/>
              </a:rPr>
              <a:t>SCALE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FULLY MANAGED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ENTERPRISE-READY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1210680" y="159840"/>
            <a:ext cx="983160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 algn="ctr"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lambda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8647200" y="242928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248" name="TextShape 4"/>
          <p:cNvSpPr txBox="1"/>
          <p:nvPr/>
        </p:nvSpPr>
        <p:spPr>
          <a:xfrm>
            <a:off x="1001880" y="2560320"/>
            <a:ext cx="7450200" cy="18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Run code without thinking about servers. Pay only for the compute time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you consume.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Benefits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NO SERVERS TO MANAGE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CONTINUOUS SCALING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SUBSECOND METERING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210680" y="159840"/>
            <a:ext cx="983160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 algn="ctr"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Api gateway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2" name="TextShape 4"/>
          <p:cNvSpPr txBox="1"/>
          <p:nvPr/>
        </p:nvSpPr>
        <p:spPr>
          <a:xfrm>
            <a:off x="1005840" y="2286000"/>
            <a:ext cx="6965640" cy="352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Create, maintain, and secure APIs at any scale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An API that acts as a “front door” for applications to access data,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business logic, or functionality from your back-end servicesand the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amount of data transferred out.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Benefits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LOW COST AND EFFICIENT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PERFORMANCE AT ANY SCALE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EASILY MONITOR API ACTIVITY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STREAMLINE API DEVELOPMENT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FLEXIBLE SECURITY CONTROLS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RUN YOUR APIS WITHOUT SERVERS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CREATE RESTFUL API ENDPOINTS FOR EXISTING SERVICES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9144000" y="2429280"/>
            <a:ext cx="2142720" cy="21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1210680" y="159840"/>
            <a:ext cx="983160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 algn="ctr"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Sns component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8503920" y="2350080"/>
            <a:ext cx="3044880" cy="3044880"/>
          </a:xfrm>
          <a:prstGeom prst="rect">
            <a:avLst/>
          </a:prstGeom>
          <a:ln>
            <a:noFill/>
          </a:ln>
        </p:spPr>
      </p:pic>
      <p:sp>
        <p:nvSpPr>
          <p:cNvPr id="258" name="TextShape 4"/>
          <p:cNvSpPr txBox="1"/>
          <p:nvPr/>
        </p:nvSpPr>
        <p:spPr>
          <a:xfrm>
            <a:off x="1091160" y="2103120"/>
            <a:ext cx="739692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Decouple and scale microservices, distributed systems, and serverless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applications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TextShape 5"/>
          <p:cNvSpPr txBox="1"/>
          <p:nvPr/>
        </p:nvSpPr>
        <p:spPr>
          <a:xfrm>
            <a:off x="1371600" y="3566160"/>
            <a:ext cx="7055640" cy="137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With SNS, you can use </a:t>
            </a:r>
            <a:r>
              <a:rPr b="0" lang="en-US" sz="1800" spc="-1" strike="noStrike">
                <a:latin typeface="Arial"/>
              </a:rPr>
              <a:t>topics to decouple </a:t>
            </a:r>
            <a:r>
              <a:rPr b="0" lang="en-US" sz="1800" spc="-1" strike="noStrike">
                <a:latin typeface="Arial"/>
              </a:rPr>
              <a:t>message publishers from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subscribers, fan-out </a:t>
            </a:r>
            <a:r>
              <a:rPr b="0" lang="en-US" sz="1800" spc="-1" strike="noStrike">
                <a:latin typeface="Arial"/>
              </a:rPr>
              <a:t>messages to multiple </a:t>
            </a:r>
            <a:r>
              <a:rPr b="0" lang="en-US" sz="1800" spc="-1" strike="noStrike">
                <a:latin typeface="Arial"/>
              </a:rPr>
              <a:t>recipients at once,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and eliminate polling in </a:t>
            </a:r>
            <a:r>
              <a:rPr b="0" lang="en-US" sz="1800" spc="-1" strike="noStrike">
                <a:latin typeface="Arial"/>
              </a:rPr>
              <a:t>your applications.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SNS supports a variety of </a:t>
            </a:r>
            <a:r>
              <a:rPr b="0" lang="en-US" sz="1800" spc="-1" strike="noStrike">
                <a:latin typeface="Arial"/>
              </a:rPr>
              <a:t>subscription types, </a:t>
            </a:r>
            <a:r>
              <a:rPr b="0" lang="en-US" sz="1800" spc="-1" strike="noStrike">
                <a:latin typeface="Arial"/>
              </a:rPr>
              <a:t>allowing you to push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messages directly to </a:t>
            </a:r>
            <a:r>
              <a:rPr b="0" lang="en-US" sz="1800" spc="-1" strike="noStrike">
                <a:latin typeface="Arial"/>
              </a:rPr>
              <a:t>Amazon Simple Queue </a:t>
            </a:r>
            <a:r>
              <a:rPr b="0" lang="en-US" sz="1800" spc="-1" strike="noStrike">
                <a:latin typeface="Arial"/>
              </a:rPr>
              <a:t>Service (SQS) queues,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AWS Lambda functions, </a:t>
            </a:r>
            <a:r>
              <a:rPr b="0" lang="en-US" sz="1800" spc="-1" strike="noStrike">
                <a:latin typeface="Arial"/>
              </a:rPr>
              <a:t>and HTTP endpoints.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210680" y="159840"/>
            <a:ext cx="983160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 algn="ctr"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agenda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1210680" y="159840"/>
            <a:ext cx="983160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 algn="ctr"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Aws translate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8138160" y="2892240"/>
            <a:ext cx="3466800" cy="1314000"/>
          </a:xfrm>
          <a:prstGeom prst="rect">
            <a:avLst/>
          </a:prstGeom>
          <a:ln>
            <a:noFill/>
          </a:ln>
        </p:spPr>
      </p:pic>
      <p:sp>
        <p:nvSpPr>
          <p:cNvPr id="264" name="TextShape 4"/>
          <p:cNvSpPr txBox="1"/>
          <p:nvPr/>
        </p:nvSpPr>
        <p:spPr>
          <a:xfrm>
            <a:off x="1280160" y="2377440"/>
            <a:ext cx="441288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Natural and accurate language translation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Shape 5"/>
          <p:cNvSpPr txBox="1"/>
          <p:nvPr/>
        </p:nvSpPr>
        <p:spPr>
          <a:xfrm>
            <a:off x="1463040" y="3474720"/>
            <a:ext cx="4998240" cy="95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neural machine translation service that delivers: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fast,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high-quality,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and affordable language translation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TextShape 6"/>
          <p:cNvSpPr txBox="1"/>
          <p:nvPr/>
        </p:nvSpPr>
        <p:spPr>
          <a:xfrm>
            <a:off x="1463040" y="5029200"/>
            <a:ext cx="4310640" cy="116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Benefits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Highly Accurate &amp; Continuously </a:t>
            </a:r>
            <a:r>
              <a:rPr b="0" lang="en-US" sz="1800" spc="-1" strike="noStrike">
                <a:latin typeface="Arial"/>
              </a:rPr>
              <a:t>Learning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Easy to Integrate into Your </a:t>
            </a:r>
            <a:r>
              <a:rPr b="0" lang="en-US" sz="1800" spc="-1" strike="noStrike">
                <a:latin typeface="Arial"/>
              </a:rPr>
              <a:t>Applications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Scalable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1210680" y="159840"/>
            <a:ext cx="983160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 algn="ctr"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d4711a"/>
                </a:solidFill>
                <a:latin typeface="Arial Narrow"/>
                <a:ea typeface="Arial Narrow"/>
              </a:rPr>
              <a:t>text to </a:t>
            </a:r>
            <a:r>
              <a:rPr b="1" lang="en-US" sz="3600" spc="-1" strike="noStrike" cap="all">
                <a:solidFill>
                  <a:srgbClr val="d4711a"/>
                </a:solidFill>
                <a:latin typeface="Arial Narrow"/>
                <a:ea typeface="Arial Narrow"/>
              </a:rPr>
              <a:t>speech</a:t>
            </a: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 </a:t>
            </a: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architecture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1737360" y="1554480"/>
            <a:ext cx="7882200" cy="530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470880" y="306360"/>
            <a:ext cx="1139976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Live coding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2911680" y="1895040"/>
            <a:ext cx="6254640" cy="374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1210680" y="159840"/>
            <a:ext cx="983160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 algn="ctr"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548640" y="182880"/>
            <a:ext cx="10972800" cy="596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210680" y="159840"/>
            <a:ext cx="983160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 algn="ctr"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Next steps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82" name="TextShape 4"/>
          <p:cNvSpPr txBox="1"/>
          <p:nvPr/>
        </p:nvSpPr>
        <p:spPr>
          <a:xfrm>
            <a:off x="1188720" y="2158560"/>
            <a:ext cx="7256520" cy="395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Real time translator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Convert real time audio into another language audio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Could be a very good fit to IoT: smart headset, smartphone app,etc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Amazon Transcribe is an automatic speech recognition (ASR) service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that makes it easy for developers to add speech-to-text capability to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their applications.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Key Features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Easy-to-Read Transcriptions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Recognize Multiple Speakers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Channel Identification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8412480" y="2468880"/>
            <a:ext cx="3620880" cy="192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1210680" y="159840"/>
            <a:ext cx="983160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 algn="ctr"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review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1210680" y="159840"/>
            <a:ext cx="983160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 algn="ctr"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Why you should learn cloud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2748600" y="1823040"/>
            <a:ext cx="6686280" cy="320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3206880" y="1434240"/>
            <a:ext cx="7421400" cy="153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7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Arial Narrow"/>
                <a:ea typeface="Arial Narrow"/>
              </a:rPr>
              <a:t>THANK YOU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5590080" y="3533040"/>
            <a:ext cx="5038200" cy="44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cap="all">
                <a:solidFill>
                  <a:srgbClr val="df411c"/>
                </a:solidFill>
                <a:latin typeface="Arial Narrow"/>
                <a:ea typeface="Arial"/>
              </a:rPr>
              <a:t>MIHAI STANGACIU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5590080" y="4888440"/>
            <a:ext cx="5020200" cy="28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Mihai.Stangaciu@endava.com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TextShape 4"/>
          <p:cNvSpPr txBox="1"/>
          <p:nvPr/>
        </p:nvSpPr>
        <p:spPr>
          <a:xfrm>
            <a:off x="5590080" y="3981600"/>
            <a:ext cx="5038200" cy="20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1" lang="en-US" sz="1600" spc="-1" strike="noStrike" cap="all">
                <a:solidFill>
                  <a:srgbClr val="000000"/>
                </a:solidFill>
                <a:latin typeface="Arial Narrow"/>
                <a:ea typeface="Arial"/>
              </a:rPr>
              <a:t>DEVELOPMENT LEAD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210680" y="159840"/>
            <a:ext cx="983160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 algn="ctr"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Distributed systems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210680" y="159840"/>
            <a:ext cx="983160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 algn="ctr"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What is cloud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210680" y="159840"/>
            <a:ext cx="983160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 algn="ctr"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Why cloud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210680" y="159840"/>
            <a:ext cx="983160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 algn="ctr"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Where is cloud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210680" y="159840"/>
            <a:ext cx="983160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 algn="ctr"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Cloud evolution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210680" y="159840"/>
            <a:ext cx="983160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 algn="ctr"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What is </a:t>
            </a:r>
            <a:r>
              <a:rPr b="1" lang="en-US" sz="3600" spc="-1" strike="noStrike" cap="all">
                <a:solidFill>
                  <a:srgbClr val="d4711a"/>
                </a:solidFill>
                <a:latin typeface="Arial Narrow"/>
                <a:ea typeface="Arial Narrow"/>
              </a:rPr>
              <a:t>openshift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8" name="TextShape 4"/>
          <p:cNvSpPr txBox="1"/>
          <p:nvPr/>
        </p:nvSpPr>
        <p:spPr>
          <a:xfrm>
            <a:off x="1210680" y="160200"/>
            <a:ext cx="983160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 algn="ctr"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What is </a:t>
            </a:r>
            <a:r>
              <a:rPr b="1" lang="en-US" sz="3600" spc="-1" strike="noStrike" cap="all">
                <a:solidFill>
                  <a:srgbClr val="db212e"/>
                </a:solidFill>
                <a:latin typeface="Arial Narrow"/>
                <a:ea typeface="Arial Narrow"/>
              </a:rPr>
              <a:t>Openshift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Shape 168" descr=""/>
          <p:cNvPicPr/>
          <p:nvPr/>
        </p:nvPicPr>
        <p:blipFill>
          <a:blip r:embed="rId1"/>
          <a:stretch/>
        </p:blipFill>
        <p:spPr>
          <a:xfrm>
            <a:off x="303480" y="2330640"/>
            <a:ext cx="2819160" cy="2514960"/>
          </a:xfrm>
          <a:prstGeom prst="rect">
            <a:avLst/>
          </a:prstGeom>
          <a:ln>
            <a:noFill/>
          </a:ln>
        </p:spPr>
      </p:pic>
      <p:sp>
        <p:nvSpPr>
          <p:cNvPr id="200" name="CustomShape 5"/>
          <p:cNvSpPr/>
          <p:nvPr/>
        </p:nvSpPr>
        <p:spPr>
          <a:xfrm>
            <a:off x="3303720" y="320292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Arial Narrow"/>
                <a:ea typeface="Arial Narrow"/>
              </a:rPr>
              <a:t>+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4000" spc="-1" strike="noStrike">
              <a:latin typeface="Arial"/>
            </a:endParaRPr>
          </a:p>
        </p:txBody>
      </p:sp>
      <p:pic>
        <p:nvPicPr>
          <p:cNvPr id="201" name="Shape 170" descr=""/>
          <p:cNvPicPr/>
          <p:nvPr/>
        </p:nvPicPr>
        <p:blipFill>
          <a:blip r:embed="rId2"/>
          <a:stretch/>
        </p:blipFill>
        <p:spPr>
          <a:xfrm>
            <a:off x="4120920" y="2523600"/>
            <a:ext cx="3939480" cy="2038680"/>
          </a:xfrm>
          <a:prstGeom prst="rect">
            <a:avLst/>
          </a:prstGeom>
          <a:ln>
            <a:noFill/>
          </a:ln>
        </p:spPr>
      </p:pic>
      <p:sp>
        <p:nvSpPr>
          <p:cNvPr id="202" name="CustomShape 6"/>
          <p:cNvSpPr/>
          <p:nvPr/>
        </p:nvSpPr>
        <p:spPr>
          <a:xfrm>
            <a:off x="8217360" y="3157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Arial Narrow"/>
                <a:ea typeface="Arial Narrow"/>
              </a:rPr>
              <a:t>=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4000" spc="-1" strike="noStrike">
              <a:latin typeface="Arial"/>
            </a:endParaRPr>
          </a:p>
        </p:txBody>
      </p:sp>
      <p:pic>
        <p:nvPicPr>
          <p:cNvPr id="203" name="Shape 172" descr=""/>
          <p:cNvPicPr/>
          <p:nvPr/>
        </p:nvPicPr>
        <p:blipFill>
          <a:blip r:embed="rId3"/>
          <a:stretch/>
        </p:blipFill>
        <p:spPr>
          <a:xfrm>
            <a:off x="9346320" y="2503440"/>
            <a:ext cx="1978200" cy="211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1210680" y="159840"/>
            <a:ext cx="9831600" cy="1025640"/>
          </a:xfrm>
          <a:prstGeom prst="rect">
            <a:avLst/>
          </a:prstGeom>
          <a:noFill/>
          <a:ln>
            <a:noFill/>
          </a:ln>
        </p:spPr>
        <p:txBody>
          <a:bodyPr lIns="0" anchor="b" anchorCtr="1"/>
          <a:p>
            <a:pPr algn="ctr">
              <a:lnSpc>
                <a:spcPct val="70000"/>
              </a:lnSpc>
            </a:pPr>
            <a:r>
              <a:rPr b="1" lang="en-US" sz="3600" spc="-1" strike="noStrike" cap="all">
                <a:solidFill>
                  <a:srgbClr val="000000"/>
                </a:solidFill>
                <a:latin typeface="Arial Narrow"/>
                <a:ea typeface="Arial Narrow"/>
              </a:rPr>
              <a:t>Openshift advantages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303720" y="320256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8217360" y="3157200"/>
            <a:ext cx="73044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332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PPT-template-August2016</Template>
  <TotalTime>615</TotalTime>
  <Application>LibreOffice/6.0.3.2$Linux_X86_64 LibreOffice_project/00m0$Build-2</Application>
  <Words>98</Words>
  <Paragraphs>34</Paragraphs>
  <Company>Endava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2017-02-27T09:06:14Z</dcterms:created>
  <dc:creator>Ana Maria Scridon</dc:creator>
  <dc:description/>
  <dc:language>en-US</dc:language>
  <cp:lastModifiedBy/>
  <cp:lastPrinted>2015-07-09T12:46:33Z</cp:lastPrinted>
  <dcterms:modified xsi:type="dcterms:W3CDTF">2018-10-07T23:36:22Z</dcterms:modified>
  <cp:revision>121</cp:revision>
  <dc:subject/>
  <dc:title>Presentation title use colour for keywords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Endava</vt:lpwstr>
  </property>
  <property fmtid="{D5CDD505-2E9C-101B-9397-08002B2CF9AE}" pid="4" name="ContentTypeId">
    <vt:lpwstr>0x01010053FBAAD7C9E6E745B7FEE6CC7DC24E33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3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6</vt:i4>
  </property>
  <property fmtid="{D5CDD505-2E9C-101B-9397-08002B2CF9AE}" pid="14" name="_dlc_DocIdItemGuid">
    <vt:lpwstr>b31bafd3-3c2c-442e-bbbb-25765d6fab2c</vt:lpwstr>
  </property>
</Properties>
</file>