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11782683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11782683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1782683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11782683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1178268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1178268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1782683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1782683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11782683f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b11782683f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11782683f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b11782683f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11782683f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b11782683f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11782683f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b11782683f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11782683f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b11782683f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11782683f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b11782683f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1178268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1178268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11782683f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11782683f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11782683f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b11782683f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11782683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b11782683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11782683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b11782683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11782683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11782683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11782683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b11782683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11782683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b11782683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11782683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b11782683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11782683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b11782683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178268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178268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1178268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1178268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1178268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1178268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178268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178268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1782683f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1782683f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1178268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1178268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1178268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1178268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12factor.n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enthos.dev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witter.com/Jeffail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mtodor" TargetMode="External"/><Relationship Id="rId4" Type="http://schemas.openxmlformats.org/officeDocument/2006/relationships/hyperlink" Target="https://github.com/mihaitodo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hyperlink" Target="https://github.com/benthosdev/benthos-plugin-examp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benthos.dev/community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hyperlink" Target="https://discord.gg/6VaWjzP" TargetMode="External"/><Relationship Id="rId8" Type="http://schemas.openxmlformats.org/officeDocument/2006/relationships/hyperlink" Target="https://invite.slack.golangbridge.or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xkcd.com/234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aws.amazon.com/prescriptive-guidance/latest/modernization-data-persistence/cqrs-pattern.htm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gineering.linkedin.com/architecture/brief-history-scaling-linkedin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hyperlink" Target="https://www.slideshare.net/danveloper/microservices-the-right-wa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engineering at scale: Real-world case studies with Benthos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43150" y="3428000"/>
            <a:ext cx="2260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Mihai Todor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Jan 19th, 2024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1804" l="18827" r="18995" t="21809"/>
          <a:stretch/>
        </p:blipFill>
        <p:spPr>
          <a:xfrm>
            <a:off x="2824922" y="2834125"/>
            <a:ext cx="3494166" cy="19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JSON REST API service for our LinkedIn clone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 favourite programming language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Import HTTP libraries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Import the JSON libraries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Import the database </a:t>
            </a:r>
            <a:r>
              <a:rPr lang="en-GB"/>
              <a:t>client libraries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Write a bunch of glue code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Build a Docker image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Run it as a Docker container in Kubernetes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missing?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Resource limits (memory, CPU, disk and network on individual nodes aren’t infinite)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Metrics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Logging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Retries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Rate limiting and throttling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Batching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Caching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Scaling (high availability, fault tolerance, etc)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Security</a:t>
            </a:r>
            <a:endParaRPr/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Extensibility and maintainability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Twelve-factor apps: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https://12factor.net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Codebase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Dependencies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Config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Backing services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Build, release, run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Processes</a:t>
            </a:r>
            <a:endParaRPr sz="1800"/>
          </a:p>
        </p:txBody>
      </p:sp>
      <p:sp>
        <p:nvSpPr>
          <p:cNvPr id="127" name="Google Shape;127;p24"/>
          <p:cNvSpPr txBox="1"/>
          <p:nvPr/>
        </p:nvSpPr>
        <p:spPr>
          <a:xfrm>
            <a:off x="4741500" y="1152475"/>
            <a:ext cx="409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-GB" sz="1800">
                <a:solidFill>
                  <a:schemeClr val="dk2"/>
                </a:solidFill>
              </a:rPr>
              <a:t>Port binding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-GB" sz="1800">
                <a:solidFill>
                  <a:schemeClr val="dk2"/>
                </a:solidFill>
              </a:rPr>
              <a:t>Concurrency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-GB" sz="1800">
                <a:solidFill>
                  <a:schemeClr val="dk2"/>
                </a:solidFill>
              </a:rPr>
              <a:t>Disposability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-GB" sz="1800">
                <a:solidFill>
                  <a:schemeClr val="dk2"/>
                </a:solidFill>
              </a:rPr>
              <a:t>Dev/prod parity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-GB" sz="1800">
                <a:solidFill>
                  <a:schemeClr val="dk2"/>
                </a:solidFill>
              </a:rPr>
              <a:t>Logs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-GB" sz="1800">
                <a:solidFill>
                  <a:schemeClr val="dk2"/>
                </a:solidFill>
              </a:rPr>
              <a:t>Admin processes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Benthos?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https://www.benthos.dev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688" y="4666050"/>
            <a:ext cx="8520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500"/>
              <a:t>Hint: It has nothing to do with deep sea fish, except for the logo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0" l="0" r="0" t="6950"/>
          <a:stretch/>
        </p:blipFill>
        <p:spPr>
          <a:xfrm>
            <a:off x="1553712" y="1049550"/>
            <a:ext cx="6036575" cy="35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Disclaimers</a:t>
            </a:r>
            <a:endParaRPr b="1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Thoughts expressed here are my own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Benthos is owned and maintained by Ash: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https://twitter.com/Jeffail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Ash designed and built Benthos from scratch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I am a contributor to the project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425" y="1503238"/>
            <a:ext cx="3651874" cy="27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What is Benthos for?</a:t>
            </a:r>
            <a:endParaRPr b="1"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4415500"/>
            <a:ext cx="852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rPr lang="en-GB"/>
              <a:t>“Fancy stream processing made operationally mundane” - Ash Jeffs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9710" l="0" r="0" t="4957"/>
          <a:stretch/>
        </p:blipFill>
        <p:spPr>
          <a:xfrm>
            <a:off x="380674" y="971425"/>
            <a:ext cx="8382653" cy="33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Boringly easy to use</a:t>
            </a:r>
            <a:endParaRPr b="1"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008000"/>
                </a:solidFill>
                <a:highlight>
                  <a:srgbClr val="FFFFFF"/>
                </a:highlight>
              </a:rPr>
              <a:t># Install</a:t>
            </a:r>
            <a:endParaRPr sz="13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highlight>
                  <a:srgbClr val="FFFFFF"/>
                </a:highlight>
              </a:rPr>
              <a:t>curl -Lsf https://sh.benthos.dev | bash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008000"/>
                </a:solidFill>
                <a:highlight>
                  <a:srgbClr val="FFFFFF"/>
                </a:highlight>
              </a:rPr>
              <a:t># Make a config</a:t>
            </a:r>
            <a:endParaRPr sz="13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highlight>
                  <a:srgbClr val="FFFFFF"/>
                </a:highlight>
              </a:rPr>
              <a:t>benthos create stdin/mapping/stdout &gt; ./config.yaml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008000"/>
                </a:solidFill>
                <a:highlight>
                  <a:srgbClr val="FFFFFF"/>
                </a:highlight>
              </a:rPr>
              <a:t># Run</a:t>
            </a:r>
            <a:endParaRPr sz="13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350">
                <a:highlight>
                  <a:srgbClr val="FFFFFF"/>
                </a:highlight>
              </a:rPr>
              <a:t>benthos -c ./config.yaml</a:t>
            </a:r>
            <a:endParaRPr sz="1350"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25373"/>
          <a:stretch/>
        </p:blipFill>
        <p:spPr>
          <a:xfrm>
            <a:off x="4252625" y="1506362"/>
            <a:ext cx="4579675" cy="21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Features</a:t>
            </a:r>
            <a:endParaRPr b="1"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Declarative YAML-based configuration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Single message transforms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Stateless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At least once delivery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Metrics and logging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Custom Plugins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Written in Go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9800" y="1098550"/>
            <a:ext cx="47625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Bloblang</a:t>
            </a:r>
            <a:endParaRPr b="1"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Custom DSL for arbitrary data transforms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514" y="2450538"/>
            <a:ext cx="3494974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5007950" y="445025"/>
            <a:ext cx="3824700" cy="1690200"/>
          </a:xfrm>
          <a:prstGeom prst="wedgeRoundRectCallout">
            <a:avLst>
              <a:gd fmla="val -47536" name="adj1"/>
              <a:gd fmla="val 94159" name="adj2"/>
              <a:gd fmla="val 0" name="adj3"/>
            </a:avLst>
          </a:prstGeom>
          <a:noFill/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new_doc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"article"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endParaRPr b="0" i="0" sz="12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"comment"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endParaRPr b="0" i="0" sz="12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b="0" i="0" sz="12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311700" y="2156100"/>
            <a:ext cx="2133000" cy="2586000"/>
          </a:xfrm>
          <a:prstGeom prst="rect">
            <a:avLst/>
          </a:prstGeom>
          <a:noFill/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"doc"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"article"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"article"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"qux"</a:t>
            </a:r>
            <a:endParaRPr b="0" i="0" sz="120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6868550" y="2571750"/>
            <a:ext cx="1964100" cy="1754700"/>
          </a:xfrm>
          <a:prstGeom prst="rect">
            <a:avLst/>
          </a:prstGeom>
          <a:noFill/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"new_doc"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"qux"</a:t>
            </a:r>
            <a:endParaRPr b="0" i="0" sz="120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2444700" y="3283800"/>
            <a:ext cx="3798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6488750" y="3283813"/>
            <a:ext cx="3798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Deployment models</a:t>
            </a:r>
            <a:endParaRPr b="1"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944250" y="3516925"/>
            <a:ext cx="2043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Standalone CLI app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26575"/>
            <a:ext cx="3308097" cy="1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7313" y="1717175"/>
            <a:ext cx="1890350" cy="18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4699150" y="3607525"/>
            <a:ext cx="11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Serverless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5175" y="1626575"/>
            <a:ext cx="1947135" cy="189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7249438" y="3607525"/>
            <a:ext cx="12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Principal </a:t>
            </a:r>
            <a:r>
              <a:rPr lang="en-GB"/>
              <a:t>S</a:t>
            </a:r>
            <a:r>
              <a:rPr lang="en-GB"/>
              <a:t>oftware Engineer, currently freelancing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16+ years of experience in industry and academia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Backend microservices and infrastructure / scalability / public cloud SaaS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Golang, Python, C++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Open Source contributor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https://www.linkedin.com/in/mtodor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https://github.com/mihaitodor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study: JSON REST API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50" y="1322726"/>
            <a:ext cx="8402500" cy="24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Importing Benthos as a library</a:t>
            </a:r>
            <a:endParaRPr b="1"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"context"</a:t>
            </a:r>
            <a:endParaRPr sz="4684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"github.com/benthosdev/benthos/v4/public/service"</a:t>
            </a:r>
            <a:endParaRPr sz="4684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4684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Import minimal Benthos components</a:t>
            </a:r>
            <a:endParaRPr sz="4684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_ </a:t>
            </a:r>
            <a:r>
              <a:rPr lang="en-GB" sz="4684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"github.com/benthosdev/benthos/v4/public/components/io"</a:t>
            </a:r>
            <a:endParaRPr sz="4684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 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"github.com/</a:t>
            </a:r>
            <a:r>
              <a:rPr lang="en-GB" sz="4684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benthosdev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/benthos/v4/public/components/pure"</a:t>
            </a:r>
            <a:endParaRPr sz="4684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468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service.</a:t>
            </a:r>
            <a:r>
              <a:rPr lang="en-GB" sz="468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RunCLI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(context.</a:t>
            </a:r>
            <a:r>
              <a:rPr lang="en-GB" sz="468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3714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0" t="4306"/>
          <a:stretch/>
        </p:blipFill>
        <p:spPr>
          <a:xfrm>
            <a:off x="5420900" y="445025"/>
            <a:ext cx="3411400" cy="20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311700" y="4758600"/>
            <a:ext cx="861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Source: </a:t>
            </a:r>
            <a:r>
              <a:rPr lang="en-GB" sz="1300" u="sng">
                <a:solidFill>
                  <a:schemeClr val="hlink"/>
                </a:solidFill>
                <a:hlinkClick r:id="rId4"/>
              </a:rPr>
              <a:t>https://github.com/benthosdev/benthos-plugin-example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Writing a custom Benthos plugin</a:t>
            </a:r>
            <a:endParaRPr b="1"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(r *processor) 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(ctx context.Context, m *service.Message) (service.MessageBatch, </a:t>
            </a:r>
            <a:r>
              <a:rPr lang="en-GB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"foobar"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(r *processor) 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(ctx context.Context) </a:t>
            </a:r>
            <a:r>
              <a:rPr lang="en-GB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service.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RegisterProcessor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"foobar"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service.</a:t>
            </a:r>
            <a:r>
              <a:rPr lang="en-GB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NewConfigSpec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(conf *service.ParsedConfig, mgr *service.Resources) (service.Processor, </a:t>
            </a:r>
            <a:r>
              <a:rPr lang="en-GB" sz="9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&amp;processor{}, </a:t>
            </a:r>
            <a:r>
              <a:rPr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&gt; ./benthos create -s stdin/foobar/stdout &gt; config.yaml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&gt; ./benthos -c config.yaml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15886" l="12078" r="12100" t="15550"/>
          <a:stretch/>
        </p:blipFill>
        <p:spPr>
          <a:xfrm>
            <a:off x="5534650" y="189213"/>
            <a:ext cx="3297649" cy="1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Future enhancements and goodies</a:t>
            </a:r>
            <a:endParaRPr b="1"/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78200"/>
            <a:ext cx="2782475" cy="17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6824513" y="3303600"/>
            <a:ext cx="16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Benthos Studio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9663" y="1530600"/>
            <a:ext cx="2599526" cy="162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/>
          <p:nvPr/>
        </p:nvSpPr>
        <p:spPr>
          <a:xfrm>
            <a:off x="3793138" y="3303600"/>
            <a:ext cx="16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 plugins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943488" y="3308250"/>
            <a:ext cx="1518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29"/>
              <a:buFont typeface="Arial"/>
              <a:buNone/>
            </a:pPr>
            <a:r>
              <a:rPr b="0" i="0" lang="en-GB" sz="182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adapters </a:t>
            </a:r>
            <a:endParaRPr b="0" i="0" sz="182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061" y="1682975"/>
            <a:ext cx="2599526" cy="162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Benthos Studio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25" y="445025"/>
            <a:ext cx="7029870" cy="43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Why Open Source?</a:t>
            </a:r>
            <a:endParaRPr b="1"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Built on the shoulders of giants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Community-driven features, enhancements and bug fixes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High quality standards enforced uniformly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Open issue tracker and permanent change history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Avoids vendor-driven lock-in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170125"/>
            <a:ext cx="4267200" cy="279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490250" y="450150"/>
            <a:ext cx="490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GB" sz="3200"/>
              <a:t>Open Source Needs You!</a:t>
            </a:r>
            <a:endParaRPr b="1" sz="3200"/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176" y="152400"/>
            <a:ext cx="3597426" cy="483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Community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https://www.benthos.dev/community</a:t>
            </a:r>
            <a:endParaRPr b="1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7062" y="1729160"/>
            <a:ext cx="3209874" cy="16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2383538"/>
            <a:ext cx="1972374" cy="3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9925" y="2383562"/>
            <a:ext cx="1477910" cy="3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311700" y="2832475"/>
            <a:ext cx="21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https://discord.gg/6VaWjzP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6176925" y="2832475"/>
            <a:ext cx="296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https://invite.slack.golangbridge.org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#benthos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/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00000"/>
                </a:solidFill>
              </a:rPr>
              <a:t>Thank you!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Happy to answer your questions!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00125"/>
            <a:ext cx="4286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SaaS platforms look like behind the scenes?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099" y="1017725"/>
            <a:ext cx="2867800" cy="36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61938" y="4758600"/>
            <a:ext cx="842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Source: </a:t>
            </a:r>
            <a:r>
              <a:rPr lang="en-GB" sz="1300" u="sng">
                <a:solidFill>
                  <a:schemeClr val="hlink"/>
                </a:solidFill>
                <a:hlinkClick r:id="rId4"/>
              </a:rPr>
              <a:t>https://xkcd.com/2347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build a LinkedIn clone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25" y="1364300"/>
            <a:ext cx="7903350" cy="24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Product feature services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Timeline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Users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Interactions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Messaging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Payments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Ads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Auxiliary services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Schedulers and orchestrators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Databases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Storage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Analytics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Audit log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APIs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…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the LinkedIn clone monolith into microservices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CQRS - Command query responsibility segregation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11700" y="4774200"/>
            <a:ext cx="80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Details: </a:t>
            </a:r>
            <a:r>
              <a:rPr lang="en-GB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https://docs.aws.amazon.com/prescriptive-guidance/latest/modernization-data-persistence/cqrs-pattern.html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775" y="1170125"/>
            <a:ext cx="4026954" cy="34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LinkedIn’s high level system architecture (2015)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4611800"/>
            <a:ext cx="84975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Source: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https://engineering.linkedin.com/architecture/brief-history-scaling-linkedin</a:t>
            </a:r>
            <a:endParaRPr sz="13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000" y="1152475"/>
            <a:ext cx="3751995" cy="345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LinkedIn clone microservice architecture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661" y="1017725"/>
            <a:ext cx="4890675" cy="36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11700" y="4689575"/>
            <a:ext cx="84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Source: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https://www.slideshare.net/danveloper/microservices-the-right-way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else?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Code repositories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CI/CD (Continuous integration and continuous delivery/deployment)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Monitoring and alerting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Container image registry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CDNs (content delivery network)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VPCs &amp; Firewalls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