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cxRwiJx83FHclUgrhDe4nCF2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987928c37_0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987928c37_0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cd3e9630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29cd3e9630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cd3e9630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29cd3e9630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7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9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63320" y="4635720"/>
            <a:ext cx="4709520" cy="554400"/>
          </a:xfrm>
          <a:custGeom>
            <a:rect b="b" l="l" r="r" t="t"/>
            <a:pathLst>
              <a:path extrusionOk="0" h="1540" w="13082">
                <a:moveTo>
                  <a:pt x="0" y="0"/>
                </a:moveTo>
                <a:lnTo>
                  <a:pt x="13082" y="0"/>
                </a:lnTo>
                <a:lnTo>
                  <a:pt x="13082" y="1540"/>
                </a:lnTo>
                <a:lnTo>
                  <a:pt x="0" y="1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oogle Shape;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19920" y="0"/>
            <a:ext cx="6172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/>
          <p:nvPr/>
        </p:nvSpPr>
        <p:spPr>
          <a:xfrm>
            <a:off x="3924360" y="3708360"/>
            <a:ext cx="4343760" cy="231120"/>
          </a:xfrm>
          <a:custGeom>
            <a:rect b="b" l="l" r="r" t="t"/>
            <a:pathLst>
              <a:path extrusionOk="0" h="642" w="12066">
                <a:moveTo>
                  <a:pt x="0" y="0"/>
                </a:moveTo>
                <a:lnTo>
                  <a:pt x="12066" y="0"/>
                </a:lnTo>
                <a:lnTo>
                  <a:pt x="12066" y="642"/>
                </a:lnTo>
                <a:lnTo>
                  <a:pt x="0" y="6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hyperlink" Target="https://benthos.dev/" TargetMode="External"/><Relationship Id="rId7" Type="http://schemas.openxmlformats.org/officeDocument/2006/relationships/hyperlink" Target="https://www.linkedin.com/in/mtodor/" TargetMode="External"/><Relationship Id="rId8" Type="http://schemas.openxmlformats.org/officeDocument/2006/relationships/hyperlink" Target="https://www.linkedin.com/in/murugappan-chetty-3aa016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tsmurugappan.github.io/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www.benthos.dev/" TargetMode="External"/><Relationship Id="rId6" Type="http://schemas.openxmlformats.org/officeDocument/2006/relationships/hyperlink" Target="https://github.com/mihaitodor" TargetMode="External"/><Relationship Id="rId7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/>
        </p:nvSpPr>
        <p:spPr>
          <a:xfrm>
            <a:off x="463320" y="2450160"/>
            <a:ext cx="4709160" cy="186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Data Processing at Scale with Knative and Benthos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463320" y="6197400"/>
            <a:ext cx="4709160" cy="215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 fontScale="63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May 17</a:t>
            </a:r>
            <a:r>
              <a:rPr b="1" baseline="30000" i="0" lang="en-US" sz="1400" u="none" cap="none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400" u="none" cap="none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, 2022, Valencia, Spain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463320" y="4635720"/>
            <a:ext cx="5190840" cy="12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2576"/>
                </a:solidFill>
              </a:rPr>
              <a:t>Mihai Todor</a:t>
            </a:r>
            <a:endParaRPr b="1" sz="18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Principal Software Engineer @ Optum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2576"/>
                </a:solidFill>
              </a:rPr>
              <a:t>Murugappan Sevugan Chetty</a:t>
            </a:r>
            <a:endParaRPr b="1" sz="18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Staff Software Engineer @ Box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880" y="2494080"/>
            <a:ext cx="5598360" cy="18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320" y="1557360"/>
            <a:ext cx="8385480" cy="393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1752480" y="5322360"/>
            <a:ext cx="86868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ts val="2400"/>
              <a:buFont typeface="Arial"/>
              <a:buNone/>
            </a:pPr>
            <a:r>
              <a:rPr b="0" lang="en-US" sz="24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"Fancy stream processing made operationally mundane"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2576"/>
              </a:buClr>
              <a:buSzPts val="2400"/>
              <a:buFont typeface="Arial"/>
              <a:buNone/>
            </a:pPr>
            <a:r>
              <a:rPr b="0" lang="en-US" sz="24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Ashley Jeffs, Benthos creator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>
            <p:ph idx="4294967295"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en-US" sz="4400"/>
              <a:t>What is Benthos?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87928c37_0_2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en-US" sz="4400"/>
              <a:t>Why Benthos?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2987928c37_0_25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Performant and simple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417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YAML / CUE configs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417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Stateless</a:t>
            </a:r>
            <a:endParaRPr sz="32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417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Extendable</a:t>
            </a:r>
            <a:endParaRPr sz="3200"/>
          </a:p>
        </p:txBody>
      </p:sp>
      <p:pic>
        <p:nvPicPr>
          <p:cNvPr id="237" name="Google Shape;237;g12987928c3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9472" y="1418404"/>
            <a:ext cx="3062512" cy="416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68240"/>
            <a:ext cx="2975760" cy="172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0520" y="2335320"/>
            <a:ext cx="2984400" cy="218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450" y="2335688"/>
            <a:ext cx="2706588" cy="21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/>
          <p:nvPr/>
        </p:nvSpPr>
        <p:spPr>
          <a:xfrm>
            <a:off x="3761100" y="3104400"/>
            <a:ext cx="649200" cy="6492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7773188" y="3206925"/>
            <a:ext cx="649200" cy="444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 txBox="1"/>
          <p:nvPr>
            <p:ph idx="4294967295"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en-US" sz="4400"/>
              <a:t>Let’s combine them!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>
            <p:ph idx="4294967295"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en-US" sz="4400"/>
              <a:t>Demo Architecture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5" y="1418409"/>
            <a:ext cx="10972498" cy="454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463320" y="2450160"/>
            <a:ext cx="47091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ct val="100000"/>
              <a:buFont typeface="Arial"/>
              <a:buNone/>
            </a:pPr>
            <a:r>
              <a:rPr b="1" lang="en-US" sz="38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3800">
              <a:solidFill>
                <a:srgbClr val="00257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ct val="100000"/>
              <a:buFont typeface="Arial"/>
              <a:buNone/>
            </a:pPr>
            <a:r>
              <a:t/>
            </a:r>
            <a:endParaRPr b="1" sz="3800">
              <a:solidFill>
                <a:srgbClr val="00257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ct val="100000"/>
              <a:buFont typeface="Arial"/>
              <a:buNone/>
            </a:pPr>
            <a:r>
              <a:rPr b="1" lang="en-US" sz="38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Scalable sentiment </a:t>
            </a:r>
            <a:r>
              <a:rPr b="1" lang="en-US" sz="3800">
                <a:solidFill>
                  <a:srgbClr val="002576"/>
                </a:solidFill>
              </a:rPr>
              <a:t>analysis</a:t>
            </a:r>
            <a:r>
              <a:rPr b="1" lang="en-US" sz="38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 on Twitter data</a:t>
            </a:r>
            <a:endParaRPr b="0" sz="3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463320" y="4635720"/>
            <a:ext cx="5190840" cy="12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2576"/>
                </a:solidFill>
              </a:rPr>
              <a:t>Mihai Todor</a:t>
            </a:r>
            <a:endParaRPr b="1" sz="18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880" y="2494080"/>
            <a:ext cx="5598360" cy="18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Summary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Knative supports push based autoscaling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417"/>
              </a:spcBef>
              <a:spcAft>
                <a:spcPts val="0"/>
              </a:spcAft>
              <a:buSzPts val="3200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Pull based </a:t>
            </a:r>
            <a:r>
              <a:rPr lang="en-US" sz="3200">
                <a:solidFill>
                  <a:schemeClr val="dk1"/>
                </a:solidFill>
              </a:rPr>
              <a:t>autoscaling 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requires bespoke components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spcBef>
                <a:spcPts val="1417"/>
              </a:spcBef>
              <a:spcAft>
                <a:spcPts val="0"/>
              </a:spcAft>
              <a:buSzPts val="3200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Benthos provides a configurable way to leverage </a:t>
            </a:r>
            <a:r>
              <a:rPr lang="en-US" sz="3200"/>
              <a:t>K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native autoscaling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/>
        </p:nvSpPr>
        <p:spPr>
          <a:xfrm>
            <a:off x="463320" y="2450160"/>
            <a:ext cx="4709160" cy="186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ts val="4500"/>
              <a:buFont typeface="Arial"/>
              <a:buNone/>
            </a:pPr>
            <a:r>
              <a:rPr b="1" lang="en-US" sz="45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45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920" y="1166040"/>
            <a:ext cx="6172200" cy="452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320" y="5612760"/>
            <a:ext cx="3048120" cy="10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/>
        </p:nvSpPr>
        <p:spPr>
          <a:xfrm>
            <a:off x="7898400" y="5967720"/>
            <a:ext cx="24152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https://benthos.dev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463325" y="3648775"/>
            <a:ext cx="555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576"/>
                </a:solidFill>
              </a:rPr>
              <a:t>Reach out</a:t>
            </a:r>
            <a:r>
              <a:rPr b="1" lang="en-US" sz="1800">
                <a:solidFill>
                  <a:srgbClr val="002576"/>
                </a:solidFill>
              </a:rPr>
              <a:t> to us</a:t>
            </a:r>
            <a:endParaRPr b="1" sz="1800">
              <a:solidFill>
                <a:srgbClr val="00257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576"/>
                </a:solidFill>
              </a:rPr>
              <a:t>Mihai: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https://www.linkedin.com/in/mtodor/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576"/>
                </a:solidFill>
              </a:rPr>
              <a:t>Muru: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https://www.linkedin.com/in/murugappan-chetty/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About Us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>
            <p:ph idx="1" type="body"/>
          </p:nvPr>
        </p:nvSpPr>
        <p:spPr>
          <a:xfrm>
            <a:off x="6400800" y="4347720"/>
            <a:ext cx="5198040" cy="205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Murugappan Chetty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Staff</a:t>
            </a:r>
            <a:r>
              <a:rPr lang="en-US" sz="1600"/>
              <a:t> 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SWE @ Box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Container platforms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Open source contributor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Knative steering committee member representing end users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https://itsmurugappan.github.io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1143000"/>
            <a:ext cx="2232360" cy="29718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"/>
          <p:cNvSpPr txBox="1"/>
          <p:nvPr/>
        </p:nvSpPr>
        <p:spPr>
          <a:xfrm>
            <a:off x="457200" y="4347720"/>
            <a:ext cx="5198040" cy="205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Mihai Todor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-US" sz="1600" strike="noStrike">
                <a:latin typeface="Arial"/>
                <a:ea typeface="Arial"/>
                <a:cs typeface="Arial"/>
                <a:sym typeface="Arial"/>
              </a:rPr>
              <a:t>Principal SWE @ Optum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-US" sz="1600" strike="noStrike">
                <a:latin typeface="Arial"/>
                <a:ea typeface="Arial"/>
                <a:cs typeface="Arial"/>
                <a:sym typeface="Arial"/>
              </a:rPr>
              <a:t>Data Streaming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-US" sz="1600" strike="noStrike">
                <a:latin typeface="Arial"/>
                <a:ea typeface="Arial"/>
                <a:cs typeface="Arial"/>
                <a:sym typeface="Arial"/>
              </a:rPr>
              <a:t>Benthos contributor</a:t>
            </a:r>
            <a:r>
              <a:rPr lang="en-US" sz="1600"/>
              <a:t>: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https://www.benthos.dev/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-US" sz="1600" strike="noStrike"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https://github.com/mihaitodor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4489" y="1274327"/>
            <a:ext cx="2803477" cy="297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Agenda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Knative Autoscaling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Benthos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Benthos + Knative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Demo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463320" y="2450160"/>
            <a:ext cx="4709160" cy="186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ts val="3800"/>
              <a:buFont typeface="Arial"/>
              <a:buNone/>
            </a:pPr>
            <a:r>
              <a:rPr b="1" lang="en-US" sz="38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Knative Autoscaling</a:t>
            </a:r>
            <a:endParaRPr b="0" sz="3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463320" y="4635720"/>
            <a:ext cx="5190840" cy="12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2576"/>
                </a:solidFill>
              </a:rPr>
              <a:t>Murugappan Sevugan Chetty</a:t>
            </a:r>
            <a:endParaRPr b="1" sz="1800" strike="noStrike"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880" y="2494080"/>
            <a:ext cx="5598360" cy="18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Knative Autoscaling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50" y="1165850"/>
            <a:ext cx="6806900" cy="5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7169725" y="2385450"/>
            <a:ext cx="44121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Push Based</a:t>
            </a:r>
            <a:endParaRPr sz="3200"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RPS/Concurrency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Knative Autoscaling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95" y="2171818"/>
            <a:ext cx="7238825" cy="34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7709250" y="2505800"/>
            <a:ext cx="38727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Pull Based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Requires bespoke components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cd3e9630_0_6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en-US" sz="4400"/>
              <a:t>Bespoke Component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129cd3e963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5" y="2126600"/>
            <a:ext cx="11732600" cy="30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9cd3e9630_0_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en-US" sz="4400"/>
              <a:t>Component that we need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29cd3e9630_0_0"/>
          <p:cNvSpPr txBox="1"/>
          <p:nvPr>
            <p:ph idx="1" type="body"/>
          </p:nvPr>
        </p:nvSpPr>
        <p:spPr>
          <a:xfrm>
            <a:off x="609475" y="1835925"/>
            <a:ext cx="101172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401320" lvl="0" marL="45720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/>
              <a:t>Configurable</a:t>
            </a:r>
            <a:endParaRPr sz="3200"/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/>
              <a:t>Integrates with commonly used data sources</a:t>
            </a:r>
            <a:endParaRPr sz="3200"/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/>
              <a:t>HTTP/gRPC sink option</a:t>
            </a:r>
            <a:endParaRPr sz="3200"/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/>
              <a:t>Scalable</a:t>
            </a:r>
            <a:endParaRPr sz="3200"/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Resilient</a:t>
            </a:r>
            <a:endParaRPr sz="3200"/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/>
              <a:t>Observable</a:t>
            </a:r>
            <a:br>
              <a:rPr lang="en-US" sz="3200"/>
            </a:b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463320" y="2450160"/>
            <a:ext cx="4709160" cy="186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576"/>
              </a:buClr>
              <a:buSzPts val="3800"/>
              <a:buFont typeface="Arial"/>
              <a:buNone/>
            </a:pPr>
            <a:r>
              <a:rPr b="1" lang="en-US" sz="3800" strike="noStrike">
                <a:solidFill>
                  <a:srgbClr val="002576"/>
                </a:solidFill>
                <a:latin typeface="Arial"/>
                <a:ea typeface="Arial"/>
                <a:cs typeface="Arial"/>
                <a:sym typeface="Arial"/>
              </a:rPr>
              <a:t>Benthos</a:t>
            </a:r>
            <a:endParaRPr b="0" sz="3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463320" y="4635720"/>
            <a:ext cx="5190840" cy="12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2576"/>
                </a:solidFill>
              </a:rPr>
              <a:t>Mihai Todor</a:t>
            </a:r>
            <a:endParaRPr b="1" sz="18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880" y="2494080"/>
            <a:ext cx="5598360" cy="18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