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704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3/11/25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9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6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389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73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16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6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269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565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73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3/11/25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549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47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4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2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8C8435-F0FC-8764-2E91-988951BE11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R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687E1D-B0E5-0E1C-B768-8507BECD0B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rmAutofit/>
          </a:bodyPr>
          <a:lstStyle/>
          <a:p>
            <a:r>
              <a:rPr lang="en-RO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MICROCONTROLLERS PROJECT</a:t>
            </a:r>
            <a:br>
              <a:rPr lang="en-R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RO" sz="43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THERMOSTAT CIRCUIT DESIGN</a:t>
            </a:r>
            <a:br>
              <a:rPr lang="en-RO" sz="43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RO" sz="43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3DF12-B3D1-0AFD-E2FD-777BEC1C2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4682062"/>
            <a:ext cx="8652788" cy="457201"/>
          </a:xfrm>
        </p:spPr>
        <p:txBody>
          <a:bodyPr>
            <a:normAutofit/>
          </a:bodyPr>
          <a:lstStyle/>
          <a:p>
            <a:endParaRPr lang="en-RO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RO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579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B5A18-044C-C3C0-6FB3-48A06B3F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O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1.Block Scheme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7B38D-3733-80B3-C7A4-DD390DF8BFF1}"/>
              </a:ext>
            </a:extLst>
          </p:cNvPr>
          <p:cNvSpPr txBox="1"/>
          <p:nvPr/>
        </p:nvSpPr>
        <p:spPr>
          <a:xfrm>
            <a:off x="3843338" y="3302555"/>
            <a:ext cx="4186237" cy="707886"/>
          </a:xfrm>
          <a:prstGeom prst="rect">
            <a:avLst/>
          </a:prstGeom>
          <a:blipFill dpi="0" rotWithShape="1">
            <a:blip r:embed="rId2">
              <a:alphaModFix amt="42000"/>
            </a:blip>
            <a:srcRect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RO" sz="4000" dirty="0"/>
              <a:t>Microcontroller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C467DB-92BF-07E0-E6E6-519CEF5FC365}"/>
              </a:ext>
            </a:extLst>
          </p:cNvPr>
          <p:cNvSpPr txBox="1"/>
          <p:nvPr/>
        </p:nvSpPr>
        <p:spPr>
          <a:xfrm>
            <a:off x="438151" y="1950488"/>
            <a:ext cx="4186237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RO" sz="2800" dirty="0"/>
              <a:t>Temperature Sensor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66F30-4A87-B36C-294A-0F85D8A430E7}"/>
              </a:ext>
            </a:extLst>
          </p:cNvPr>
          <p:cNvSpPr txBox="1"/>
          <p:nvPr/>
        </p:nvSpPr>
        <p:spPr>
          <a:xfrm>
            <a:off x="7786688" y="2012884"/>
            <a:ext cx="1647826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RO" sz="2800" dirty="0"/>
              <a:t>Display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480E18-8C04-D82E-B74F-B4FF177FDA7F}"/>
              </a:ext>
            </a:extLst>
          </p:cNvPr>
          <p:cNvSpPr txBox="1"/>
          <p:nvPr/>
        </p:nvSpPr>
        <p:spPr>
          <a:xfrm>
            <a:off x="2562226" y="4813204"/>
            <a:ext cx="2062162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RO" sz="2800" dirty="0"/>
              <a:t>Keyboard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1FA33-53CA-482E-1BEE-15768D0C7667}"/>
              </a:ext>
            </a:extLst>
          </p:cNvPr>
          <p:cNvSpPr txBox="1"/>
          <p:nvPr/>
        </p:nvSpPr>
        <p:spPr>
          <a:xfrm>
            <a:off x="7567611" y="4809647"/>
            <a:ext cx="4186237" cy="52322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txBody>
          <a:bodyPr wrap="square" rtlCol="0">
            <a:spAutoFit/>
          </a:bodyPr>
          <a:lstStyle/>
          <a:p>
            <a:r>
              <a:rPr lang="en-RO" sz="2800" dirty="0"/>
              <a:t>Execution Element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194E1B1-1ACA-0118-BC0F-0F7F6DC04EEB}"/>
              </a:ext>
            </a:extLst>
          </p:cNvPr>
          <p:cNvCxnSpPr>
            <a:cxnSpLocks/>
          </p:cNvCxnSpPr>
          <p:nvPr/>
        </p:nvCxnSpPr>
        <p:spPr>
          <a:xfrm flipH="1">
            <a:off x="4243388" y="4014960"/>
            <a:ext cx="914400" cy="794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9786949-123A-A2FC-B48E-5A90452A45F8}"/>
              </a:ext>
            </a:extLst>
          </p:cNvPr>
          <p:cNvCxnSpPr>
            <a:cxnSpLocks/>
          </p:cNvCxnSpPr>
          <p:nvPr/>
        </p:nvCxnSpPr>
        <p:spPr>
          <a:xfrm flipH="1" flipV="1">
            <a:off x="6838950" y="4010441"/>
            <a:ext cx="947738" cy="7992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C08FEC-971D-7285-D640-02452FAB3ACF}"/>
              </a:ext>
            </a:extLst>
          </p:cNvPr>
          <p:cNvCxnSpPr>
            <a:cxnSpLocks/>
          </p:cNvCxnSpPr>
          <p:nvPr/>
        </p:nvCxnSpPr>
        <p:spPr>
          <a:xfrm flipH="1" flipV="1">
            <a:off x="3957638" y="2473708"/>
            <a:ext cx="914400" cy="8483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130A4E-F728-C41E-C55D-D948D02A7111}"/>
              </a:ext>
            </a:extLst>
          </p:cNvPr>
          <p:cNvCxnSpPr>
            <a:cxnSpLocks/>
          </p:cNvCxnSpPr>
          <p:nvPr/>
        </p:nvCxnSpPr>
        <p:spPr>
          <a:xfrm flipH="1">
            <a:off x="7527132" y="2540623"/>
            <a:ext cx="914400" cy="7946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0073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8BA1DB-FBCF-27DD-9FF3-25DF5330F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r>
              <a:rPr lang="en-US" sz="4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2.The temperature sensor</a:t>
            </a:r>
            <a:br>
              <a:rPr lang="en-RO" sz="4400" b="1" kern="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44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3137C-5303-A786-3ACB-F922328BD3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en-RO" sz="20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To restrain the area for finding the perfect resistor for my thermostat I will use an analog temperature sensor. Why an analog sensor? Because analog sensor are easier to use, they have a faster response time and have a lower cost. The signal at the output of the sensor is continuous and directly proportional to the temperature.</a:t>
            </a:r>
          </a:p>
          <a:p>
            <a:r>
              <a:rPr lang="en-RO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Next, I will briefly explain the 4 categories of analog temperature sensors.</a:t>
            </a:r>
          </a:p>
          <a:p>
            <a:endParaRPr lang="en-RO" sz="2000" dirty="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793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04BED5A-E98E-4DA0-BAA5-4F6AB24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4B94A-E40E-48CE-BD7B-C1A30AE57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3982" y="488542"/>
            <a:ext cx="11244036" cy="5880916"/>
          </a:xfrm>
          <a:prstGeom prst="rect">
            <a:avLst/>
          </a:prstGeom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EC5CA6-6479-49D5-B4B5-5643D26B8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84442" y="2057401"/>
            <a:ext cx="0" cy="27432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26337-5AA4-470D-9687-5907CB53B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685800"/>
            <a:ext cx="10853928" cy="5486400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10A8A-CC84-2581-4B33-082F6A0EB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r"/>
            <a:r>
              <a:rPr lang="en-US" sz="44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 Analog temperature sensors categories</a:t>
            </a:r>
            <a:br>
              <a:rPr lang="en-RO" sz="44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4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C1075-3BFD-9806-615C-FDD9857D6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3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2.1.1. Thermistors</a:t>
            </a:r>
            <a:endParaRPr lang="en-RO" sz="1300" b="1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RO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Thermistors are made of semiconductor materials and their resistance changes with temperature. There are two types of thermistors, NTC(Negative Temperature Coefficient – the resistance decreases as temperature increases) and PTC(Positive Temperature Coefficient - resistance increases as temperature increases). </a:t>
            </a: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3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2.1.2. Thermocouples </a:t>
            </a:r>
            <a:endParaRPr lang="en-RO" sz="1300" b="1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RO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Thermocouples are made of two different metals joined together these metals is heated or cooled, they generate a small voltage (called the Seebeck effect), which is proportional to the temperature.</a:t>
            </a: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3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2.1.3. RTDs (Resistance Temperature Detectors)</a:t>
            </a:r>
            <a:endParaRPr lang="en-RO" sz="1300" b="1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RTDs measure temperature by correlating the resistance of a metal (usually platinum) with temperature. As temperature increases, the resistance of the metal increases in a predictable way.</a:t>
            </a:r>
            <a:endParaRPr lang="en-RO" sz="1300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300" b="1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2.1.4. Analog Output IC Sensors</a:t>
            </a:r>
            <a:endParaRPr lang="en-RO" sz="1300" b="1">
              <a:solidFill>
                <a:srgbClr val="FFFF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RO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</a:t>
            </a:r>
            <a:r>
              <a:rPr lang="en-US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hese are integrated circuits (ICs) that measure temperature and provide a linear analog output (voltage or current) proportional to the temperature. They often include built-in signal conditioning</a:t>
            </a:r>
            <a:r>
              <a:rPr lang="en-RO" sz="130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RO" sz="13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046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C896C-7E37-90C9-633D-C2C858DA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2.2. The chosen sensors</a:t>
            </a:r>
            <a:br>
              <a:rPr lang="en-RO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A072-C87E-986C-E074-0DECE9B14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3148013" cy="4283393"/>
          </a:xfrm>
        </p:spPr>
        <p:txBody>
          <a:bodyPr>
            <a:normAutofit fontScale="92500" lnSpcReduction="10000"/>
          </a:bodyPr>
          <a:lstStyle/>
          <a:p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2.2.1. LMT70</a:t>
            </a:r>
          </a:p>
          <a:p>
            <a:r>
              <a:rPr lang="en-R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precision </a:t>
            </a:r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±0.2°C (max)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ange: </a:t>
            </a:r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-20°C to 90°C</a:t>
            </a:r>
            <a:r>
              <a:rPr lang="en-RO" sz="2400" dirty="0">
                <a:effectLst/>
              </a:rPr>
              <a:t> </a:t>
            </a:r>
          </a:p>
          <a:p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supply current: 9.2 µA (typ)12 µA (max)</a:t>
            </a:r>
            <a:r>
              <a:rPr lang="en-RO" sz="2400" dirty="0">
                <a:effectLst/>
              </a:rPr>
              <a:t> </a:t>
            </a:r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ize:</a:t>
            </a:r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0.88 mm by 0.88 mm</a:t>
            </a:r>
            <a:r>
              <a:rPr lang="en-RO" sz="2400" dirty="0">
                <a:effectLst/>
              </a:rPr>
              <a:t> </a:t>
            </a:r>
          </a:p>
          <a:p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already calibrated for  °C </a:t>
            </a:r>
          </a:p>
          <a:p>
            <a:r>
              <a:rPr lang="en-GB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rice: 12 dollars a piece</a:t>
            </a:r>
            <a:r>
              <a:rPr lang="en-RO" sz="2400" dirty="0">
                <a:effectLst/>
              </a:rPr>
              <a:t> 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needs amplifier because of low output voltage</a:t>
            </a:r>
            <a:endParaRPr lang="en-RO" sz="2400" dirty="0">
              <a:effectLst/>
            </a:endParaRPr>
          </a:p>
          <a:p>
            <a:endParaRPr lang="en-RO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D61DD5-883C-33D7-CDC3-0CA2A94A5D14}"/>
              </a:ext>
            </a:extLst>
          </p:cNvPr>
          <p:cNvSpPr txBox="1">
            <a:spLocks/>
          </p:cNvSpPr>
          <p:nvPr/>
        </p:nvSpPr>
        <p:spPr>
          <a:xfrm>
            <a:off x="4521993" y="2014194"/>
            <a:ext cx="3148013" cy="42833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2.2.2. </a:t>
            </a:r>
            <a:r>
              <a:rPr lang="en-RO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YSI 44031</a:t>
            </a:r>
            <a:r>
              <a:rPr lang="en-RO" sz="2400" dirty="0">
                <a:effectLst/>
              </a:rPr>
              <a:t> </a:t>
            </a:r>
          </a:p>
          <a:p>
            <a:r>
              <a:rPr lang="en-RO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precision 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±0.1°C (max)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ange: 0°C to 70°C</a:t>
            </a:r>
            <a:r>
              <a:rPr lang="en-RO" sz="2400" dirty="0"/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igh sensitivity</a:t>
            </a:r>
            <a:r>
              <a:rPr lang="en-RO" sz="2400" dirty="0"/>
              <a:t> 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ize: </a:t>
            </a:r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0.095″ (2.4 mm) Maximum Diameter</a:t>
            </a:r>
            <a:r>
              <a:rPr lang="en-RO" sz="2400" dirty="0">
                <a:effectLst/>
              </a:rPr>
              <a:t> </a:t>
            </a:r>
            <a:endParaRPr lang="en-RO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rice: 16 dollars a piece</a:t>
            </a:r>
            <a:r>
              <a:rPr lang="en-RO" sz="2400" dirty="0"/>
              <a:t> </a:t>
            </a: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needs special calibration</a:t>
            </a:r>
          </a:p>
          <a:p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output is not linear</a:t>
            </a:r>
            <a:endParaRPr lang="en-RO" sz="2400" dirty="0"/>
          </a:p>
          <a:p>
            <a:endParaRPr lang="en-RO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567FAC-2092-3847-CF9C-DF2110D3708C}"/>
              </a:ext>
            </a:extLst>
          </p:cNvPr>
          <p:cNvSpPr txBox="1">
            <a:spLocks/>
          </p:cNvSpPr>
          <p:nvPr/>
        </p:nvSpPr>
        <p:spPr>
          <a:xfrm>
            <a:off x="7977187" y="2014193"/>
            <a:ext cx="3148013" cy="428339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2.2.3. LM35</a:t>
            </a:r>
          </a:p>
          <a:p>
            <a:r>
              <a:rPr lang="en-RO" sz="1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precision 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±0.5°C (max)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ange: -55°C to 150°C</a:t>
            </a:r>
            <a:r>
              <a:rPr lang="en-RO" sz="2400" dirty="0"/>
              <a:t> </a:t>
            </a:r>
          </a:p>
          <a:p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power supply current: less than 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60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  <a:sym typeface="Symbol" pitchFamily="2" charset="2"/>
              </a:rPr>
              <a:t>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</a:t>
            </a:r>
            <a:r>
              <a:rPr lang="en-RO" sz="2400" dirty="0">
                <a:effectLst/>
              </a:rPr>
              <a:t> </a:t>
            </a:r>
            <a:endParaRPr lang="en-RO" sz="1800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widely available</a:t>
            </a:r>
            <a:endParaRPr lang="en-RO" sz="2400" dirty="0"/>
          </a:p>
          <a:p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already calibrated for  °C </a:t>
            </a:r>
          </a:p>
          <a:p>
            <a:r>
              <a:rPr lang="en-GB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rice: 1 dollar a piece</a:t>
            </a:r>
            <a:r>
              <a:rPr lang="en-RO" sz="2400" dirty="0"/>
              <a:t> </a:t>
            </a:r>
          </a:p>
          <a:p>
            <a:r>
              <a:rPr lang="en-RO" sz="1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</a:t>
            </a:r>
            <a:r>
              <a:rPr lang="en-RO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utputs a linear analog voltage (10mV per °C)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endParaRPr lang="en-RO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RO" dirty="0"/>
          </a:p>
        </p:txBody>
      </p:sp>
    </p:spTree>
    <p:extLst>
      <p:ext uri="{BB962C8B-B14F-4D97-AF65-F5344CB8AC3E}">
        <p14:creationId xmlns:p14="http://schemas.microsoft.com/office/powerpoint/2010/main" val="631650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0000"/>
                <a:shade val="100000"/>
                <a:satMod val="300000"/>
              </a:schemeClr>
            </a:gs>
            <a:gs pos="100000">
              <a:schemeClr val="bg1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15573D-0E45-4691-B525-471152EC18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448559-19A4-4252-8C27-54C1DA906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4419599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R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19C35E-4E30-4F1D-9FC2-F2FA6191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19" y="466344"/>
            <a:ext cx="3959352" cy="592531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R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62096A-A547-4CF1-3ABA-9297AA20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240" y="875324"/>
            <a:ext cx="3536510" cy="5093520"/>
          </a:xfrm>
        </p:spPr>
        <p:txBody>
          <a:bodyPr>
            <a:normAutofit/>
          </a:bodyPr>
          <a:lstStyle/>
          <a:p>
            <a:pPr algn="ctr"/>
            <a:r>
              <a:rPr lang="en-US" sz="4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2.3. The sensor for the thermostat.</a:t>
            </a:r>
            <a:br>
              <a:rPr lang="en-RO" sz="4400" b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RO" sz="440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A3B07-6068-98F1-37A9-417A53F79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124" y="559477"/>
            <a:ext cx="5647076" cy="5475563"/>
          </a:xfrm>
        </p:spPr>
        <p:txBody>
          <a:bodyPr anchor="ctr">
            <a:norm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Between these three resistors that I picked, the LMT70 is the best choice for my project. It has both the range and precision, it is already calibrated and it is very small. The </a:t>
            </a:r>
            <a:r>
              <a:rPr lang="en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YSI 44031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thermistor is also a really good choice, but these two have something in common that is crucial for my project. Both of them don’t exist in Proteus 8 library, and because that is the program required for the project I will have to pick LM35. In my thermostat I really want to use a Analogic IC sensor for its simplicity, so the LM35 is the next best choice after LMT70. I know that it doesn’t meet the specification but in the datasheet is specified that at room temperature it has a precision of </a:t>
            </a:r>
            <a:r>
              <a:rPr lang="en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±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0.25</a:t>
            </a:r>
            <a:r>
              <a:rPr lang="en-RO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°C</a:t>
            </a: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so that sure helps.</a:t>
            </a:r>
            <a:endParaRPr lang="en-RO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RO" sz="2000" dirty="0"/>
          </a:p>
        </p:txBody>
      </p:sp>
    </p:spTree>
    <p:extLst>
      <p:ext uri="{BB962C8B-B14F-4D97-AF65-F5344CB8AC3E}">
        <p14:creationId xmlns:p14="http://schemas.microsoft.com/office/powerpoint/2010/main" val="4269619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8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96A9A9"/>
      </a:accent1>
      <a:accent2>
        <a:srgbClr val="CB58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0690C"/>
      </a:hlink>
      <a:folHlink>
        <a:srgbClr val="9696A0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607</Words>
  <Application>Microsoft Macintosh PowerPoint</Application>
  <PresentationFormat>Widescreen</PresentationFormat>
  <Paragraphs>46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Garamond</vt:lpstr>
      <vt:lpstr>Sagona Book</vt:lpstr>
      <vt:lpstr>Sagona ExtraLight</vt:lpstr>
      <vt:lpstr>Times New Roman</vt:lpstr>
      <vt:lpstr>SavonVTI</vt:lpstr>
      <vt:lpstr>MICROCONTROLLERS PROJECT THERMOSTAT CIRCUIT DESIGN </vt:lpstr>
      <vt:lpstr>1.Block Scheme</vt:lpstr>
      <vt:lpstr>2.The temperature sensor </vt:lpstr>
      <vt:lpstr>2.1. Analog temperature sensors categories </vt:lpstr>
      <vt:lpstr>2.2. The chosen sensors </vt:lpstr>
      <vt:lpstr>2.3. The sensor for the thermostat.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MICROCONTROLLERS PROJECT THERMOSTAT CIRCUIT DESIGN </dc:title>
  <dc:creator>Mihai Uriciuc</dc:creator>
  <cp:lastModifiedBy>Mihai Uriciuc</cp:lastModifiedBy>
  <cp:revision>3</cp:revision>
  <dcterms:created xsi:type="dcterms:W3CDTF">2025-03-10T22:17:46Z</dcterms:created>
  <dcterms:modified xsi:type="dcterms:W3CDTF">2025-03-11T09:08:26Z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2025-03-10T22:48:49Z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bf27f798-e2a6-45bb-b91a-77efda0198a9</vt:lpwstr>
  </property>
  <property fmtid="{D5CDD505-2E9C-101B-9397-08002B2CF9AE}" pid="8" name="MSIP_Label_5b58b62f-6f94-46bd-8089-18e64b0a9abb_ContentBits">
    <vt:lpwstr>0</vt:lpwstr>
  </property>
</Properties>
</file>