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1" r:id="rId6"/>
    <p:sldId id="295" r:id="rId7"/>
    <p:sldId id="262" r:id="rId8"/>
    <p:sldId id="296" r:id="rId9"/>
    <p:sldId id="263" r:id="rId10"/>
    <p:sldId id="284" r:id="rId11"/>
    <p:sldId id="265" r:id="rId12"/>
    <p:sldId id="297" r:id="rId13"/>
    <p:sldId id="298" r:id="rId14"/>
    <p:sldId id="266" r:id="rId15"/>
    <p:sldId id="299" r:id="rId16"/>
    <p:sldId id="300" r:id="rId17"/>
    <p:sldId id="267" r:id="rId18"/>
    <p:sldId id="301" r:id="rId19"/>
    <p:sldId id="302" r:id="rId20"/>
    <p:sldId id="268" r:id="rId21"/>
    <p:sldId id="269" r:id="rId22"/>
    <p:sldId id="303" r:id="rId23"/>
    <p:sldId id="270" r:id="rId24"/>
    <p:sldId id="285" r:id="rId25"/>
    <p:sldId id="304" r:id="rId26"/>
    <p:sldId id="271" r:id="rId27"/>
    <p:sldId id="305" r:id="rId28"/>
    <p:sldId id="272" r:id="rId29"/>
    <p:sldId id="306" r:id="rId30"/>
    <p:sldId id="274" r:id="rId31"/>
    <p:sldId id="275" r:id="rId32"/>
    <p:sldId id="307" r:id="rId33"/>
    <p:sldId id="308" r:id="rId34"/>
    <p:sldId id="309" r:id="rId35"/>
    <p:sldId id="286" r:id="rId36"/>
    <p:sldId id="310" r:id="rId37"/>
    <p:sldId id="276" r:id="rId38"/>
    <p:sldId id="311" r:id="rId39"/>
    <p:sldId id="312" r:id="rId40"/>
    <p:sldId id="277" r:id="rId41"/>
    <p:sldId id="289" r:id="rId42"/>
    <p:sldId id="314" r:id="rId43"/>
    <p:sldId id="290" r:id="rId44"/>
    <p:sldId id="288" r:id="rId45"/>
    <p:sldId id="292" r:id="rId46"/>
    <p:sldId id="294" r:id="rId47"/>
    <p:sldId id="293" r:id="rId48"/>
    <p:sldId id="315" r:id="rId49"/>
    <p:sldId id="316" r:id="rId50"/>
    <p:sldId id="278" r:id="rId51"/>
    <p:sldId id="291" r:id="rId52"/>
    <p:sldId id="317" r:id="rId53"/>
    <p:sldId id="280" r:id="rId54"/>
    <p:sldId id="320" r:id="rId55"/>
    <p:sldId id="318" r:id="rId56"/>
    <p:sldId id="319" r:id="rId57"/>
    <p:sldId id="279" r:id="rId58"/>
    <p:sldId id="32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hai_2\Desktop\motor\MassiveLeafyHamster-mobile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hai_2\Desktop\motor\PreciousFaintGalapagosdove-mobile.mp4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Tehnici de iluminare global</a:t>
            </a:r>
            <a:r>
              <a:rPr lang="ro-RO" dirty="0" smtClean="0"/>
              <a:t>ă</a:t>
            </a:r>
            <a:r>
              <a:rPr lang="it-IT" dirty="0" smtClean="0"/>
              <a:t> </a:t>
            </a:r>
            <a:r>
              <a:rPr lang="ro-RO" dirty="0" smtClean="0"/>
              <a:t>ș</a:t>
            </a:r>
            <a:r>
              <a:rPr lang="it-IT" dirty="0" smtClean="0"/>
              <a:t>i generare umbre dinamice folosite de motoarele grafice</a:t>
            </a:r>
            <a:br>
              <a:rPr lang="it-IT" dirty="0" smtClean="0"/>
            </a:br>
            <a:r>
              <a:rPr lang="it-IT" dirty="0" smtClean="0"/>
              <a:t>moderne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Zamfir</a:t>
            </a:r>
            <a:r>
              <a:rPr lang="en-US" dirty="0" smtClean="0"/>
              <a:t> </a:t>
            </a:r>
            <a:r>
              <a:rPr lang="en-US" dirty="0" err="1" smtClean="0"/>
              <a:t>Mihai</a:t>
            </a:r>
            <a:endParaRPr lang="en-US" dirty="0" smtClean="0"/>
          </a:p>
          <a:p>
            <a:r>
              <a:rPr lang="en-US" dirty="0" smtClean="0"/>
              <a:t>GMRV2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Hard and </a:t>
            </a:r>
            <a:r>
              <a:rPr lang="ro-RO" dirty="0" smtClean="0"/>
              <a:t>Soft </a:t>
            </a:r>
            <a:r>
              <a:rPr lang="ro-RO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7" name="Picture 1" descr="C:\Users\Mihai_2\Desktop\motor\h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810000" cy="2667000"/>
          </a:xfrm>
          <a:prstGeom prst="rect">
            <a:avLst/>
          </a:prstGeom>
          <a:noFill/>
        </p:spPr>
      </p:pic>
      <p:pic>
        <p:nvPicPr>
          <p:cNvPr id="14338" name="Picture 2" descr="C:\Users\Mihai_2\Desktop\motor\so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3810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r>
              <a:rPr lang="en-US" dirty="0" err="1" smtClean="0"/>
              <a:t>Texelii</a:t>
            </a:r>
            <a:r>
              <a:rPr lang="en-US" dirty="0" smtClean="0"/>
              <a:t> din shadow map nu se </a:t>
            </a:r>
            <a:r>
              <a:rPr lang="en-US" dirty="0" err="1" smtClean="0"/>
              <a:t>aliniaz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cei</a:t>
            </a:r>
            <a:r>
              <a:rPr lang="en-US" dirty="0" smtClean="0"/>
              <a:t> din </a:t>
            </a:r>
            <a:r>
              <a:rPr lang="en-US" dirty="0" err="1" smtClean="0"/>
              <a:t>imaginea</a:t>
            </a:r>
            <a:r>
              <a:rPr lang="en-US" dirty="0" smtClean="0"/>
              <a:t> </a:t>
            </a:r>
            <a:r>
              <a:rPr lang="en-US" dirty="0" smtClean="0"/>
              <a:t>final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Rezolu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smtClean="0"/>
              <a:t>shadow map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smtClean="0"/>
              <a:t>set</a:t>
            </a:r>
            <a:r>
              <a:rPr lang="ro-RO" dirty="0" smtClean="0"/>
              <a:t>ă</a:t>
            </a:r>
            <a:r>
              <a:rPr lang="en-US" dirty="0" smtClean="0"/>
              <a:t>rile </a:t>
            </a:r>
            <a:r>
              <a:rPr lang="en-US" dirty="0" smtClean="0"/>
              <a:t>de </a:t>
            </a:r>
            <a:r>
              <a:rPr lang="en-US" dirty="0" err="1" smtClean="0"/>
              <a:t>calitate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a </a:t>
            </a:r>
            <a:r>
              <a:rPr lang="en-US" dirty="0" err="1" smtClean="0"/>
              <a:t>imaginii</a:t>
            </a:r>
            <a:r>
              <a:rPr lang="en-US" dirty="0" smtClean="0"/>
              <a:t> finale de </a:t>
            </a:r>
            <a:r>
              <a:rPr lang="en-US" dirty="0" smtClean="0"/>
              <a:t>display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ro-RO" dirty="0" smtClean="0"/>
              <a:t>Dacă </a:t>
            </a:r>
            <a:r>
              <a:rPr lang="ro-RO" dirty="0" smtClean="0"/>
              <a:t>t</a:t>
            </a:r>
            <a:r>
              <a:rPr lang="en-US" dirty="0" err="1" smtClean="0"/>
              <a:t>exelii</a:t>
            </a:r>
            <a:r>
              <a:rPr lang="en-US" dirty="0" smtClean="0"/>
              <a:t> </a:t>
            </a:r>
            <a:r>
              <a:rPr lang="en-US" dirty="0" smtClean="0"/>
              <a:t>din shadow map </a:t>
            </a:r>
            <a:r>
              <a:rPr lang="ro-RO" dirty="0" smtClean="0"/>
              <a:t>sunt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marginile</a:t>
            </a:r>
            <a:r>
              <a:rPr lang="en-US" dirty="0" smtClean="0"/>
              <a:t> </a:t>
            </a:r>
            <a:r>
              <a:rPr lang="en-US" dirty="0" err="1" smtClean="0"/>
              <a:t>umbrei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aliased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Mihai_2\Desktop\motor\used\low-qua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239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Mihai_2\Desktop\motor\shadow-distance-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239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generează mai multe texturi, cu poziții diferite ale camerei.</a:t>
            </a:r>
          </a:p>
          <a:p>
            <a:r>
              <a:rPr lang="ro-RO" dirty="0" smtClean="0"/>
              <a:t>Utilizarea mai eficientă a texelilor aproape de cameră, pentru cei depărtați calitatea mai scăzută nu se observă la fel de mult.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catlikecoding.com/unity/tutorials/rendering/part-7/directional-shadows/shadows-enab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5715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s://catlikecoding.com/unity/tutorials/rendering/part-7/directional-shadows/shadow-cascad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2390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Stable Fit și Close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Stable Fit – benzile sunt alese în funcție de distanța până la cameră.</a:t>
            </a:r>
          </a:p>
          <a:p>
            <a:r>
              <a:rPr lang="ro-RO" dirty="0" smtClean="0"/>
              <a:t>Close Fit – benzile sunt alese în funcție de camera depth. Benzile sunt rectangulare.</a:t>
            </a:r>
          </a:p>
          <a:p>
            <a:r>
              <a:rPr lang="ro-RO" dirty="0" smtClean="0"/>
              <a:t>Close Fit folosește mai eficient shadow texture, dar texelii sunt mai sensibili la poziția și orientarea camerei</a:t>
            </a:r>
            <a:r>
              <a:rPr lang="en-US" dirty="0" smtClean="0"/>
              <a:t>: shadow swimming.</a:t>
            </a:r>
            <a:endParaRPr lang="ro-RO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 descr="https://catlikecoding.com/unity/tutorials/rendering/part-7/directional-shadows/cascades-visualiz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2390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https://catlikecoding.com/unity/tutorials/rendering/part-7/directional-shadows/close-f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2390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Generare umbre dinamice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ro-RO" dirty="0" smtClean="0"/>
              <a:t>Fără umbre, este mai greu să înțelegem relația spațială dintre obiecte</a:t>
            </a:r>
            <a:endParaRPr lang="en-US" dirty="0"/>
          </a:p>
        </p:txBody>
      </p:sp>
      <p:pic>
        <p:nvPicPr>
          <p:cNvPr id="3074" name="Picture 2" descr="C:\Users\Mihai_2\Desktop\motor\without-shado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239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swimming</a:t>
            </a:r>
            <a:endParaRPr lang="en-US" dirty="0"/>
          </a:p>
        </p:txBody>
      </p:sp>
      <p:pic>
        <p:nvPicPr>
          <p:cNvPr id="5" name="MassiveLeafyHamster-mobil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2133600"/>
            <a:ext cx="5181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acne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texel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acoperi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fragmente</a:t>
            </a:r>
            <a:r>
              <a:rPr lang="en-US" dirty="0" smtClean="0"/>
              <a:t>, </a:t>
            </a:r>
            <a:r>
              <a:rPr lang="ro-RO" dirty="0" smtClean="0"/>
              <a:t>și este aliniat cu direcția luminii, nu cu a suprafeței</a:t>
            </a:r>
            <a:r>
              <a:rPr lang="ro-RO" dirty="0" smtClean="0"/>
              <a:t>.</a:t>
            </a:r>
          </a:p>
          <a:p>
            <a:r>
              <a:rPr lang="ro-RO" dirty="0" smtClean="0"/>
              <a:t>Shadow acne poate fi cauzată și de limitări ale preciziei numerice.</a:t>
            </a:r>
            <a:endParaRPr lang="en-US" dirty="0" smtClean="0"/>
          </a:p>
        </p:txBody>
      </p:sp>
      <p:pic>
        <p:nvPicPr>
          <p:cNvPr id="25602" name="Picture 2" descr="https://catlikecoding.com/unity/tutorials/rendering/part-7/directional-shadows/acne-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7338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https://catlikecoding.com/unity/tutorials/rendering/part-7/directional-shadows/ac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2390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poate preveni </a:t>
            </a:r>
            <a:r>
              <a:rPr lang="ro-RO" dirty="0" smtClean="0"/>
              <a:t>adăugând </a:t>
            </a:r>
            <a:r>
              <a:rPr lang="ro-RO" dirty="0" smtClean="0"/>
              <a:t>un depth offset la randarea </a:t>
            </a:r>
            <a:r>
              <a:rPr lang="ro-RO" dirty="0" smtClean="0"/>
              <a:t>shadow map-ului. </a:t>
            </a:r>
            <a:r>
              <a:rPr lang="ro-RO" dirty="0" smtClean="0"/>
              <a:t>Acest bias </a:t>
            </a:r>
            <a:r>
              <a:rPr lang="ro-RO" dirty="0" smtClean="0"/>
              <a:t>împinge </a:t>
            </a:r>
            <a:r>
              <a:rPr lang="ro-RO" dirty="0" smtClean="0"/>
              <a:t>umbrele </a:t>
            </a:r>
            <a:r>
              <a:rPr lang="ro-RO" dirty="0" smtClean="0"/>
              <a:t>în suprafețe</a:t>
            </a:r>
            <a:r>
              <a:rPr lang="ro-RO" dirty="0" smtClean="0"/>
              <a:t>.</a:t>
            </a:r>
          </a:p>
          <a:p>
            <a:r>
              <a:rPr lang="ro-RO" dirty="0" smtClean="0"/>
              <a:t>Valoarea default folosită de Unity este 0.05.</a:t>
            </a:r>
            <a:endParaRPr lang="en-US" dirty="0"/>
          </a:p>
        </p:txBody>
      </p:sp>
      <p:pic>
        <p:nvPicPr>
          <p:cNvPr id="24578" name="Picture 2" descr="https://catlikecoding.com/unity/tutorials/rendering/part-7/directional-shadows/bias-dia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100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Peter panning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bias </a:t>
            </a:r>
            <a:r>
              <a:rPr lang="en-US" dirty="0" err="1" smtClean="0"/>
              <a:t>mic</a:t>
            </a:r>
            <a:r>
              <a:rPr lang="en-US" dirty="0" smtClean="0"/>
              <a:t> s-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previn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smtClean="0"/>
              <a:t>shadow </a:t>
            </a:r>
            <a:r>
              <a:rPr lang="en-US" dirty="0" smtClean="0"/>
              <a:t>acne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en-US" dirty="0" smtClean="0"/>
              <a:t>Un bias mare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dep</a:t>
            </a:r>
            <a:r>
              <a:rPr lang="ro-RO" dirty="0" smtClean="0"/>
              <a:t>ă</a:t>
            </a:r>
            <a:r>
              <a:rPr lang="en-US" dirty="0" err="1" smtClean="0"/>
              <a:t>rta</a:t>
            </a:r>
            <a:r>
              <a:rPr lang="en-US" dirty="0" smtClean="0"/>
              <a:t> </a:t>
            </a:r>
            <a:r>
              <a:rPr lang="ro-RO" dirty="0" smtClean="0"/>
              <a:t>prea mult </a:t>
            </a:r>
            <a:r>
              <a:rPr lang="en-US" dirty="0" err="1" smtClean="0"/>
              <a:t>umbrele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obiectele</a:t>
            </a:r>
            <a:r>
              <a:rPr lang="en-US" dirty="0" smtClean="0"/>
              <a:t> care le </a:t>
            </a:r>
            <a:r>
              <a:rPr lang="en-US" dirty="0" err="1" smtClean="0"/>
              <a:t>cauzeaz</a:t>
            </a:r>
            <a:r>
              <a:rPr lang="ro-RO" dirty="0" smtClean="0"/>
              <a:t>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https://catlikecoding.com/unity/tutorials/rendering/part-7/directional-shadows/peter-pan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2390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Anti-aliasing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aplică MSAA de-a lungul edge-urilor, dar valorile pentru umbre sunt luate direct din textura screen space.</a:t>
            </a:r>
          </a:p>
          <a:p>
            <a:r>
              <a:rPr lang="ro-RO" dirty="0" smtClean="0"/>
              <a:t>Trebuie folosinde metode de anti-aliasing (FXAA) într-un pas de post-procesare.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3" name="Picture 5" descr="C:\Users\Mihai_2\Desktop\motor\no-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3429000" cy="5715000"/>
          </a:xfrm>
          <a:prstGeom prst="rect">
            <a:avLst/>
          </a:prstGeom>
          <a:noFill/>
        </p:spPr>
      </p:pic>
      <p:pic>
        <p:nvPicPr>
          <p:cNvPr id="58374" name="Picture 6" descr="C:\Users\Mihai_2\Desktop\motor\ms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33400"/>
            <a:ext cx="3429000" cy="5715000"/>
          </a:xfrm>
          <a:prstGeom prst="rect">
            <a:avLst/>
          </a:prstGeom>
          <a:noFill/>
        </p:spPr>
      </p:pic>
      <p:pic>
        <p:nvPicPr>
          <p:cNvPr id="58375" name="Picture 7" descr="C:\Users\Mihai_2\Desktop\motor\fxa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33400"/>
            <a:ext cx="3429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Spotlight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Luminile</a:t>
            </a:r>
            <a:r>
              <a:rPr lang="en-US" dirty="0" smtClean="0"/>
              <a:t> spot au </a:t>
            </a:r>
            <a:r>
              <a:rPr lang="en-US" dirty="0" err="1" smtClean="0"/>
              <a:t>pozi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razele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paralele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 se pot </a:t>
            </a:r>
            <a:r>
              <a:rPr lang="en-US" dirty="0" err="1" smtClean="0"/>
              <a:t>folosi</a:t>
            </a:r>
            <a:r>
              <a:rPr lang="en-US" dirty="0" smtClean="0"/>
              <a:t> shadow cascades.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 descr="C:\Users\Mihai_2\Desktop\motor\shadow-m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Desenează scena din perspectiva luminii și generează informații despre umbre în texturi</a:t>
            </a:r>
          </a:p>
          <a:p>
            <a:r>
              <a:rPr lang="ro-RO" dirty="0" smtClean="0"/>
              <a:t>Etape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Genereaz</a:t>
            </a:r>
            <a:r>
              <a:rPr lang="ro-RO" dirty="0" smtClean="0"/>
              <a:t>ă depth texture din perspectiva camerei</a:t>
            </a:r>
          </a:p>
          <a:p>
            <a:pPr lvl="1"/>
            <a:r>
              <a:rPr lang="ro-RO" dirty="0" smtClean="0"/>
              <a:t>Generează depth texture din perspectiva fiecărei lumini</a:t>
            </a:r>
          </a:p>
          <a:p>
            <a:pPr lvl="1"/>
            <a:r>
              <a:rPr lang="ro-RO" dirty="0" smtClean="0"/>
              <a:t>Generează o textură cu screen space shadows</a:t>
            </a:r>
          </a:p>
          <a:p>
            <a:pPr lvl="1"/>
            <a:r>
              <a:rPr lang="ro-RO" dirty="0" smtClean="0"/>
              <a:t>Desenează scena normal, eșantionând textura cu screen space shadows</a:t>
            </a:r>
            <a:r>
              <a:rPr lang="ro-RO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Global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Direct illumination – lumină care ajunge la obiect direct de la sursă</a:t>
            </a:r>
          </a:p>
          <a:p>
            <a:r>
              <a:rPr lang="ro-RO" dirty="0" smtClean="0"/>
              <a:t>Indirect illumination – lumină care ajunge la obiect după ce a fost reflectată printre obiectele scenei.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Lightmapping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lumina</a:t>
            </a:r>
            <a:r>
              <a:rPr lang="en-US" dirty="0" smtClean="0"/>
              <a:t>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geometria</a:t>
            </a:r>
            <a:r>
              <a:rPr lang="en-US" dirty="0" smtClean="0"/>
              <a:t> nu se </a:t>
            </a:r>
            <a:r>
              <a:rPr lang="en-US" dirty="0" err="1" smtClean="0"/>
              <a:t>schimb</a:t>
            </a:r>
            <a:r>
              <a:rPr lang="ro-RO" dirty="0" smtClean="0"/>
              <a:t>ă</a:t>
            </a:r>
            <a:r>
              <a:rPr lang="en-US" dirty="0" smtClean="0"/>
              <a:t>, </a:t>
            </a:r>
            <a:r>
              <a:rPr lang="en-US" dirty="0" err="1" smtClean="0"/>
              <a:t>putem</a:t>
            </a:r>
            <a:r>
              <a:rPr lang="en-US" dirty="0" smtClean="0"/>
              <a:t> face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calculele</a:t>
            </a:r>
            <a:r>
              <a:rPr lang="en-US" dirty="0" smtClean="0"/>
              <a:t> o </a:t>
            </a:r>
            <a:r>
              <a:rPr lang="en-US" dirty="0" err="1" smtClean="0"/>
              <a:t>singur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Luminile trebuie să aibă modul Baked în loc de Realtime.</a:t>
            </a:r>
          </a:p>
          <a:p>
            <a:r>
              <a:rPr lang="ro-RO" dirty="0" smtClean="0"/>
              <a:t>Obiectele trebuie setate ca fiind statice.</a:t>
            </a:r>
          </a:p>
          <a:p>
            <a:r>
              <a:rPr lang="ro-RO" dirty="0" smtClean="0"/>
              <a:t>Rezultatul este salvat într-una sau mai multe texturi.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0418" name="Picture 2" descr="C:\Users\Mihai_2\Desktop\motor\test-sc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67500" cy="3619500"/>
          </a:xfrm>
          <a:prstGeom prst="rect">
            <a:avLst/>
          </a:prstGeom>
          <a:noFill/>
        </p:spPr>
      </p:pic>
      <p:pic>
        <p:nvPicPr>
          <p:cNvPr id="60419" name="Picture 3" descr="C:\Users\Mihai_2\Desktop\motor\baked-sce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429000"/>
            <a:ext cx="66675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C:\Users\Mihai_2\Desktop\motor\light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64241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"/>
            <a:ext cx="5254335" cy="3124200"/>
          </a:xfrm>
          <a:prstGeom prst="rect">
            <a:avLst/>
          </a:prstGeom>
          <a:noFill/>
        </p:spPr>
      </p:pic>
      <p:pic>
        <p:nvPicPr>
          <p:cNvPr id="5" name="Picture 4" descr="high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05200"/>
            <a:ext cx="5257800" cy="3126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Lightmapping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Pierdem specular lighting, dar câștigăm indirect lighting.</a:t>
            </a:r>
            <a:endParaRPr lang="en-US" dirty="0"/>
          </a:p>
        </p:txBody>
      </p:sp>
      <p:pic>
        <p:nvPicPr>
          <p:cNvPr id="6" name="Picture 1" descr="C:\Users\Mihai_2\Desktop\motor\direct-indirect ligh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628900"/>
            <a:ext cx="4638368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 descr="C:\Users\Mihai_2\Desktop\motor\green-floor-real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686550" cy="3619500"/>
          </a:xfrm>
          <a:prstGeom prst="rect">
            <a:avLst/>
          </a:prstGeom>
          <a:noFill/>
        </p:spPr>
      </p:pic>
      <p:pic>
        <p:nvPicPr>
          <p:cNvPr id="62467" name="Picture 3" descr="C:\Users\Mihai_2\Desktop\motor\green-floor-lightmapp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66675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Directional lightmaps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Hărțile sunt generate folosind doar vertecșii geometriei.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normal maps, </a:t>
            </a:r>
            <a:r>
              <a:rPr lang="ro-RO" dirty="0" smtClean="0"/>
              <a:t>Unity trebuie să genereze și o hartă de direcții ale luminii.</a:t>
            </a:r>
          </a:p>
          <a:p>
            <a:r>
              <a:rPr lang="ro-RO" dirty="0" smtClean="0"/>
              <a:t>Poate conține o singură direcție, va aproxima direcția dominantă.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C:\Users\Mihai_2\Desktop\motor\normal-maps-real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67500" cy="3619500"/>
          </a:xfrm>
          <a:prstGeom prst="rect">
            <a:avLst/>
          </a:prstGeom>
          <a:noFill/>
        </p:spPr>
      </p:pic>
      <p:pic>
        <p:nvPicPr>
          <p:cNvPr id="63491" name="Picture 3" descr="C:\Users\Mihai_2\Desktop\motor\normal-maps-lightmapp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429000"/>
            <a:ext cx="66675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C:\Users\Mihai_2\Desktop\motor\intensity-directiona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Camera depth texture</a:t>
            </a:r>
            <a:endParaRPr lang="en-US" dirty="0"/>
          </a:p>
        </p:txBody>
      </p:sp>
      <p:pic>
        <p:nvPicPr>
          <p:cNvPr id="1026" name="Picture 2" descr="C:\Users\Mihai_2\Desktop\depth-tex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1862931"/>
            <a:ext cx="7239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Light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Lightmaps nu pot fi utilizate de obiecte dinamice.</a:t>
            </a:r>
          </a:p>
          <a:p>
            <a:r>
              <a:rPr lang="vi-VN" dirty="0" smtClean="0"/>
              <a:t>Light probe este un punct în spațiu care conține informații despre lumina din acel loc.</a:t>
            </a:r>
          </a:p>
          <a:p>
            <a:r>
              <a:rPr lang="vi-VN" dirty="0" smtClean="0"/>
              <a:t>Informația este stocată sub formă de armonice sferice.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Light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adaugă un Light Probe Group din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US" dirty="0" smtClean="0"/>
              <a:t>/ Light / Light Probe </a:t>
            </a:r>
            <a:r>
              <a:rPr lang="en-US" dirty="0" smtClean="0"/>
              <a:t>Group</a:t>
            </a:r>
            <a:r>
              <a:rPr lang="ro-RO" dirty="0" smtClean="0"/>
              <a:t>.</a:t>
            </a:r>
          </a:p>
          <a:p>
            <a:r>
              <a:rPr lang="ro-RO" dirty="0" smtClean="0"/>
              <a:t>În mod implicit conține 8 light probes care formează un tetraedru. Pot fi adăugate, șterse, mutate.</a:t>
            </a:r>
          </a:p>
          <a:p>
            <a:r>
              <a:rPr lang="ro-RO" dirty="0" smtClean="0"/>
              <a:t>Trebuie plasate cu densitate mai mare în zonele în care condițiile se schimbă.</a:t>
            </a:r>
          </a:p>
          <a:p>
            <a:r>
              <a:rPr lang="ro-RO" dirty="0" smtClean="0"/>
              <a:t>Nu trebuie plasate în interiorul altor obiecte.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 descr="C:\Users\Mihai_2\Desktop\motor\tweaking-pro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858000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Light probes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Un obiect dinamic va interpola între informația din light probe-urile cele mai apropiate.</a:t>
            </a:r>
          </a:p>
          <a:p>
            <a:endParaRPr lang="en-US" dirty="0"/>
          </a:p>
        </p:txBody>
      </p:sp>
      <p:pic>
        <p:nvPicPr>
          <p:cNvPr id="4" name="PreciousFaintGalapagosdove-mobil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3200400"/>
            <a:ext cx="4165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Spherical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Reprezentarea tuturor luminilor care ajung într-un punct printr-o singură funcție definită pe suprafața unei sfere.</a:t>
            </a:r>
          </a:p>
          <a:p>
            <a:r>
              <a:rPr lang="vi-VN" dirty="0" smtClean="0"/>
              <a:t>Funcția este definită din punctul de vedere al originii locale a obiectului.</a:t>
            </a:r>
          </a:p>
          <a:p>
            <a:r>
              <a:rPr lang="vi-VN" dirty="0" smtClean="0"/>
              <a:t>Funcția poate fi apoi eșantionată folosind normala fragmentului.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Spherical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Funcția este descrisă printr-o sumă de benzi</a:t>
            </a:r>
            <a:r>
              <a:rPr lang="vi-VN" dirty="0" smtClean="0"/>
              <a:t>.</a:t>
            </a:r>
            <a:endParaRPr lang="vi-VN" dirty="0" smtClean="0"/>
          </a:p>
          <a:p>
            <a:r>
              <a:rPr lang="vi-VN" dirty="0" smtClean="0"/>
              <a:t>Prima bandă este reprezentată printr-o valoare constantă, și reprezintă o lumină de culoare uniformă.</a:t>
            </a:r>
          </a:p>
          <a:p>
            <a:r>
              <a:rPr lang="vi-VN" dirty="0" smtClean="0"/>
              <a:t>A doua bandă reprezintă lumina direcțională liniară. Are trei termeni, fiecare reprezentând din ce </a:t>
            </a:r>
            <a:r>
              <a:rPr lang="vi-VN" dirty="0" smtClean="0"/>
              <a:t>direcție</a:t>
            </a:r>
            <a:r>
              <a:rPr lang="ro-RO" dirty="0" smtClean="0"/>
              <a:t> </a:t>
            </a:r>
            <a:r>
              <a:rPr lang="vi-VN" dirty="0" smtClean="0"/>
              <a:t>vine </a:t>
            </a:r>
            <a:r>
              <a:rPr lang="vi-VN" dirty="0" smtClean="0"/>
              <a:t>lumina pe cele trei axe.</a:t>
            </a:r>
          </a:p>
          <a:p>
            <a:r>
              <a:rPr lang="vi-VN" dirty="0" smtClean="0"/>
              <a:t>A treia bandă conține cinci termeni pătratici, adică termeni care conțin produsul a două din coordonatele normalei.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Spherical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 		-2 		-1		0		1		2</a:t>
            </a:r>
          </a:p>
          <a:p>
            <a:pPr>
              <a:buNone/>
            </a:pPr>
            <a:r>
              <a:rPr lang="ro-RO" dirty="0" smtClean="0"/>
              <a:t>0						1</a:t>
            </a:r>
          </a:p>
          <a:p>
            <a:pPr>
              <a:buNone/>
            </a:pPr>
            <a:r>
              <a:rPr lang="ro-RO" dirty="0" smtClean="0"/>
              <a:t>1			</a:t>
            </a:r>
            <a:r>
              <a:rPr lang="ro-RO" dirty="0" smtClean="0"/>
              <a:t>        -y</a:t>
            </a:r>
            <a:r>
              <a:rPr lang="ro-RO" dirty="0" smtClean="0"/>
              <a:t>√</a:t>
            </a:r>
            <a:r>
              <a:rPr lang="ro-RO" dirty="0" smtClean="0"/>
              <a:t>3            z√3            -x√</a:t>
            </a:r>
            <a:r>
              <a:rPr lang="ro-RO" dirty="0" smtClean="0"/>
              <a:t>3</a:t>
            </a:r>
            <a:endParaRPr lang="ro-RO" dirty="0" smtClean="0"/>
          </a:p>
          <a:p>
            <a:pPr>
              <a:buNone/>
            </a:pPr>
            <a:r>
              <a:rPr lang="ro-RO" dirty="0" smtClean="0"/>
              <a:t>2  xy √15      -yz√15 (3z</a:t>
            </a:r>
            <a:r>
              <a:rPr lang="en-US" baseline="30000" dirty="0" smtClean="0"/>
              <a:t>2</a:t>
            </a:r>
            <a:r>
              <a:rPr lang="ro-RO" dirty="0" smtClean="0"/>
              <a:t>-1)</a:t>
            </a:r>
            <a:r>
              <a:rPr lang="ro-RO" baseline="30000" dirty="0" smtClean="0"/>
              <a:t> </a:t>
            </a:r>
            <a:r>
              <a:rPr lang="ro-RO" dirty="0" smtClean="0"/>
              <a:t>√5/2   -xz√15 </a:t>
            </a:r>
            <a:r>
              <a:rPr lang="ro-RO" dirty="0" smtClean="0"/>
              <a:t>(3z</a:t>
            </a:r>
            <a:r>
              <a:rPr lang="en-US" baseline="30000" dirty="0" smtClean="0"/>
              <a:t>2</a:t>
            </a:r>
            <a:r>
              <a:rPr lang="ro-RO" dirty="0" smtClean="0"/>
              <a:t>-1)</a:t>
            </a:r>
            <a:r>
              <a:rPr lang="ro-RO" baseline="30000" dirty="0" smtClean="0"/>
              <a:t> </a:t>
            </a:r>
            <a:r>
              <a:rPr lang="ro-RO" dirty="0" smtClean="0"/>
              <a:t>√</a:t>
            </a:r>
            <a:r>
              <a:rPr lang="ro-RO" dirty="0" smtClean="0"/>
              <a:t>5/2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Spherical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Rezultatul final se obține însumând cei nouă termeni</a:t>
            </a:r>
          </a:p>
          <a:p>
            <a:r>
              <a:rPr lang="ro-RO" dirty="0" smtClean="0"/>
              <a:t>Condițiile de iluminare sunt aproximate prin modularea celor nouă termeni.</a:t>
            </a:r>
          </a:p>
          <a:p>
            <a:r>
              <a:rPr lang="ro-RO" dirty="0" smtClean="0"/>
              <a:t>Sunt necesari 27 de coeficienți (câte nouă pentru fiecare canal RGB)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 descr="consta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1000"/>
            <a:ext cx="1905000" cy="1905000"/>
          </a:xfrm>
          <a:prstGeom prst="rect">
            <a:avLst/>
          </a:prstGeom>
          <a:noFill/>
        </p:spPr>
      </p:pic>
      <p:pic>
        <p:nvPicPr>
          <p:cNvPr id="67588" name="Picture 4" descr="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86000"/>
            <a:ext cx="1905000" cy="1905000"/>
          </a:xfrm>
          <a:prstGeom prst="rect">
            <a:avLst/>
          </a:prstGeom>
          <a:noFill/>
        </p:spPr>
      </p:pic>
      <p:pic>
        <p:nvPicPr>
          <p:cNvPr id="67590" name="Picture 6" descr="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286000"/>
            <a:ext cx="1905000" cy="1905000"/>
          </a:xfrm>
          <a:prstGeom prst="rect">
            <a:avLst/>
          </a:prstGeom>
          <a:noFill/>
        </p:spPr>
      </p:pic>
      <p:pic>
        <p:nvPicPr>
          <p:cNvPr id="67592" name="Picture 8" descr="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286000"/>
            <a:ext cx="1905000" cy="1905000"/>
          </a:xfrm>
          <a:prstGeom prst="rect">
            <a:avLst/>
          </a:prstGeom>
          <a:noFill/>
        </p:spPr>
      </p:pic>
      <p:pic>
        <p:nvPicPr>
          <p:cNvPr id="67594" name="Picture 10" descr="yz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4191000"/>
            <a:ext cx="1905000" cy="1905000"/>
          </a:xfrm>
          <a:prstGeom prst="rect">
            <a:avLst/>
          </a:prstGeom>
          <a:noFill/>
        </p:spPr>
      </p:pic>
      <p:pic>
        <p:nvPicPr>
          <p:cNvPr id="67596" name="Picture 12" descr="x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228600" y="4191000"/>
            <a:ext cx="1905000" cy="1905000"/>
          </a:xfrm>
          <a:prstGeom prst="rect">
            <a:avLst/>
          </a:prstGeom>
          <a:noFill/>
        </p:spPr>
      </p:pic>
      <p:pic>
        <p:nvPicPr>
          <p:cNvPr id="67598" name="Picture 14" descr="xx-y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0" y="4191000"/>
            <a:ext cx="1905000" cy="1905000"/>
          </a:xfrm>
          <a:prstGeom prst="rect">
            <a:avLst/>
          </a:prstGeom>
          <a:noFill/>
        </p:spPr>
      </p:pic>
      <p:pic>
        <p:nvPicPr>
          <p:cNvPr id="67600" name="Picture 16" descr="zz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191000"/>
            <a:ext cx="1905000" cy="1905000"/>
          </a:xfrm>
          <a:prstGeom prst="rect">
            <a:avLst/>
          </a:prstGeom>
          <a:noFill/>
        </p:spPr>
      </p:pic>
      <p:pic>
        <p:nvPicPr>
          <p:cNvPr id="67602" name="Picture 18" descr="xz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0200" y="4191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 descr="with 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57200"/>
            <a:ext cx="5905500" cy="2857500"/>
          </a:xfrm>
          <a:prstGeom prst="rect">
            <a:avLst/>
          </a:prstGeom>
          <a:noFill/>
        </p:spPr>
      </p:pic>
      <p:pic>
        <p:nvPicPr>
          <p:cNvPr id="70660" name="Picture 4" descr="without 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5280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Maps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Luminile direcționale folosesc camere ortografice.</a:t>
            </a:r>
          </a:p>
          <a:p>
            <a:r>
              <a:rPr lang="ro-RO" dirty="0" smtClean="0"/>
              <a:t>Sunt plasate astfel încât să cuprindă toate obiectele vizibile din scenă.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Mixed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Lightmaps reduc din calculele care trebuie făcute la runtime, dar cresc costul de memorie.</a:t>
            </a:r>
            <a:endParaRPr lang="en-US" dirty="0" smtClean="0"/>
          </a:p>
          <a:p>
            <a:r>
              <a:rPr lang="en-US" dirty="0" smtClean="0"/>
              <a:t>Pot ad</a:t>
            </a:r>
            <a:r>
              <a:rPr lang="ro-RO" dirty="0" smtClean="0"/>
              <a:t>ăuga iluminare indirectă</a:t>
            </a:r>
          </a:p>
          <a:p>
            <a:r>
              <a:rPr lang="ro-RO" dirty="0" smtClean="0"/>
              <a:t>Trei neajunsuri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Fără iluminare speculară</a:t>
            </a:r>
          </a:p>
          <a:p>
            <a:pPr lvl="1"/>
            <a:r>
              <a:rPr lang="ro-RO" dirty="0" smtClean="0"/>
              <a:t>Obiectele dinamice doar aproximează condițiile folosind light probes</a:t>
            </a:r>
          </a:p>
          <a:p>
            <a:pPr lvl="1"/>
            <a:r>
              <a:rPr lang="ro-RO" dirty="0" smtClean="0"/>
              <a:t>Luminile baked nu produc umbre realtime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Luminile trebuie setate din modul Baked în modul Mixed.</a:t>
            </a:r>
          </a:p>
          <a:p>
            <a:r>
              <a:rPr lang="ro-RO" dirty="0" smtClean="0"/>
              <a:t>Unity va genera în lightmap doar componenta de iluminare indirectă.</a:t>
            </a:r>
          </a:p>
          <a:p>
            <a:r>
              <a:rPr lang="ro-RO" dirty="0" smtClean="0"/>
              <a:t>În rest, contribuția luminilor va fi calculată în timp real.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82" name="Picture 2" descr="C:\Users\Mihai_2\Desktop\motor\lightmap-ba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"/>
            <a:ext cx="6781800" cy="3200400"/>
          </a:xfrm>
          <a:prstGeom prst="rect">
            <a:avLst/>
          </a:prstGeom>
          <a:noFill/>
        </p:spPr>
      </p:pic>
      <p:pic>
        <p:nvPicPr>
          <p:cNvPr id="71683" name="Picture 3" descr="C:\Users\Mihai_2\Desktop\motor\lightmap-indir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05200"/>
            <a:ext cx="67818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Umbra obiectelor statice poate fi adăugată calculată într-un shadowmap.</a:t>
            </a:r>
          </a:p>
          <a:p>
            <a:r>
              <a:rPr lang="ro-RO" dirty="0" smtClean="0"/>
              <a:t>Se pot stoca umbrele a oricâte lumini, câtă vreme maxim patru se intersectează.</a:t>
            </a:r>
          </a:p>
          <a:p>
            <a:r>
              <a:rPr lang="ro-RO" dirty="0" smtClean="0"/>
              <a:t>Luminile ale căror umbre nu pot fi stocate devin baked.</a:t>
            </a:r>
          </a:p>
          <a:p>
            <a:endParaRPr lang="ro-RO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4" name="Picture 2" descr="C:\Users\Mihai_2\Desktop\motor\shadowmas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9244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6" name="Picture 2" descr="C:\Users\Mihai_2\Desktop\motor\four-lights-ma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657600"/>
            <a:ext cx="5334000" cy="2963333"/>
          </a:xfrm>
          <a:prstGeom prst="rect">
            <a:avLst/>
          </a:prstGeom>
          <a:noFill/>
        </p:spPr>
      </p:pic>
      <p:pic>
        <p:nvPicPr>
          <p:cNvPr id="72707" name="Picture 3" descr="C:\Users\Mihai_2\Desktop\motor\four-l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5562600" cy="3220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 descr="C:\Users\Mihai_2\Desktop\motor\five-l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"/>
            <a:ext cx="5604164" cy="3244516"/>
          </a:xfrm>
          <a:prstGeom prst="rect">
            <a:avLst/>
          </a:prstGeom>
          <a:noFill/>
        </p:spPr>
      </p:pic>
      <p:pic>
        <p:nvPicPr>
          <p:cNvPr id="73731" name="Picture 3" descr="C:\Users\Mihai_2\Desktop\motor\five-lights-ma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5791200" cy="3217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Realtime Global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Calculele sunt efectuate în timp real, dar se folosesc și de informații calculate offline.</a:t>
            </a:r>
          </a:p>
          <a:p>
            <a:r>
              <a:rPr lang="vi-VN" dirty="0" smtClean="0"/>
              <a:t>Pentru iluminarea indirectă se calculeaza modul în care lumina poate fi reflectată între suprafețele statice.</a:t>
            </a:r>
          </a:p>
          <a:p>
            <a:r>
              <a:rPr lang="vi-VN" dirty="0" smtClean="0"/>
              <a:t>Pentru fiecare suprafață se determină ce alte suprafețe o pot afecta, și în ce grad. Aceste informații sunt precalculate,</a:t>
            </a:r>
          </a:p>
          <a:p>
            <a:r>
              <a:rPr lang="vi-VN" dirty="0" smtClean="0"/>
              <a:t>și utilizate pentru a generata lightmaps și light probes în timp real.</a:t>
            </a:r>
          </a:p>
          <a:p>
            <a:r>
              <a:rPr lang="vi-VN" dirty="0" smtClean="0"/>
              <a:t>Se pot genera doar hărți de rezoluție mică.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78" name="Picture 2" descr="C:\Users\Mihai_2\Desktop\motor\realtime-inten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571500"/>
            <a:ext cx="6477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Shadow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C:\Users\Mihai_2\Desktop\motor\shadow-ma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495800" cy="4495800"/>
          </a:xfrm>
          <a:prstGeom prst="rect">
            <a:avLst/>
          </a:prstGeom>
          <a:noFill/>
        </p:spPr>
      </p:pic>
      <p:pic>
        <p:nvPicPr>
          <p:cNvPr id="47107" name="Picture 3" descr="C:\Users\Mihai_2\Desktop\motor\shadow-map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46482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Screen Space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Screen Space Shadows se generează per lumină, se compară depth-urile din textura camerei și a luminii pentru a determina dacă fragmentul este iluminat.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8130" name="Picture 2" descr="C:\Users\Mihai_2\Desktop\motor\screenspace-shadow-ma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204858" cy="3429000"/>
          </a:xfrm>
          <a:prstGeom prst="rect">
            <a:avLst/>
          </a:prstGeom>
          <a:noFill/>
        </p:spPr>
      </p:pic>
      <p:pic>
        <p:nvPicPr>
          <p:cNvPr id="48132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399" y="3352800"/>
            <a:ext cx="634274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ro-RO" dirty="0" smtClean="0"/>
              <a:t>Culoarea luminii se înmulțește cu valoarea din textură. </a:t>
            </a:r>
          </a:p>
          <a:p>
            <a:r>
              <a:rPr lang="ro-RO" dirty="0" smtClean="0"/>
              <a:t>Textura se eșantionează folosind clip space UVs.</a:t>
            </a:r>
            <a:endParaRPr lang="en-US" dirty="0"/>
          </a:p>
        </p:txBody>
      </p:sp>
      <p:pic>
        <p:nvPicPr>
          <p:cNvPr id="5" name="Picture 2" descr="C:\Users\Mihai_2\Desktop\motor\with-shado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57500"/>
            <a:ext cx="7239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1030</Words>
  <Application>Microsoft Office PowerPoint</Application>
  <PresentationFormat>On-screen Show (4:3)</PresentationFormat>
  <Paragraphs>113</Paragraphs>
  <Slides>58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Tehnici de iluminare globală și generare umbre dinamice folosite de motoarele grafice moderne</vt:lpstr>
      <vt:lpstr>Generare umbre dinamice</vt:lpstr>
      <vt:lpstr>Shadow Mapping</vt:lpstr>
      <vt:lpstr>Camera depth texture</vt:lpstr>
      <vt:lpstr>Shadow Maps</vt:lpstr>
      <vt:lpstr>Shadow Maps</vt:lpstr>
      <vt:lpstr>Screen Space Shadows</vt:lpstr>
      <vt:lpstr>Slide 8</vt:lpstr>
      <vt:lpstr>Rezultat final</vt:lpstr>
      <vt:lpstr>Hard and Soft shadows</vt:lpstr>
      <vt:lpstr>Shadows</vt:lpstr>
      <vt:lpstr>Slide 12</vt:lpstr>
      <vt:lpstr>Slide 13</vt:lpstr>
      <vt:lpstr>Shadow cascades</vt:lpstr>
      <vt:lpstr>Slide 15</vt:lpstr>
      <vt:lpstr>Slide 16</vt:lpstr>
      <vt:lpstr>Stable Fit și Close Fit</vt:lpstr>
      <vt:lpstr>Slide 18</vt:lpstr>
      <vt:lpstr>Slide 19</vt:lpstr>
      <vt:lpstr>Shadow swimming</vt:lpstr>
      <vt:lpstr>Shadow acne</vt:lpstr>
      <vt:lpstr>Slide 22</vt:lpstr>
      <vt:lpstr>Shadow bias</vt:lpstr>
      <vt:lpstr>Peter panning</vt:lpstr>
      <vt:lpstr>Slide 25</vt:lpstr>
      <vt:lpstr>Anti-aliasing</vt:lpstr>
      <vt:lpstr>Slide 27</vt:lpstr>
      <vt:lpstr>Spotlight shadows</vt:lpstr>
      <vt:lpstr>Slide 29</vt:lpstr>
      <vt:lpstr>Global illumination</vt:lpstr>
      <vt:lpstr>Lightmapping</vt:lpstr>
      <vt:lpstr>Slide 32</vt:lpstr>
      <vt:lpstr>Slide 33</vt:lpstr>
      <vt:lpstr>Slide 34</vt:lpstr>
      <vt:lpstr>Lightmapping</vt:lpstr>
      <vt:lpstr>Slide 36</vt:lpstr>
      <vt:lpstr>Directional lightmaps</vt:lpstr>
      <vt:lpstr>Slide 38</vt:lpstr>
      <vt:lpstr>Slide 39</vt:lpstr>
      <vt:lpstr>Light probes</vt:lpstr>
      <vt:lpstr>Light probes</vt:lpstr>
      <vt:lpstr>Slide 42</vt:lpstr>
      <vt:lpstr>Light probes</vt:lpstr>
      <vt:lpstr>Spherical Harmonics</vt:lpstr>
      <vt:lpstr>Spherical Harmonics</vt:lpstr>
      <vt:lpstr>Spherical Harmonics</vt:lpstr>
      <vt:lpstr>Spherical Harmonics</vt:lpstr>
      <vt:lpstr>Slide 48</vt:lpstr>
      <vt:lpstr>Slide 49</vt:lpstr>
      <vt:lpstr>Mixed lights</vt:lpstr>
      <vt:lpstr>Slide 51</vt:lpstr>
      <vt:lpstr>Slide 52</vt:lpstr>
      <vt:lpstr>Shadowmaps</vt:lpstr>
      <vt:lpstr>Slide 54</vt:lpstr>
      <vt:lpstr>Slide 55</vt:lpstr>
      <vt:lpstr>Slide 56</vt:lpstr>
      <vt:lpstr>Realtime Global Illumination</vt:lpstr>
      <vt:lpstr>Slide 58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Motoare</dc:title>
  <dc:creator>Mihai</dc:creator>
  <cp:lastModifiedBy>Mihai Zamfir</cp:lastModifiedBy>
  <cp:revision>107</cp:revision>
  <dcterms:created xsi:type="dcterms:W3CDTF">2006-08-16T00:00:00Z</dcterms:created>
  <dcterms:modified xsi:type="dcterms:W3CDTF">2020-11-11T22:22:40Z</dcterms:modified>
</cp:coreProperties>
</file>