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Simul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 smtClean="0"/>
              <a:t>fizice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utilizeaz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volume </a:t>
            </a:r>
            <a:r>
              <a:rPr lang="en-US" dirty="0" err="1" smtClean="0"/>
              <a:t>masive</a:t>
            </a:r>
            <a:r>
              <a:rPr lang="en-US" dirty="0" smtClean="0"/>
              <a:t> de date </a:t>
            </a:r>
            <a:r>
              <a:rPr lang="ro-RO" dirty="0" smtClean="0"/>
              <a:t>ș</a:t>
            </a:r>
            <a:r>
              <a:rPr lang="en-US" dirty="0" err="1" smtClean="0"/>
              <a:t>tiin</a:t>
            </a:r>
            <a:r>
              <a:rPr lang="ro-RO" dirty="0" smtClean="0"/>
              <a:t>ț</a:t>
            </a:r>
            <a:r>
              <a:rPr lang="en-US" dirty="0" err="1" smtClean="0"/>
              <a:t>ifice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tehnici</a:t>
            </a:r>
            <a:r>
              <a:rPr lang="en-US" dirty="0" smtClean="0"/>
              <a:t> GPGPU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854696" cy="1752600"/>
          </a:xfrm>
        </p:spPr>
        <p:txBody>
          <a:bodyPr/>
          <a:lstStyle/>
          <a:p>
            <a:r>
              <a:rPr lang="en-US" dirty="0" err="1" smtClean="0"/>
              <a:t>Zamfir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endParaRPr lang="en-US" dirty="0" smtClean="0"/>
          </a:p>
          <a:p>
            <a:r>
              <a:rPr lang="en-US" dirty="0" smtClean="0"/>
              <a:t>GMRV2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__device__ float3 </a:t>
            </a:r>
            <a:r>
              <a:rPr lang="en-US" dirty="0" err="1"/>
              <a:t>tile_calculation</a:t>
            </a:r>
            <a:r>
              <a:rPr lang="en-US" dirty="0" smtClean="0"/>
              <a:t>(</a:t>
            </a:r>
            <a:endParaRPr lang="ro-RO" dirty="0" smtClean="0"/>
          </a:p>
          <a:p>
            <a:pPr>
              <a:buNone/>
            </a:pPr>
            <a:r>
              <a:rPr lang="ro-RO" dirty="0"/>
              <a:t>	</a:t>
            </a:r>
            <a:r>
              <a:rPr lang="ro-RO" dirty="0" smtClean="0"/>
              <a:t>	</a:t>
            </a:r>
            <a:r>
              <a:rPr lang="en-US" dirty="0" smtClean="0"/>
              <a:t>float4 </a:t>
            </a:r>
            <a:r>
              <a:rPr lang="en-US" dirty="0" err="1" smtClean="0"/>
              <a:t>myPosition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en-US" dirty="0" smtClean="0"/>
              <a:t>float3 </a:t>
            </a:r>
            <a:r>
              <a:rPr lang="en-US" dirty="0" err="1" smtClean="0"/>
              <a:t>accel</a:t>
            </a:r>
            <a:endParaRPr lang="ro-RO" dirty="0" smtClean="0"/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extern </a:t>
            </a:r>
            <a:r>
              <a:rPr lang="en-US" dirty="0"/>
              <a:t>__shared__ float4[] </a:t>
            </a:r>
            <a:r>
              <a:rPr lang="en-US" dirty="0" err="1"/>
              <a:t>shPosition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nn-NO" dirty="0" smtClean="0"/>
              <a:t>for </a:t>
            </a:r>
            <a:r>
              <a:rPr lang="nn-NO" dirty="0"/>
              <a:t>(i = 0; i &lt; blockDim.x; i++) {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err="1" smtClean="0"/>
              <a:t>accel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bodyBodyInteraction</a:t>
            </a:r>
            <a:r>
              <a:rPr lang="en-US" dirty="0" smtClean="0"/>
              <a:t>(</a:t>
            </a:r>
            <a:endParaRPr lang="ro-RO" dirty="0" smtClean="0"/>
          </a:p>
          <a:p>
            <a:pPr>
              <a:buNone/>
            </a:pPr>
            <a:r>
              <a:rPr lang="ro-RO" dirty="0"/>
              <a:t>	</a:t>
            </a:r>
            <a:r>
              <a:rPr lang="ro-RO" dirty="0" smtClean="0"/>
              <a:t>		</a:t>
            </a:r>
            <a:r>
              <a:rPr lang="en-US" dirty="0" err="1" smtClean="0"/>
              <a:t>myPosition</a:t>
            </a:r>
            <a:r>
              <a:rPr lang="en-US" dirty="0"/>
              <a:t>, </a:t>
            </a:r>
            <a:r>
              <a:rPr lang="ro-RO" dirty="0"/>
              <a:t> </a:t>
            </a:r>
            <a:r>
              <a:rPr lang="en-US" dirty="0" err="1" smtClean="0"/>
              <a:t>shPosition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</a:t>
            </a:r>
            <a:r>
              <a:rPr lang="en-US" dirty="0" err="1" smtClean="0"/>
              <a:t>accel</a:t>
            </a:r>
            <a:endParaRPr lang="ro-RO" dirty="0" smtClean="0"/>
          </a:p>
          <a:p>
            <a:pPr>
              <a:buNone/>
            </a:pPr>
            <a:r>
              <a:rPr lang="ro-RO" dirty="0"/>
              <a:t>	</a:t>
            </a:r>
            <a:r>
              <a:rPr lang="ro-RO" dirty="0" smtClean="0"/>
              <a:t>	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return </a:t>
            </a:r>
            <a:r>
              <a:rPr lang="en-US" dirty="0" err="1"/>
              <a:t>accel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Gruparea tile-urilor în blocuri de thread-uri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Un thread block conține p thread-uri. Mărimea tile-urilor se alege pentru a obține un echilibru între paralelism și reutilizarea datelor. </a:t>
            </a:r>
          </a:p>
          <a:p>
            <a:r>
              <a:rPr lang="vi-VN" dirty="0" smtClean="0"/>
              <a:t>Gradul de paralelism trebuie să fie suficient de mare ca mai multe warp-uri să poată fi intercalate pentru a ascunde latența din evaluarea interacțiunilor.</a:t>
            </a:r>
          </a:p>
          <a:p>
            <a:r>
              <a:rPr lang="vi-VN" dirty="0" smtClean="0"/>
              <a:t>Gradul de reutilizare a datelor crește cu numărul de coloane, și guvernează dimensiunea transferului din memoria device-ului în memoria comun</a:t>
            </a:r>
            <a:r>
              <a:rPr lang="ro-RO" dirty="0" smtClean="0"/>
              <a:t>ă</a:t>
            </a:r>
            <a:r>
              <a:rPr lang="vi-VN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5352965" cy="2957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__</a:t>
            </a:r>
            <a:r>
              <a:rPr lang="en-US" dirty="0"/>
              <a:t>global__ void </a:t>
            </a:r>
            <a:r>
              <a:rPr lang="en-US" dirty="0" err="1"/>
              <a:t>calculate_forces</a:t>
            </a:r>
            <a:r>
              <a:rPr lang="en-US" dirty="0"/>
              <a:t>(void* </a:t>
            </a:r>
            <a:r>
              <a:rPr lang="en-US" dirty="0" err="1"/>
              <a:t>devX</a:t>
            </a:r>
            <a:r>
              <a:rPr lang="en-US" dirty="0"/>
              <a:t>, void* </a:t>
            </a:r>
            <a:r>
              <a:rPr lang="en-US" dirty="0" err="1"/>
              <a:t>devA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ro-RO" dirty="0" smtClean="0"/>
              <a:t>	</a:t>
            </a:r>
          </a:p>
          <a:p>
            <a:pPr>
              <a:buNone/>
            </a:pPr>
            <a:r>
              <a:rPr lang="ro-RO" dirty="0"/>
              <a:t>	</a:t>
            </a:r>
            <a:r>
              <a:rPr lang="en-US" dirty="0" smtClean="0"/>
              <a:t>extern </a:t>
            </a:r>
            <a:r>
              <a:rPr lang="en-US" dirty="0"/>
              <a:t>__shared__ float4[] </a:t>
            </a:r>
            <a:r>
              <a:rPr lang="en-US" dirty="0" err="1" smtClean="0"/>
              <a:t>shPosition</a:t>
            </a:r>
            <a:r>
              <a:rPr lang="en-US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ro-RO" dirty="0"/>
              <a:t>	</a:t>
            </a:r>
            <a:r>
              <a:rPr lang="en-US" dirty="0" smtClean="0"/>
              <a:t>float4</a:t>
            </a:r>
            <a:r>
              <a:rPr lang="en-US" dirty="0"/>
              <a:t>* </a:t>
            </a:r>
            <a:r>
              <a:rPr lang="en-US" dirty="0" err="1"/>
              <a:t>globalX</a:t>
            </a:r>
            <a:r>
              <a:rPr lang="en-US" dirty="0"/>
              <a:t> = (float4*)</a:t>
            </a:r>
            <a:r>
              <a:rPr lang="en-US" dirty="0" err="1" smtClean="0"/>
              <a:t>devX</a:t>
            </a:r>
            <a:r>
              <a:rPr lang="en-US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float4</a:t>
            </a:r>
            <a:r>
              <a:rPr lang="en-US" dirty="0"/>
              <a:t>* </a:t>
            </a:r>
            <a:r>
              <a:rPr lang="en-US" dirty="0" err="1"/>
              <a:t>globalA</a:t>
            </a:r>
            <a:r>
              <a:rPr lang="en-US" dirty="0"/>
              <a:t> = (float4*)</a:t>
            </a:r>
            <a:r>
              <a:rPr lang="en-US" dirty="0" err="1"/>
              <a:t>devA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float4 </a:t>
            </a:r>
            <a:r>
              <a:rPr lang="en-US" dirty="0" err="1"/>
              <a:t>myPosition</a:t>
            </a:r>
            <a:r>
              <a:rPr lang="en-US" dirty="0"/>
              <a:t>;</a:t>
            </a:r>
          </a:p>
          <a:p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tile;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float3 </a:t>
            </a:r>
            <a:r>
              <a:rPr lang="en-US" dirty="0"/>
              <a:t>acc = { 0.0f, 0.0f, 0.0f };</a:t>
            </a:r>
          </a:p>
          <a:p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gtid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err="1" smtClean="0"/>
              <a:t>myPosition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globalX</a:t>
            </a:r>
            <a:r>
              <a:rPr lang="en-US" dirty="0"/>
              <a:t>[</a:t>
            </a:r>
            <a:r>
              <a:rPr lang="en-US" dirty="0" err="1"/>
              <a:t>gtid</a:t>
            </a:r>
            <a:r>
              <a:rPr lang="en-US" dirty="0"/>
              <a:t>];</a:t>
            </a:r>
          </a:p>
          <a:p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nn-NO" dirty="0" smtClean="0"/>
              <a:t>for </a:t>
            </a:r>
            <a:r>
              <a:rPr lang="nn-NO" dirty="0"/>
              <a:t>(i = 0, tile = 0; i &lt; N; i += p, tile++) {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idx</a:t>
            </a:r>
            <a:r>
              <a:rPr lang="en-US" dirty="0"/>
              <a:t> = tile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err="1" smtClean="0"/>
              <a:t>shPosition</a:t>
            </a:r>
            <a:r>
              <a:rPr lang="en-US" dirty="0" smtClean="0"/>
              <a:t>[</a:t>
            </a:r>
            <a:r>
              <a:rPr lang="en-US" dirty="0" err="1" smtClean="0"/>
              <a:t>threadIdx.x</a:t>
            </a:r>
            <a:r>
              <a:rPr lang="en-US" dirty="0"/>
              <a:t>] = </a:t>
            </a:r>
            <a:r>
              <a:rPr lang="en-US" dirty="0" err="1"/>
              <a:t>globalX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smtClean="0"/>
              <a:t>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smtClean="0"/>
              <a:t>acc </a:t>
            </a:r>
            <a:r>
              <a:rPr lang="en-US" dirty="0"/>
              <a:t>= </a:t>
            </a:r>
            <a:r>
              <a:rPr lang="en-US" dirty="0" err="1"/>
              <a:t>tile_calculation</a:t>
            </a:r>
            <a:r>
              <a:rPr lang="en-US" dirty="0"/>
              <a:t>(</a:t>
            </a:r>
            <a:r>
              <a:rPr lang="en-US" dirty="0" err="1"/>
              <a:t>myPosition</a:t>
            </a:r>
            <a:r>
              <a:rPr lang="en-US" dirty="0"/>
              <a:t>, acc);</a:t>
            </a:r>
          </a:p>
          <a:p>
            <a:pPr>
              <a:buNone/>
            </a:pPr>
            <a:r>
              <a:rPr lang="ro-RO" dirty="0" smtClean="0"/>
              <a:t>		</a:t>
            </a:r>
            <a:r>
              <a:rPr lang="en-US" dirty="0" smtClean="0"/>
              <a:t>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}   </a:t>
            </a:r>
            <a:r>
              <a:rPr lang="en-US" dirty="0"/>
              <a:t>// Save the result in global memory for the integration step.    </a:t>
            </a:r>
          </a:p>
          <a:p>
            <a:endParaRPr lang="en-US" dirty="0"/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float4 </a:t>
            </a:r>
            <a:r>
              <a:rPr lang="en-US" dirty="0"/>
              <a:t>acc4 = { </a:t>
            </a:r>
            <a:r>
              <a:rPr lang="en-US" dirty="0" err="1"/>
              <a:t>acc.x</a:t>
            </a:r>
            <a:r>
              <a:rPr lang="en-US" dirty="0"/>
              <a:t>, </a:t>
            </a:r>
            <a:r>
              <a:rPr lang="en-US" dirty="0" err="1"/>
              <a:t>acc.y</a:t>
            </a:r>
            <a:r>
              <a:rPr lang="en-US" dirty="0"/>
              <a:t>, </a:t>
            </a:r>
            <a:r>
              <a:rPr lang="en-US" dirty="0" err="1"/>
              <a:t>acc.z</a:t>
            </a:r>
            <a:r>
              <a:rPr lang="en-US" dirty="0"/>
              <a:t>, 0.0f };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en-US" dirty="0" err="1" smtClean="0"/>
              <a:t>globalA</a:t>
            </a:r>
            <a:r>
              <a:rPr lang="en-US" dirty="0" smtClean="0"/>
              <a:t>[</a:t>
            </a:r>
            <a:r>
              <a:rPr lang="en-US" dirty="0" err="1" smtClean="0"/>
              <a:t>gtid</a:t>
            </a:r>
            <a:r>
              <a:rPr lang="en-US" dirty="0"/>
              <a:t>] = acc4;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Definirea unui grid de thread block-uri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Invocăm programul pe un grid de thread block-uri pentru a calcula accelerația tuturor celor N corpuri.  Numărul de thread block-uri necesare este N/p. </a:t>
            </a:r>
          </a:p>
          <a:p>
            <a:r>
              <a:rPr lang="vi-VN" dirty="0" smtClean="0"/>
              <a:t>Definim un grid 1D de mărime N/p. Avem N thread-uri, fiecare calculând N forțe pentru un total de N^2 interacțiuni.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057400"/>
            <a:ext cx="47625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GeForce 8800 GTX GPU este capabilă de 172.8 gigaflops (128 de procesoare, fiecare de frecvență 1.35 GHz). Instrucțiunile MAD (multiply-add) efectuează două operații floating-point într-un singur ciclu de ceas.</a:t>
            </a:r>
            <a:endParaRPr lang="ro-RO" dirty="0" smtClean="0"/>
          </a:p>
          <a:p>
            <a:r>
              <a:rPr lang="vi-VN" dirty="0" smtClean="0"/>
              <a:t>Instrucțiuni complexe precum inversa rădăcinii pătrate necesită mai mulți cicli. (16 cicli de ceas pentru un warp de 32 de thread-uri).</a:t>
            </a:r>
          </a:p>
          <a:p>
            <a:r>
              <a:rPr lang="vi-VN" dirty="0" smtClean="0"/>
              <a:t>Programul bodyBodyInteraction efectuează nouă adunări, nouă înmulțiri, o împărțire și o rădăcină pătrată.</a:t>
            </a:r>
          </a:p>
          <a:p>
            <a:r>
              <a:rPr lang="vi-VN" dirty="0" smtClean="0"/>
              <a:t>Implementarea obține 163 de gigaflops pentru 16,384 de corpuri.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Loop unrolling</a:t>
            </a:r>
            <a:endParaRPr lang="en-US" dirty="0"/>
          </a:p>
        </p:txBody>
      </p:sp>
      <p:pic>
        <p:nvPicPr>
          <p:cNvPr id="21507" name="Picture 3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6693836" cy="290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Loop unrolling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2530" name="Picture 2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85338"/>
            <a:ext cx="6172200" cy="2839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Variația mărimii block-ului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3555" name="Picture 3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24200"/>
            <a:ext cx="6641872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Simulările fizice prezintă un grad mare de paralelism al datelor și sunt intensive computațional. </a:t>
            </a:r>
            <a:endParaRPr lang="ro-RO" dirty="0" smtClean="0"/>
          </a:p>
          <a:p>
            <a:r>
              <a:rPr lang="vi-VN" dirty="0" smtClean="0"/>
              <a:t>Rezultatul </a:t>
            </a:r>
            <a:r>
              <a:rPr lang="vi-VN" dirty="0" smtClean="0"/>
              <a:t>acestor simulări este deseori folosit de GPU pentru </a:t>
            </a:r>
            <a:r>
              <a:rPr lang="vi-VN" dirty="0" smtClean="0"/>
              <a:t>vizualiări,</a:t>
            </a:r>
            <a:r>
              <a:rPr lang="ro-RO" dirty="0" smtClean="0"/>
              <a:t> </a:t>
            </a:r>
            <a:r>
              <a:rPr lang="vi-VN" dirty="0" smtClean="0"/>
              <a:t>producerea </a:t>
            </a:r>
            <a:r>
              <a:rPr lang="vi-VN" dirty="0" smtClean="0"/>
              <a:t>rezultatelor direct în memoria GPU </a:t>
            </a:r>
            <a:r>
              <a:rPr lang="ro-RO" dirty="0" smtClean="0"/>
              <a:t>reduce cantitatea de date transferate</a:t>
            </a:r>
            <a:r>
              <a:rPr lang="vi-VN" dirty="0" smtClean="0"/>
              <a:t>.</a:t>
            </a:r>
            <a:endParaRPr lang="vi-V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Îmbunătățirea performanței pentru valori mici ale lui N</a:t>
            </a:r>
            <a:endParaRPr lang="en-US" dirty="0"/>
          </a:p>
        </p:txBody>
      </p:sp>
      <p:pic>
        <p:nvPicPr>
          <p:cNvPr id="24578" name="Picture 2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629879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Problema celor n corpuri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Evoluția unui sistem de corpuri în care fiecare corp interacționează continuu cu toate celelalte corpuri.</a:t>
            </a:r>
          </a:p>
          <a:p>
            <a:r>
              <a:rPr lang="ro-RO" dirty="0" smtClean="0"/>
              <a:t>Simulări astrofizice în care fiecare corp exercită atracție gravitațională.</a:t>
            </a:r>
          </a:p>
          <a:p>
            <a:r>
              <a:rPr lang="ro-RO" dirty="0" smtClean="0"/>
              <a:t>Studiul plierii proteinelor prin calcularea </a:t>
            </a:r>
            <a:r>
              <a:rPr lang="nl-NL" dirty="0" smtClean="0"/>
              <a:t>forțelor electrostatice și van der </a:t>
            </a:r>
            <a:r>
              <a:rPr lang="nl-NL" dirty="0" smtClean="0"/>
              <a:t>Waals</a:t>
            </a:r>
            <a:r>
              <a:rPr lang="ro-RO" dirty="0" smtClean="0"/>
              <a:t>.</a:t>
            </a:r>
          </a:p>
          <a:p>
            <a:r>
              <a:rPr lang="ro-RO" dirty="0" smtClean="0"/>
              <a:t>Dinamica fluidelor.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31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588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Simularea tuturor perechilor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Atracția gravitațională dintre corpurile </a:t>
            </a:r>
            <a:r>
              <a:rPr lang="ro-RO" i="1" dirty="0" smtClean="0"/>
              <a:t>i</a:t>
            </a:r>
            <a:r>
              <a:rPr lang="ro-RO" dirty="0" smtClean="0"/>
              <a:t> și </a:t>
            </a:r>
            <a:r>
              <a:rPr lang="ro-RO" i="1" dirty="0" smtClean="0"/>
              <a:t>j</a:t>
            </a:r>
            <a:r>
              <a:rPr lang="ro-RO" dirty="0" smtClean="0"/>
              <a:t>.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Forța totală care acționează asupra corpului </a:t>
            </a:r>
            <a:r>
              <a:rPr lang="ro-RO" i="1" dirty="0" smtClean="0"/>
              <a:t>i</a:t>
            </a:r>
            <a:r>
              <a:rPr lang="ro-RO" dirty="0" smtClean="0"/>
              <a:t>.</a:t>
            </a:r>
          </a:p>
          <a:p>
            <a:endParaRPr lang="ro-RO" dirty="0" smtClean="0"/>
          </a:p>
          <a:p>
            <a:endParaRPr lang="ro-RO" dirty="0"/>
          </a:p>
        </p:txBody>
      </p:sp>
      <p:pic>
        <p:nvPicPr>
          <p:cNvPr id="8" name="Picture 5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3780019" cy="1295400"/>
          </a:xfrm>
          <a:prstGeom prst="rect">
            <a:avLst/>
          </a:prstGeom>
          <a:noFill/>
        </p:spPr>
      </p:pic>
      <p:pic>
        <p:nvPicPr>
          <p:cNvPr id="9" name="Picture 2" descr="C:\Users\Mihai_2\Desktop\crosshair\formula_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876800"/>
            <a:ext cx="5253446" cy="1174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Simularea tuturor perechilor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Aplicarea factorului de softening.</a:t>
            </a:r>
            <a:endParaRPr lang="en-US" dirty="0" smtClean="0"/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ro-RO" dirty="0"/>
          </a:p>
          <a:p>
            <a:endParaRPr lang="ro-RO" dirty="0" smtClean="0"/>
          </a:p>
          <a:p>
            <a:r>
              <a:rPr lang="ro-RO" dirty="0" smtClean="0"/>
              <a:t>Calculul accelerației</a:t>
            </a:r>
            <a:endParaRPr lang="en-US" dirty="0"/>
          </a:p>
        </p:txBody>
      </p:sp>
      <p:pic>
        <p:nvPicPr>
          <p:cNvPr id="17412" name="Picture 4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724400"/>
            <a:ext cx="4941889" cy="1347788"/>
          </a:xfrm>
          <a:prstGeom prst="rect">
            <a:avLst/>
          </a:prstGeom>
          <a:noFill/>
        </p:spPr>
      </p:pic>
      <p:pic>
        <p:nvPicPr>
          <p:cNvPr id="7" name="Picture 6" descr="C:\Users\Mihai_2\Desktop\crosshair\formula_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5081952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Toate perechile de forțe se pot aranja într-un grid de dimensiune NxN. </a:t>
            </a:r>
            <a:endParaRPr lang="ro-RO" dirty="0" smtClean="0"/>
          </a:p>
          <a:p>
            <a:r>
              <a:rPr lang="vi-VN" dirty="0" smtClean="0"/>
              <a:t>Forța </a:t>
            </a:r>
            <a:r>
              <a:rPr lang="ro-RO" sz="3600" b="1" dirty="0" smtClean="0"/>
              <a:t>F</a:t>
            </a:r>
            <a:r>
              <a:rPr lang="ro-RO" dirty="0" smtClean="0"/>
              <a:t> </a:t>
            </a:r>
            <a:r>
              <a:rPr lang="vi-VN" dirty="0" smtClean="0"/>
              <a:t>(sau accelerația </a:t>
            </a:r>
            <a:r>
              <a:rPr lang="ro-RO" sz="3600" b="1" dirty="0" smtClean="0"/>
              <a:t>a</a:t>
            </a:r>
            <a:r>
              <a:rPr lang="vi-VN" dirty="0" smtClean="0"/>
              <a:t>) totală a unui corp </a:t>
            </a:r>
            <a:r>
              <a:rPr lang="vi-VN" i="1" dirty="0" smtClean="0"/>
              <a:t>i</a:t>
            </a:r>
            <a:r>
              <a:rPr lang="vi-VN" dirty="0" smtClean="0"/>
              <a:t> se obține adunând toți termenii de pe rândul </a:t>
            </a:r>
            <a:r>
              <a:rPr lang="vi-VN" i="1" dirty="0" smtClean="0"/>
              <a:t>i</a:t>
            </a:r>
            <a:r>
              <a:rPr lang="ro-RO" dirty="0" smtClean="0"/>
              <a:t>.</a:t>
            </a:r>
          </a:p>
          <a:p>
            <a:r>
              <a:rPr lang="ro-RO" dirty="0"/>
              <a:t>F</a:t>
            </a:r>
            <a:r>
              <a:rPr lang="vi-VN" dirty="0" smtClean="0"/>
              <a:t>iecare termen se poate calcula independent.</a:t>
            </a:r>
            <a:endParaRPr lang="ro-RO" dirty="0" smtClean="0"/>
          </a:p>
          <a:p>
            <a:r>
              <a:rPr lang="ro-RO" dirty="0"/>
              <a:t>N</a:t>
            </a:r>
            <a:r>
              <a:rPr lang="vi-VN" dirty="0" smtClean="0"/>
              <a:t>ecesită O(N^2) memorie. Putem serializa o parte din calcule pentru a reutiliza rezultatele.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Tile computațional - regiune de dimensiune p</a:t>
            </a:r>
            <a:r>
              <a:rPr lang="vi-VN" sz="2400" dirty="0" smtClean="0"/>
              <a:t>x</a:t>
            </a:r>
            <a:r>
              <a:rPr lang="vi-VN" dirty="0" smtClean="0"/>
              <a:t>p din grid.</a:t>
            </a:r>
          </a:p>
          <a:p>
            <a:r>
              <a:rPr lang="vi-VN" dirty="0" smtClean="0"/>
              <a:t>Cele p^2 interacțiuni au loc între 2p corpuri. </a:t>
            </a:r>
          </a:p>
          <a:p>
            <a:r>
              <a:rPr lang="ro-RO" dirty="0"/>
              <a:t>F</a:t>
            </a:r>
            <a:r>
              <a:rPr lang="en-US" dirty="0" err="1" smtClean="0"/>
              <a:t>iecare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 </a:t>
            </a:r>
            <a:r>
              <a:rPr lang="ro-RO" dirty="0" smtClean="0"/>
              <a:t>este </a:t>
            </a:r>
            <a:r>
              <a:rPr lang="en-US" dirty="0" err="1" smtClean="0"/>
              <a:t>evaluat</a:t>
            </a:r>
            <a:r>
              <a:rPr lang="en-US" dirty="0" smtClean="0"/>
              <a:t> </a:t>
            </a:r>
            <a:r>
              <a:rPr lang="en-US" dirty="0" err="1" smtClean="0"/>
              <a:t>secvențial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Rândurile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evaluate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8435" name="Picture 3" descr="C:\Users\Mihai_2\Desktop\crosshair\formula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029200"/>
            <a:ext cx="5318704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Calcularea unui 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Interacțiun</a:t>
            </a:r>
            <a:r>
              <a:rPr lang="ro-RO" dirty="0" smtClean="0"/>
              <a:t>ea</a:t>
            </a:r>
            <a:r>
              <a:rPr lang="vi-VN" dirty="0" smtClean="0"/>
              <a:t> dintre o pereche de corpuri este calculată serial.</a:t>
            </a:r>
            <a:r>
              <a:rPr lang="ro-RO" dirty="0" smtClean="0"/>
              <a:t> Funcția constă din</a:t>
            </a:r>
            <a:r>
              <a:rPr lang="vi-VN" dirty="0" smtClean="0"/>
              <a:t> 20</a:t>
            </a:r>
            <a:r>
              <a:rPr lang="ro-RO" dirty="0" smtClean="0"/>
              <a:t> de</a:t>
            </a:r>
            <a:r>
              <a:rPr lang="vi-VN" dirty="0" smtClean="0"/>
              <a:t> floating-point operations.</a:t>
            </a:r>
          </a:p>
          <a:p>
            <a:r>
              <a:rPr lang="vi-VN" dirty="0" smtClean="0"/>
              <a:t>Un tile este evaluat de un block de p thread-uri. Fiecare thread actualizează accelerația unui corp ca un rezult al interacțiunii cu celelalte p - 1 corpuri. Din calculelor asupra tile-ului rezultă p accelerații actualizate.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1055</TotalTime>
  <Words>545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Simulări fizice ce utilizează volume masive de date științifice folosind tehnici GPGPU</vt:lpstr>
      <vt:lpstr>Introducere</vt:lpstr>
      <vt:lpstr>Problema celor n corpuri</vt:lpstr>
      <vt:lpstr>Slide 4</vt:lpstr>
      <vt:lpstr>Simularea tuturor perechilor</vt:lpstr>
      <vt:lpstr>Simularea tuturor perechilor</vt:lpstr>
      <vt:lpstr>Implementarea CUDA</vt:lpstr>
      <vt:lpstr>Implementare CUDA</vt:lpstr>
      <vt:lpstr>Calcularea unui tile</vt:lpstr>
      <vt:lpstr>Slide 10</vt:lpstr>
      <vt:lpstr>Gruparea tile-urilor în blocuri de thread-uri</vt:lpstr>
      <vt:lpstr>Slide 12</vt:lpstr>
      <vt:lpstr>Slide 13</vt:lpstr>
      <vt:lpstr>Definirea unui grid de thread block-uri</vt:lpstr>
      <vt:lpstr>Slide 15</vt:lpstr>
      <vt:lpstr>Rezultate</vt:lpstr>
      <vt:lpstr>Optimizări</vt:lpstr>
      <vt:lpstr>Optimizări</vt:lpstr>
      <vt:lpstr>Optimizări</vt:lpstr>
      <vt:lpstr>Optimizări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Motoare</dc:title>
  <dc:creator>Mihai</dc:creator>
  <cp:lastModifiedBy>Mihai Zamfir</cp:lastModifiedBy>
  <cp:revision>163</cp:revision>
  <dcterms:created xsi:type="dcterms:W3CDTF">2006-08-16T00:00:00Z</dcterms:created>
  <dcterms:modified xsi:type="dcterms:W3CDTF">2020-11-25T19:12:42Z</dcterms:modified>
</cp:coreProperties>
</file>