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309" r:id="rId11"/>
    <p:sldId id="310" r:id="rId12"/>
    <p:sldId id="308" r:id="rId13"/>
    <p:sldId id="306" r:id="rId14"/>
    <p:sldId id="307" r:id="rId15"/>
  </p:sldIdLst>
  <p:sldSz cx="9144000" cy="5143500" type="screen16x9"/>
  <p:notesSz cx="6858000" cy="9144000"/>
  <p:embeddedFontLst>
    <p:embeddedFont>
      <p:font typeface="Zen Kaku Gothic New" panose="020B0604020202020204" charset="-128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pace Grotesk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98D27F7-C4CF-4059-ACF2-4CD270FCD5B0}">
  <a:tblStyle styleId="{A98D27F7-C4CF-4059-ACF2-4CD270FCD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744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22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dd46dd1d67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dd46dd1d67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300" y="1418375"/>
            <a:ext cx="5335500" cy="18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313525"/>
            <a:ext cx="5335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6140" y="-1761375"/>
            <a:ext cx="8072990" cy="8724202"/>
            <a:chOff x="116140" y="-1761375"/>
            <a:chExt cx="8072990" cy="8724202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65930" y="-1761375"/>
              <a:ext cx="2323200" cy="2613299"/>
              <a:chOff x="5877530" y="-1300862"/>
              <a:chExt cx="2323200" cy="2613299"/>
            </a:xfrm>
          </p:grpSpPr>
          <p:sp>
            <p:nvSpPr>
              <p:cNvPr id="14" name="Google Shape;14;p2"/>
              <p:cNvSpPr/>
              <p:nvPr/>
            </p:nvSpPr>
            <p:spPr>
              <a:xfrm rot="-2700000" flipH="1">
                <a:off x="6672141" y="-1415024"/>
                <a:ext cx="733977" cy="2551524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800462" flipH="1">
                <a:off x="7072444" y="-530143"/>
                <a:ext cx="527277" cy="1833562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16140" y="4284074"/>
              <a:ext cx="2395500" cy="2678754"/>
              <a:chOff x="139390" y="4086599"/>
              <a:chExt cx="2395500" cy="2678754"/>
            </a:xfrm>
          </p:grpSpPr>
          <p:sp>
            <p:nvSpPr>
              <p:cNvPr id="17" name="Google Shape;17;p2"/>
              <p:cNvSpPr/>
              <p:nvPr/>
            </p:nvSpPr>
            <p:spPr>
              <a:xfrm rot="-2700000">
                <a:off x="958909" y="3968706"/>
                <a:ext cx="756463" cy="2631286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800079">
                <a:off x="1111369" y="4121179"/>
                <a:ext cx="756570" cy="263124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/>
          <p:nvPr/>
        </p:nvSpPr>
        <p:spPr>
          <a:xfrm>
            <a:off x="383975" y="415900"/>
            <a:ext cx="247200" cy="247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"/>
          </p:nvPr>
        </p:nvSpPr>
        <p:spPr>
          <a:xfrm>
            <a:off x="1620000" y="1625683"/>
            <a:ext cx="68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2"/>
          </p:nvPr>
        </p:nvSpPr>
        <p:spPr>
          <a:xfrm>
            <a:off x="1620000" y="2829129"/>
            <a:ext cx="68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3"/>
          </p:nvPr>
        </p:nvSpPr>
        <p:spPr>
          <a:xfrm>
            <a:off x="1620000" y="4032575"/>
            <a:ext cx="68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4"/>
          </p:nvPr>
        </p:nvSpPr>
        <p:spPr>
          <a:xfrm>
            <a:off x="1620000" y="1241275"/>
            <a:ext cx="6803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5"/>
          </p:nvPr>
        </p:nvSpPr>
        <p:spPr>
          <a:xfrm>
            <a:off x="1620000" y="2446425"/>
            <a:ext cx="6803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6"/>
          </p:nvPr>
        </p:nvSpPr>
        <p:spPr>
          <a:xfrm>
            <a:off x="1620000" y="3651575"/>
            <a:ext cx="6803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grpSp>
        <p:nvGrpSpPr>
          <p:cNvPr id="199" name="Google Shape;199;p19"/>
          <p:cNvGrpSpPr/>
          <p:nvPr/>
        </p:nvGrpSpPr>
        <p:grpSpPr>
          <a:xfrm>
            <a:off x="162200" y="2341650"/>
            <a:ext cx="8825950" cy="2642450"/>
            <a:chOff x="162200" y="2341650"/>
            <a:chExt cx="8825950" cy="2642450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8597850" y="2341650"/>
              <a:ext cx="390300" cy="460200"/>
              <a:chOff x="240875" y="415900"/>
              <a:chExt cx="390300" cy="460200"/>
            </a:xfrm>
          </p:grpSpPr>
          <p:sp>
            <p:nvSpPr>
              <p:cNvPr id="201" name="Google Shape;201;p19"/>
              <p:cNvSpPr/>
              <p:nvPr/>
            </p:nvSpPr>
            <p:spPr>
              <a:xfrm>
                <a:off x="383975" y="41590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40875" y="702100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 flipH="1">
              <a:off x="162200" y="4523900"/>
              <a:ext cx="390300" cy="460200"/>
              <a:chOff x="240875" y="415900"/>
              <a:chExt cx="390300" cy="460200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383975" y="41590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240875" y="702100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" name="Google Shape;206;p19"/>
          <p:cNvGrpSpPr/>
          <p:nvPr/>
        </p:nvGrpSpPr>
        <p:grpSpPr>
          <a:xfrm>
            <a:off x="-1432095" y="-1790000"/>
            <a:ext cx="10676382" cy="8059015"/>
            <a:chOff x="-1432095" y="-1790000"/>
            <a:chExt cx="10676382" cy="8059015"/>
          </a:xfrm>
        </p:grpSpPr>
        <p:grpSp>
          <p:nvGrpSpPr>
            <p:cNvPr id="207" name="Google Shape;207;p19"/>
            <p:cNvGrpSpPr/>
            <p:nvPr/>
          </p:nvGrpSpPr>
          <p:grpSpPr>
            <a:xfrm>
              <a:off x="-1432095" y="-1790000"/>
              <a:ext cx="2323200" cy="2613299"/>
              <a:chOff x="5877530" y="-1300862"/>
              <a:chExt cx="2323200" cy="2613299"/>
            </a:xfrm>
          </p:grpSpPr>
          <p:sp>
            <p:nvSpPr>
              <p:cNvPr id="208" name="Google Shape;208;p19"/>
              <p:cNvSpPr/>
              <p:nvPr/>
            </p:nvSpPr>
            <p:spPr>
              <a:xfrm rot="-2700000" flipH="1">
                <a:off x="6672141" y="-1415024"/>
                <a:ext cx="733977" cy="2551524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 rot="1800462" flipH="1">
                <a:off x="7072444" y="-530143"/>
                <a:ext cx="527277" cy="1833562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19"/>
            <p:cNvGrpSpPr/>
            <p:nvPr/>
          </p:nvGrpSpPr>
          <p:grpSpPr>
            <a:xfrm>
              <a:off x="7617264" y="4449605"/>
              <a:ext cx="1627024" cy="1819410"/>
              <a:chOff x="139390" y="4086599"/>
              <a:chExt cx="2395500" cy="2678754"/>
            </a:xfrm>
          </p:grpSpPr>
          <p:sp>
            <p:nvSpPr>
              <p:cNvPr id="211" name="Google Shape;211;p19"/>
              <p:cNvSpPr/>
              <p:nvPr/>
            </p:nvSpPr>
            <p:spPr>
              <a:xfrm rot="-2700000">
                <a:off x="958909" y="3968706"/>
                <a:ext cx="756463" cy="2631286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rot="1800079">
                <a:off x="1111369" y="4121179"/>
                <a:ext cx="756570" cy="263124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 txBox="1">
            <a:spLocks noGrp="1"/>
          </p:cNvSpPr>
          <p:nvPr>
            <p:ph type="title" hasCustomPrompt="1"/>
          </p:nvPr>
        </p:nvSpPr>
        <p:spPr>
          <a:xfrm>
            <a:off x="4207100" y="539500"/>
            <a:ext cx="4223700" cy="88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"/>
          </p:nvPr>
        </p:nvSpPr>
        <p:spPr>
          <a:xfrm>
            <a:off x="4207100" y="1396381"/>
            <a:ext cx="4223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title" idx="2" hasCustomPrompt="1"/>
          </p:nvPr>
        </p:nvSpPr>
        <p:spPr>
          <a:xfrm>
            <a:off x="4207100" y="1939804"/>
            <a:ext cx="4223700" cy="88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25"/>
          <p:cNvSpPr txBox="1">
            <a:spLocks noGrp="1"/>
          </p:cNvSpPr>
          <p:nvPr>
            <p:ph type="subTitle" idx="3"/>
          </p:nvPr>
        </p:nvSpPr>
        <p:spPr>
          <a:xfrm>
            <a:off x="4207100" y="2796677"/>
            <a:ext cx="4223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title" idx="4" hasCustomPrompt="1"/>
          </p:nvPr>
        </p:nvSpPr>
        <p:spPr>
          <a:xfrm>
            <a:off x="4207100" y="3340109"/>
            <a:ext cx="4223700" cy="88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5"/>
          </p:nvPr>
        </p:nvSpPr>
        <p:spPr>
          <a:xfrm>
            <a:off x="4207100" y="4196974"/>
            <a:ext cx="42237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05" name="Google Shape;305;p25"/>
          <p:cNvGrpSpPr/>
          <p:nvPr/>
        </p:nvGrpSpPr>
        <p:grpSpPr>
          <a:xfrm>
            <a:off x="2740114" y="4451543"/>
            <a:ext cx="1627024" cy="1819410"/>
            <a:chOff x="139390" y="4086599"/>
            <a:chExt cx="2395500" cy="2678754"/>
          </a:xfrm>
        </p:grpSpPr>
        <p:sp>
          <p:nvSpPr>
            <p:cNvPr id="306" name="Google Shape;306;p25"/>
            <p:cNvSpPr/>
            <p:nvPr/>
          </p:nvSpPr>
          <p:spPr>
            <a:xfrm rot="-2700000">
              <a:off x="958909" y="3968706"/>
              <a:ext cx="756463" cy="263128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 rot="1800079">
              <a:off x="1111369" y="4121179"/>
              <a:ext cx="756570" cy="2631249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27"/>
          <p:cNvGrpSpPr/>
          <p:nvPr/>
        </p:nvGrpSpPr>
        <p:grpSpPr>
          <a:xfrm rot="-5400000" flipH="1">
            <a:off x="-848068" y="-370067"/>
            <a:ext cx="1626784" cy="1819142"/>
            <a:chOff x="139390" y="4086599"/>
            <a:chExt cx="2395500" cy="2678754"/>
          </a:xfrm>
        </p:grpSpPr>
        <p:sp>
          <p:nvSpPr>
            <p:cNvPr id="322" name="Google Shape;322;p27"/>
            <p:cNvSpPr/>
            <p:nvPr/>
          </p:nvSpPr>
          <p:spPr>
            <a:xfrm rot="-2700000">
              <a:off x="958909" y="3968706"/>
              <a:ext cx="756463" cy="263128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 rot="1800079">
              <a:off x="1111369" y="4121179"/>
              <a:ext cx="756570" cy="2631249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27"/>
          <p:cNvGrpSpPr/>
          <p:nvPr/>
        </p:nvGrpSpPr>
        <p:grpSpPr>
          <a:xfrm>
            <a:off x="225000" y="223050"/>
            <a:ext cx="8720675" cy="4794300"/>
            <a:chOff x="225000" y="223050"/>
            <a:chExt cx="8720675" cy="4794300"/>
          </a:xfrm>
        </p:grpSpPr>
        <p:grpSp>
          <p:nvGrpSpPr>
            <p:cNvPr id="325" name="Google Shape;325;p27"/>
            <p:cNvGrpSpPr/>
            <p:nvPr/>
          </p:nvGrpSpPr>
          <p:grpSpPr>
            <a:xfrm flipH="1">
              <a:off x="8549525" y="223050"/>
              <a:ext cx="396150" cy="513600"/>
              <a:chOff x="8530350" y="856650"/>
              <a:chExt cx="396150" cy="513600"/>
            </a:xfrm>
          </p:grpSpPr>
          <p:sp>
            <p:nvSpPr>
              <p:cNvPr id="326" name="Google Shape;326;p27"/>
              <p:cNvSpPr/>
              <p:nvPr/>
            </p:nvSpPr>
            <p:spPr>
              <a:xfrm rot="10800000" flipH="1">
                <a:off x="8679300" y="99435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 rot="10800000" flipH="1">
                <a:off x="8530350" y="856650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 rot="10800000" flipH="1">
                <a:off x="8550600" y="1241550"/>
                <a:ext cx="128700" cy="1287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27"/>
            <p:cNvSpPr/>
            <p:nvPr/>
          </p:nvSpPr>
          <p:spPr>
            <a:xfrm rot="10800000">
              <a:off x="225000" y="4770150"/>
              <a:ext cx="247200" cy="247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0" name="Google Shape;3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7263" y="3912525"/>
            <a:ext cx="1266824" cy="12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28"/>
          <p:cNvGrpSpPr/>
          <p:nvPr/>
        </p:nvGrpSpPr>
        <p:grpSpPr>
          <a:xfrm>
            <a:off x="-1528495" y="-1040351"/>
            <a:ext cx="11913110" cy="4950376"/>
            <a:chOff x="-1528495" y="-1040351"/>
            <a:chExt cx="11913110" cy="4950376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-1528495" y="1296725"/>
              <a:ext cx="2323200" cy="2613299"/>
              <a:chOff x="5877530" y="-1300862"/>
              <a:chExt cx="2323200" cy="2613299"/>
            </a:xfrm>
          </p:grpSpPr>
          <p:sp>
            <p:nvSpPr>
              <p:cNvPr id="335" name="Google Shape;335;p28"/>
              <p:cNvSpPr/>
              <p:nvPr/>
            </p:nvSpPr>
            <p:spPr>
              <a:xfrm rot="-2700000" flipH="1">
                <a:off x="6672141" y="-1415024"/>
                <a:ext cx="733977" cy="2551524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 rot="1800462" flipH="1">
                <a:off x="7072444" y="-530143"/>
                <a:ext cx="527277" cy="1833562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7989115" y="-1040351"/>
              <a:ext cx="2395500" cy="2678754"/>
              <a:chOff x="139390" y="4086599"/>
              <a:chExt cx="2395500" cy="2678754"/>
            </a:xfrm>
          </p:grpSpPr>
          <p:sp>
            <p:nvSpPr>
              <p:cNvPr id="338" name="Google Shape;338;p28"/>
              <p:cNvSpPr/>
              <p:nvPr/>
            </p:nvSpPr>
            <p:spPr>
              <a:xfrm rot="-2700000">
                <a:off x="958909" y="3968706"/>
                <a:ext cx="756463" cy="2631286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 rot="1800079">
                <a:off x="1111369" y="4121179"/>
                <a:ext cx="756570" cy="263124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194805" y="153571"/>
            <a:ext cx="8782797" cy="4793441"/>
            <a:chOff x="194805" y="153571"/>
            <a:chExt cx="8782797" cy="4793441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8618805" y="4608571"/>
              <a:ext cx="358797" cy="338441"/>
              <a:chOff x="5972805" y="1157771"/>
              <a:chExt cx="358797" cy="338441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5972805" y="1254713"/>
                <a:ext cx="241500" cy="2415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6161801" y="1157771"/>
                <a:ext cx="169800" cy="169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94805" y="153571"/>
              <a:ext cx="358797" cy="338441"/>
              <a:chOff x="5972805" y="1157771"/>
              <a:chExt cx="358797" cy="338441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5972805" y="1254713"/>
                <a:ext cx="241500" cy="2415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6161801" y="1157771"/>
                <a:ext cx="169800" cy="169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5232900" cy="30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■"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●"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●"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○"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8606550" y="221350"/>
            <a:ext cx="396150" cy="513600"/>
            <a:chOff x="8530350" y="856650"/>
            <a:chExt cx="396150" cy="513600"/>
          </a:xfrm>
        </p:grpSpPr>
        <p:sp>
          <p:nvSpPr>
            <p:cNvPr id="67" name="Google Shape;67;p7"/>
            <p:cNvSpPr/>
            <p:nvPr/>
          </p:nvSpPr>
          <p:spPr>
            <a:xfrm rot="10800000" flipH="1">
              <a:off x="8679300" y="994350"/>
              <a:ext cx="247200" cy="247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 rot="10800000" flipH="1">
              <a:off x="8530350" y="856650"/>
              <a:ext cx="174000" cy="1740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8550600" y="1241550"/>
              <a:ext cx="128700" cy="12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4023775" y="1307100"/>
            <a:ext cx="44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73" name="Google Shape;7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4718">
            <a:off x="8162699" y="160925"/>
            <a:ext cx="1003301" cy="1003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8"/>
          <p:cNvGrpSpPr/>
          <p:nvPr/>
        </p:nvGrpSpPr>
        <p:grpSpPr>
          <a:xfrm>
            <a:off x="6231640" y="4284074"/>
            <a:ext cx="2395500" cy="2678754"/>
            <a:chOff x="6254890" y="4086599"/>
            <a:chExt cx="2395500" cy="2678754"/>
          </a:xfrm>
        </p:grpSpPr>
        <p:sp>
          <p:nvSpPr>
            <p:cNvPr id="75" name="Google Shape;75;p8"/>
            <p:cNvSpPr/>
            <p:nvPr/>
          </p:nvSpPr>
          <p:spPr>
            <a:xfrm rot="-2700000">
              <a:off x="7074409" y="3968706"/>
              <a:ext cx="756463" cy="263128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1800079">
              <a:off x="7226869" y="4121179"/>
              <a:ext cx="756570" cy="2631249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8"/>
          <p:cNvSpPr/>
          <p:nvPr/>
        </p:nvSpPr>
        <p:spPr>
          <a:xfrm>
            <a:off x="242225" y="415900"/>
            <a:ext cx="247200" cy="247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4596750" y="1491150"/>
            <a:ext cx="38340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4596750" y="3132225"/>
            <a:ext cx="38340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713217" y="714453"/>
            <a:ext cx="3717300" cy="37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3" name="Google Shape;83;p9"/>
          <p:cNvGrpSpPr/>
          <p:nvPr/>
        </p:nvGrpSpPr>
        <p:grpSpPr>
          <a:xfrm rot="10800000" flipH="1">
            <a:off x="7657764" y="-801832"/>
            <a:ext cx="1627024" cy="1819410"/>
            <a:chOff x="139390" y="4086599"/>
            <a:chExt cx="2395500" cy="2678754"/>
          </a:xfrm>
        </p:grpSpPr>
        <p:sp>
          <p:nvSpPr>
            <p:cNvPr id="84" name="Google Shape;84;p9"/>
            <p:cNvSpPr/>
            <p:nvPr/>
          </p:nvSpPr>
          <p:spPr>
            <a:xfrm rot="-2700000">
              <a:off x="958909" y="3968706"/>
              <a:ext cx="756463" cy="263128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1800079">
              <a:off x="1111369" y="4121179"/>
              <a:ext cx="756570" cy="2631249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9"/>
          <p:cNvGrpSpPr/>
          <p:nvPr/>
        </p:nvGrpSpPr>
        <p:grpSpPr>
          <a:xfrm>
            <a:off x="8530350" y="856650"/>
            <a:ext cx="396150" cy="513600"/>
            <a:chOff x="8530350" y="856650"/>
            <a:chExt cx="396150" cy="513600"/>
          </a:xfrm>
        </p:grpSpPr>
        <p:sp>
          <p:nvSpPr>
            <p:cNvPr id="87" name="Google Shape;87;p9"/>
            <p:cNvSpPr/>
            <p:nvPr/>
          </p:nvSpPr>
          <p:spPr>
            <a:xfrm rot="10800000" flipH="1">
              <a:off x="8679300" y="994350"/>
              <a:ext cx="247200" cy="247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 rot="10800000" flipH="1">
              <a:off x="8530350" y="856650"/>
              <a:ext cx="174000" cy="1740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rot="10800000" flipH="1">
              <a:off x="8550600" y="1241550"/>
              <a:ext cx="128700" cy="1287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Google Shape;9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875" y="4149075"/>
            <a:ext cx="1039800" cy="10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160100" cy="114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74225"/>
            <a:ext cx="46800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713225" y="2857700"/>
            <a:ext cx="4680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8" name="Google Shape;98;p11"/>
          <p:cNvGrpSpPr/>
          <p:nvPr/>
        </p:nvGrpSpPr>
        <p:grpSpPr>
          <a:xfrm rot="10800000" flipH="1">
            <a:off x="-725808" y="4109600"/>
            <a:ext cx="2323200" cy="2613299"/>
            <a:chOff x="3184967" y="-5126212"/>
            <a:chExt cx="2323200" cy="2613299"/>
          </a:xfrm>
        </p:grpSpPr>
        <p:sp>
          <p:nvSpPr>
            <p:cNvPr id="99" name="Google Shape;99;p11"/>
            <p:cNvSpPr/>
            <p:nvPr/>
          </p:nvSpPr>
          <p:spPr>
            <a:xfrm rot="-2700000" flipH="1">
              <a:off x="3979579" y="-5240374"/>
              <a:ext cx="733977" cy="255152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 rot="1800462" flipH="1">
              <a:off x="4379881" y="-4355493"/>
              <a:ext cx="527277" cy="1833562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95075" y="1776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6038275" y="17763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6038275" y="2907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1895075" y="29073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800210" y="1352450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43460" y="2483964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943460" y="1352450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800210" y="2483964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9"/>
          </p:nvPr>
        </p:nvSpPr>
        <p:spPr>
          <a:xfrm>
            <a:off x="6038275" y="40382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3"/>
          </p:nvPr>
        </p:nvSpPr>
        <p:spPr>
          <a:xfrm>
            <a:off x="1895075" y="40382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3460" y="3615477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>
            <a:off x="800210" y="3615477"/>
            <a:ext cx="7272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6"/>
          </p:nvPr>
        </p:nvSpPr>
        <p:spPr>
          <a:xfrm>
            <a:off x="1895075" y="135244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7"/>
          </p:nvPr>
        </p:nvSpPr>
        <p:spPr>
          <a:xfrm>
            <a:off x="6038275" y="135244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8"/>
          </p:nvPr>
        </p:nvSpPr>
        <p:spPr>
          <a:xfrm>
            <a:off x="6038275" y="248394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9"/>
          </p:nvPr>
        </p:nvSpPr>
        <p:spPr>
          <a:xfrm>
            <a:off x="1895075" y="2483961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0"/>
          </p:nvPr>
        </p:nvSpPr>
        <p:spPr>
          <a:xfrm>
            <a:off x="6038275" y="3615479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1"/>
          </p:nvPr>
        </p:nvSpPr>
        <p:spPr>
          <a:xfrm>
            <a:off x="1895075" y="3615479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>
            <a:off x="163005" y="176573"/>
            <a:ext cx="405731" cy="310917"/>
            <a:chOff x="7457325" y="942525"/>
            <a:chExt cx="577800" cy="442775"/>
          </a:xfrm>
        </p:grpSpPr>
        <p:sp>
          <p:nvSpPr>
            <p:cNvPr id="124" name="Google Shape;124;p13"/>
            <p:cNvSpPr/>
            <p:nvPr/>
          </p:nvSpPr>
          <p:spPr>
            <a:xfrm>
              <a:off x="7457325" y="1041200"/>
              <a:ext cx="344100" cy="3441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940325" y="942525"/>
              <a:ext cx="94800" cy="94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3"/>
          <p:cNvGrpSpPr/>
          <p:nvPr/>
        </p:nvGrpSpPr>
        <p:grpSpPr>
          <a:xfrm flipH="1">
            <a:off x="8278030" y="1112200"/>
            <a:ext cx="2323200" cy="2613299"/>
            <a:chOff x="5877530" y="-1300862"/>
            <a:chExt cx="2323200" cy="2613299"/>
          </a:xfrm>
        </p:grpSpPr>
        <p:sp>
          <p:nvSpPr>
            <p:cNvPr id="127" name="Google Shape;127;p13"/>
            <p:cNvSpPr/>
            <p:nvPr/>
          </p:nvSpPr>
          <p:spPr>
            <a:xfrm rot="-2700000" flipH="1">
              <a:off x="6672141" y="-1415024"/>
              <a:ext cx="733977" cy="255152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 rot="1800462" flipH="1">
              <a:off x="7072444" y="-530143"/>
              <a:ext cx="527277" cy="1833562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4162425" y="3746950"/>
            <a:ext cx="4268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4162425" y="820550"/>
            <a:ext cx="4268400" cy="29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33" name="Google Shape;133;p14"/>
          <p:cNvGrpSpPr/>
          <p:nvPr/>
        </p:nvGrpSpPr>
        <p:grpSpPr>
          <a:xfrm>
            <a:off x="8597850" y="114150"/>
            <a:ext cx="390300" cy="460200"/>
            <a:chOff x="240875" y="415900"/>
            <a:chExt cx="390300" cy="460200"/>
          </a:xfrm>
        </p:grpSpPr>
        <p:sp>
          <p:nvSpPr>
            <p:cNvPr id="134" name="Google Shape;134;p14"/>
            <p:cNvSpPr/>
            <p:nvPr/>
          </p:nvSpPr>
          <p:spPr>
            <a:xfrm>
              <a:off x="383975" y="415900"/>
              <a:ext cx="247200" cy="247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240875" y="702100"/>
              <a:ext cx="174000" cy="1740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○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■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●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○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■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●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○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Kaku Gothic New"/>
              <a:buChar char="■"/>
              <a:defRPr>
                <a:solidFill>
                  <a:schemeClr val="dk1"/>
                </a:solidFill>
                <a:latin typeface="Zen Kaku Gothic New"/>
                <a:ea typeface="Zen Kaku Gothic New"/>
                <a:cs typeface="Zen Kaku Gothic New"/>
                <a:sym typeface="Zen Kaku Gothic Ne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5" r:id="rId10"/>
    <p:sldLayoutId id="2147483671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matdes.2014.10.037" TargetMode="External"/><Relationship Id="rId13" Type="http://schemas.openxmlformats.org/officeDocument/2006/relationships/hyperlink" Target="https://www.esa.int/" TargetMode="External"/><Relationship Id="rId3" Type="http://schemas.openxmlformats.org/officeDocument/2006/relationships/hyperlink" Target="https://www.gottifredimaffioli.com/en/about-bio-based-dyneema/v" TargetMode="External"/><Relationship Id="rId7" Type="http://schemas.openxmlformats.org/officeDocument/2006/relationships/hyperlink" Target="https://www.dupont.com/brands/kevlar.html" TargetMode="External"/><Relationship Id="rId12" Type="http://schemas.openxmlformats.org/officeDocument/2006/relationships/hyperlink" Target="https://sbir.nasa.gov/" TargetMode="External"/><Relationship Id="rId2" Type="http://schemas.openxmlformats.org/officeDocument/2006/relationships/hyperlink" Target="https://www.dsm.com/dynee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splayxlife.com/EVA-FOAM-100cmx200cm-sp5mm" TargetMode="External"/><Relationship Id="rId11" Type="http://schemas.openxmlformats.org/officeDocument/2006/relationships/hyperlink" Target="https://www.ansys.com/products/structures/ansys-ls-dyna" TargetMode="External"/><Relationship Id="rId5" Type="http://schemas.openxmlformats.org/officeDocument/2006/relationships/hyperlink" Target="https://cosplaycraft.pl/en/menu/eva-foam-193.html" TargetMode="External"/><Relationship Id="rId15" Type="http://schemas.openxmlformats.org/officeDocument/2006/relationships/hyperlink" Target="https://www.esa.int/ESA_Multimedia/Videos/2019/02/Distribution_of_space_debris_in_orbit_around_Earth" TargetMode="External"/><Relationship Id="rId10" Type="http://schemas.openxmlformats.org/officeDocument/2006/relationships/hyperlink" Target="https://momentus.space/" TargetMode="External"/><Relationship Id="rId4" Type="http://schemas.openxmlformats.org/officeDocument/2006/relationships/hyperlink" Target="https://www.otsas.no/fiber-technology/dyneema/" TargetMode="External"/><Relationship Id="rId9" Type="http://schemas.openxmlformats.org/officeDocument/2006/relationships/hyperlink" Target="https://www.spacex.com/rideshare/" TargetMode="External"/><Relationship Id="rId14" Type="http://schemas.openxmlformats.org/officeDocument/2006/relationships/hyperlink" Target="https://www.nasa.gov/what-are-smallsats-and-cubesa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>
            <a:spLocks noGrp="1"/>
          </p:cNvSpPr>
          <p:nvPr>
            <p:ph type="ctrTitle"/>
          </p:nvPr>
        </p:nvSpPr>
        <p:spPr>
          <a:xfrm>
            <a:off x="611560" y="663098"/>
            <a:ext cx="5335500" cy="18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DEBRINET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683568" y="2283718"/>
            <a:ext cx="5293148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i="1" dirty="0" smtClean="0"/>
              <a:t>             S.S.J.D.D.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smtClean="0"/>
              <a:t>Small Space </a:t>
            </a:r>
            <a:r>
              <a:rPr lang="en-GB" i="1" dirty="0"/>
              <a:t>J</a:t>
            </a:r>
            <a:r>
              <a:rPr lang="en-GB" i="1" dirty="0" smtClean="0"/>
              <a:t>unk </a:t>
            </a:r>
            <a:r>
              <a:rPr lang="en-GB" i="1" dirty="0"/>
              <a:t>D</a:t>
            </a:r>
            <a:r>
              <a:rPr lang="en-GB" i="1" dirty="0" smtClean="0"/>
              <a:t>isposal </a:t>
            </a:r>
            <a:r>
              <a:rPr lang="en-GB" i="1" dirty="0"/>
              <a:t>D</a:t>
            </a:r>
            <a:r>
              <a:rPr lang="en-GB" i="1" dirty="0" smtClean="0"/>
              <a:t>evice</a:t>
            </a:r>
            <a:endParaRPr i="1" dirty="0">
              <a:sym typeface="Zen Kaku Gothic New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3">
            <a:alphaModFix/>
          </a:blip>
          <a:srcRect l="8172" r="8172"/>
          <a:stretch/>
        </p:blipFill>
        <p:spPr>
          <a:xfrm rot="-5400000">
            <a:off x="4473825" y="-1231399"/>
            <a:ext cx="2139024" cy="2556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32"/>
          <p:cNvGrpSpPr/>
          <p:nvPr/>
        </p:nvGrpSpPr>
        <p:grpSpPr>
          <a:xfrm>
            <a:off x="5167649" y="887250"/>
            <a:ext cx="6394251" cy="6125126"/>
            <a:chOff x="5167649" y="887250"/>
            <a:chExt cx="6394251" cy="6125126"/>
          </a:xfrm>
        </p:grpSpPr>
        <p:pic>
          <p:nvPicPr>
            <p:cNvPr id="361" name="Google Shape;361;p32"/>
            <p:cNvPicPr preferRelativeResize="0"/>
            <p:nvPr/>
          </p:nvPicPr>
          <p:blipFill rotWithShape="1">
            <a:blip r:embed="rId4">
              <a:alphaModFix/>
            </a:blip>
            <a:srcRect l="1987" t="12372" r="1997" b="12372"/>
            <a:stretch/>
          </p:blipFill>
          <p:spPr>
            <a:xfrm rot="2096411">
              <a:off x="5844673" y="1974531"/>
              <a:ext cx="5040202" cy="39505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2" name="Google Shape;362;p32"/>
            <p:cNvGrpSpPr/>
            <p:nvPr/>
          </p:nvGrpSpPr>
          <p:grpSpPr>
            <a:xfrm>
              <a:off x="6316607" y="4404830"/>
              <a:ext cx="405723" cy="512825"/>
              <a:chOff x="6235575" y="4219125"/>
              <a:chExt cx="580350" cy="733550"/>
            </a:xfrm>
          </p:grpSpPr>
          <p:sp>
            <p:nvSpPr>
              <p:cNvPr id="363" name="Google Shape;363;p32"/>
              <p:cNvSpPr/>
              <p:nvPr/>
            </p:nvSpPr>
            <p:spPr>
              <a:xfrm>
                <a:off x="6235575" y="4608575"/>
                <a:ext cx="344100" cy="3441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492525" y="4219125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721125" y="4600125"/>
                <a:ext cx="94800" cy="94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6" name="Google Shape;366;p32"/>
          <p:cNvGrpSpPr/>
          <p:nvPr/>
        </p:nvGrpSpPr>
        <p:grpSpPr>
          <a:xfrm>
            <a:off x="7410955" y="663098"/>
            <a:ext cx="405731" cy="310917"/>
            <a:chOff x="7457325" y="942525"/>
            <a:chExt cx="577800" cy="442775"/>
          </a:xfrm>
        </p:grpSpPr>
        <p:sp>
          <p:nvSpPr>
            <p:cNvPr id="367" name="Google Shape;367;p32"/>
            <p:cNvSpPr/>
            <p:nvPr/>
          </p:nvSpPr>
          <p:spPr>
            <a:xfrm>
              <a:off x="7457325" y="1041200"/>
              <a:ext cx="344100" cy="3441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7940325" y="942525"/>
              <a:ext cx="94800" cy="94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51470"/>
            <a:ext cx="4968552" cy="504056"/>
          </a:xfrm>
        </p:spPr>
        <p:txBody>
          <a:bodyPr/>
          <a:lstStyle/>
          <a:p>
            <a:r>
              <a:rPr lang="en-GB" dirty="0" smtClean="0"/>
              <a:t>Target </a:t>
            </a:r>
            <a:r>
              <a:rPr lang="en-GB" dirty="0"/>
              <a:t>Market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699542"/>
            <a:ext cx="6840760" cy="4392488"/>
          </a:xfrm>
        </p:spPr>
        <p:txBody>
          <a:bodyPr/>
          <a:lstStyle/>
          <a:p>
            <a:pPr marL="139700" indent="0">
              <a:buNone/>
            </a:pPr>
            <a:r>
              <a:rPr lang="en-GB" b="1" dirty="0"/>
              <a:t>National Space Agencies (NASA, ESA, JAXA, </a:t>
            </a:r>
            <a:r>
              <a:rPr lang="en-GB" b="1" dirty="0" smtClean="0"/>
              <a:t>ISRO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Active in LEO (ISS, research satellites)</a:t>
            </a:r>
          </a:p>
          <a:p>
            <a:r>
              <a:rPr lang="en-GB" dirty="0"/>
              <a:t>Responsible for orbital sustainability regulations</a:t>
            </a:r>
          </a:p>
          <a:p>
            <a:r>
              <a:rPr lang="en-GB" dirty="0"/>
              <a:t>Already funding debris removal projects </a:t>
            </a:r>
            <a:r>
              <a:rPr lang="en-GB" dirty="0" smtClean="0"/>
              <a:t>(ESA </a:t>
            </a:r>
            <a:r>
              <a:rPr lang="en-GB" i="1" dirty="0"/>
              <a:t>ClearSpace-1</a:t>
            </a:r>
            <a:r>
              <a:rPr lang="en-GB" dirty="0"/>
              <a:t>)</a:t>
            </a:r>
          </a:p>
          <a:p>
            <a:r>
              <a:rPr lang="en-GB" b="1" dirty="0"/>
              <a:t>Needs:</a:t>
            </a:r>
            <a:r>
              <a:rPr lang="en-GB" dirty="0"/>
              <a:t> Direct contracts for orbital cleaning prototypes</a:t>
            </a:r>
          </a:p>
          <a:p>
            <a:r>
              <a:rPr lang="en-GB" b="1" dirty="0"/>
              <a:t>Motivation:</a:t>
            </a:r>
            <a:r>
              <a:rPr lang="en-GB" dirty="0"/>
              <a:t> Protect investments &amp; maintain global leadership</a:t>
            </a:r>
          </a:p>
          <a:p>
            <a:pPr marL="139700" indent="0">
              <a:buNone/>
            </a:pPr>
            <a:r>
              <a:rPr lang="en-GB" b="1" dirty="0"/>
              <a:t>Major Commercial Constellation Operators (SpaceX, Amazon </a:t>
            </a:r>
            <a:r>
              <a:rPr lang="en-GB" b="1" dirty="0" smtClean="0"/>
              <a:t>Kuiper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Thousands of satellites in LEO → high collision risk</a:t>
            </a:r>
          </a:p>
          <a:p>
            <a:r>
              <a:rPr lang="en-GB" dirty="0"/>
              <a:t>Single collision could destroy satellites worth tens of millions</a:t>
            </a:r>
          </a:p>
          <a:p>
            <a:r>
              <a:rPr lang="en-GB" b="1" dirty="0"/>
              <a:t>Needs:</a:t>
            </a:r>
            <a:r>
              <a:rPr lang="en-GB" dirty="0"/>
              <a:t> “Debris removal as a service” or deorbiting contracts</a:t>
            </a:r>
          </a:p>
          <a:p>
            <a:r>
              <a:rPr lang="en-GB" b="1" dirty="0"/>
              <a:t>Motivation:</a:t>
            </a:r>
            <a:r>
              <a:rPr lang="en-GB" dirty="0"/>
              <a:t> Protect assets &amp; ensure uninterrupted 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58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470"/>
            <a:ext cx="7710900" cy="572700"/>
          </a:xfrm>
        </p:spPr>
        <p:txBody>
          <a:bodyPr/>
          <a:lstStyle/>
          <a:p>
            <a:r>
              <a:rPr lang="en-GB" dirty="0"/>
              <a:t>Supporting Stakeholders &amp;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915566"/>
            <a:ext cx="6889084" cy="4104456"/>
          </a:xfrm>
        </p:spPr>
        <p:txBody>
          <a:bodyPr/>
          <a:lstStyle/>
          <a:p>
            <a:pPr marL="139700" indent="0">
              <a:buNone/>
            </a:pPr>
            <a:r>
              <a:rPr lang="en-GB" b="1" dirty="0"/>
              <a:t>Space Insurance Companies (Lloyd’s, AXA XL, etc.)</a:t>
            </a:r>
            <a:endParaRPr lang="en-GB" dirty="0"/>
          </a:p>
          <a:p>
            <a:r>
              <a:rPr lang="en-GB" dirty="0"/>
              <a:t>Cover financial losses from orbital accidents</a:t>
            </a:r>
          </a:p>
          <a:p>
            <a:r>
              <a:rPr lang="en-GB" dirty="0"/>
              <a:t>Safer space → lower premiums &amp; stable profits</a:t>
            </a:r>
          </a:p>
          <a:p>
            <a:r>
              <a:rPr lang="en-GB" b="1" dirty="0"/>
              <a:t>Needs:</a:t>
            </a:r>
            <a:r>
              <a:rPr lang="en-GB" dirty="0"/>
              <a:t> Co-financing or partnerships for LEO cleaning included in policies</a:t>
            </a:r>
          </a:p>
          <a:p>
            <a:r>
              <a:rPr lang="en-GB" b="1" dirty="0"/>
              <a:t>Motivation:</a:t>
            </a:r>
            <a:r>
              <a:rPr lang="en-GB" dirty="0"/>
              <a:t> Reduce catastrophic risks &amp; set insurance + prevention precedent</a:t>
            </a:r>
          </a:p>
          <a:p>
            <a:pPr marL="139700" indent="0">
              <a:buNone/>
            </a:pPr>
            <a:r>
              <a:rPr lang="en-GB" b="1" dirty="0"/>
              <a:t>International Organizations &amp; Governments (UN, EU, US Space Command)</a:t>
            </a:r>
            <a:endParaRPr lang="en-GB" dirty="0"/>
          </a:p>
          <a:p>
            <a:r>
              <a:rPr lang="en-GB" dirty="0"/>
              <a:t>Strategic/geopolitical interest: uncontrolled debris = potential military risk</a:t>
            </a:r>
          </a:p>
          <a:p>
            <a:r>
              <a:rPr lang="en-GB" dirty="0"/>
              <a:t>Developing regulations &amp; global programs for orbital cleaning</a:t>
            </a:r>
          </a:p>
          <a:p>
            <a:r>
              <a:rPr lang="en-GB" b="1" dirty="0"/>
              <a:t>Needs:</a:t>
            </a:r>
            <a:r>
              <a:rPr lang="en-GB" dirty="0"/>
              <a:t> Fund demonstration missions &amp; multinational initiatives</a:t>
            </a:r>
          </a:p>
          <a:p>
            <a:r>
              <a:rPr lang="en-GB" b="1" dirty="0"/>
              <a:t>Motivation:</a:t>
            </a:r>
            <a:r>
              <a:rPr lang="en-GB" dirty="0"/>
              <a:t> Global cooperation &amp; conflict prevention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863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490797"/>
              </p:ext>
            </p:extLst>
          </p:nvPr>
        </p:nvGraphicFramePr>
        <p:xfrm>
          <a:off x="1967880" y="627534"/>
          <a:ext cx="5064224" cy="3909441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072172"/>
                <a:gridCol w="1992052"/>
              </a:tblGrid>
              <a:tr h="95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Components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Estimated </a:t>
                      </a:r>
                      <a:r>
                        <a:rPr lang="en-GB" sz="1200" dirty="0" smtClean="0">
                          <a:effectLst/>
                        </a:rPr>
                        <a:t>Cost for 478kg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Layer 1 (exterior) — Dyneema 3 mm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30.000$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Layer 2 (intermediate) — EVA foam 3 cm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1.920$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Layer 3 (interior) — Kevlar + lightweight composite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Frame/structure — Foldable aluminum/composite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Deployment system — </a:t>
                      </a:r>
                      <a:r>
                        <a:rPr lang="en-GB" sz="1100" dirty="0" smtClean="0">
                          <a:effectLst/>
                        </a:rPr>
                        <a:t>Springs/guidance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2.000$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CubeSat 6U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800.000$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6</a:t>
                      </a:r>
                      <a:r>
                        <a:rPr lang="en-GB" sz="1100" baseline="0" dirty="0" smtClean="0">
                          <a:effectLst/>
                        </a:rPr>
                        <a:t> Thruster Pods</a:t>
                      </a:r>
                      <a:endParaRPr lang="en-GB" sz="11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270.000$ (</a:t>
                      </a:r>
                      <a:r>
                        <a:rPr lang="en-GB" sz="1100" dirty="0" err="1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aprox</a:t>
                      </a:r>
                      <a:r>
                        <a:rPr lang="en-GB" sz="1100" baseline="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. 45k each)</a:t>
                      </a:r>
                      <a:endParaRPr lang="en-GB" sz="1100" dirty="0">
                        <a:solidFill>
                          <a:schemeClr val="bg2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Testing</a:t>
                      </a:r>
                      <a:r>
                        <a:rPr lang="en-GB" sz="1200" dirty="0">
                          <a:effectLst/>
                        </a:rPr>
                        <a:t>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 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Impact test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50.000$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Vacuum chamber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70.000$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Numerical simulation 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25.000$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Design 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3D design, structural analysis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2.000$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Algorithms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1.900$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Launch </a:t>
                      </a:r>
                      <a:endParaRPr lang="en-GB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SpaceX rideshare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3.5mil$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TOTAL COST</a:t>
                      </a:r>
                      <a:endParaRPr lang="en-GB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effectLst/>
                        </a:rPr>
                        <a:t>4.488.000$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19872" y="51470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OUR BUDGET</a:t>
            </a:r>
            <a:endParaRPr lang="en-GB" sz="2400" dirty="0">
              <a:solidFill>
                <a:schemeClr val="tx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5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5486"/>
            <a:ext cx="7710900" cy="572700"/>
          </a:xfrm>
        </p:spPr>
        <p:txBody>
          <a:bodyPr/>
          <a:lstStyle/>
          <a:p>
            <a:r>
              <a:rPr lang="en-GB" sz="3200" dirty="0" smtClean="0"/>
              <a:t>OPERATIONS &amp; GROWTH</a:t>
            </a:r>
            <a:r>
              <a:rPr lang="en-GB" sz="3200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/>
            </a:r>
            <a:br>
              <a:rPr lang="en-GB" sz="3200" dirty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987574"/>
            <a:ext cx="5868224" cy="3672772"/>
          </a:xfrm>
        </p:spPr>
        <p:txBody>
          <a:bodyPr/>
          <a:lstStyle/>
          <a:p>
            <a:r>
              <a:rPr lang="en-GB" b="1" dirty="0" smtClean="0"/>
              <a:t>Dedicated </a:t>
            </a:r>
            <a:r>
              <a:rPr lang="en-GB" b="1" dirty="0"/>
              <a:t>digital platform</a:t>
            </a:r>
            <a:r>
              <a:rPr lang="en-GB" dirty="0"/>
              <a:t> will connect </a:t>
            </a:r>
            <a:r>
              <a:rPr lang="en-GB" b="1" dirty="0"/>
              <a:t>space agencies, research institutions, and private companies</a:t>
            </a:r>
            <a:r>
              <a:rPr lang="en-GB" dirty="0"/>
              <a:t>, offering:</a:t>
            </a:r>
          </a:p>
          <a:p>
            <a:r>
              <a:rPr lang="en-GB" dirty="0"/>
              <a:t>Custom technical solutions</a:t>
            </a:r>
          </a:p>
          <a:p>
            <a:r>
              <a:rPr lang="en-GB" dirty="0"/>
              <a:t>Real-time project tracking</a:t>
            </a:r>
          </a:p>
          <a:p>
            <a:r>
              <a:rPr lang="en-GB" dirty="0"/>
              <a:t>Access to specialized consulting</a:t>
            </a:r>
          </a:p>
          <a:p>
            <a:r>
              <a:rPr lang="en-GB" dirty="0"/>
              <a:t>The initiative also includes </a:t>
            </a:r>
            <a:r>
              <a:rPr lang="en-GB" b="1" dirty="0"/>
              <a:t>pilot-scale implementations</a:t>
            </a:r>
            <a:r>
              <a:rPr lang="en-GB" dirty="0"/>
              <a:t> within space missions, with the goal of </a:t>
            </a:r>
            <a:r>
              <a:rPr lang="en-GB" b="1" dirty="0"/>
              <a:t>scaling globally</a:t>
            </a:r>
            <a:r>
              <a:rPr lang="en-GB" dirty="0"/>
              <a:t> as part of future orbital debris management strategies.</a:t>
            </a:r>
          </a:p>
          <a:p>
            <a:r>
              <a:rPr lang="en-GB" dirty="0"/>
              <a:t>By tackling a critical global issue, this project creates </a:t>
            </a:r>
            <a:r>
              <a:rPr lang="en-GB" b="1" dirty="0"/>
              <a:t>new business opportunities</a:t>
            </a:r>
            <a:r>
              <a:rPr lang="en-GB" dirty="0"/>
              <a:t> in a </a:t>
            </a:r>
            <a:r>
              <a:rPr lang="en-GB" b="1" dirty="0"/>
              <a:t>high-growth, sustainable space technology sector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17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4185"/>
            <a:ext cx="5832648" cy="387325"/>
          </a:xfrm>
        </p:spPr>
        <p:txBody>
          <a:bodyPr/>
          <a:lstStyle/>
          <a:p>
            <a:r>
              <a:rPr lang="en-GB" sz="1400" dirty="0" smtClean="0"/>
              <a:t>BIBLOGRAPHY/SITEOGRAPHY</a:t>
            </a:r>
            <a:endParaRPr lang="en-GB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411510"/>
            <a:ext cx="8856984" cy="4608512"/>
          </a:xfrm>
        </p:spPr>
        <p:txBody>
          <a:bodyPr/>
          <a:lstStyle/>
          <a:p>
            <a:r>
              <a:rPr lang="pl-PL" sz="1050" dirty="0"/>
              <a:t>Dyneema® by DSM: </a:t>
            </a:r>
            <a:r>
              <a:rPr lang="pl-PL" sz="1050" dirty="0">
                <a:hlinkClick r:id="rId2"/>
              </a:rPr>
              <a:t>https://</a:t>
            </a:r>
            <a:r>
              <a:rPr lang="pl-PL" sz="1050" dirty="0" smtClean="0">
                <a:hlinkClick r:id="rId2"/>
              </a:rPr>
              <a:t>www.dsm.com/dyneema</a:t>
            </a:r>
            <a:endParaRPr lang="en-GB" sz="1050" dirty="0" smtClean="0"/>
          </a:p>
          <a:p>
            <a:r>
              <a:rPr lang="it-IT" sz="1050" dirty="0"/>
              <a:t>Gottifredi Maffioli – Bio-based Dyneema: </a:t>
            </a:r>
            <a:r>
              <a:rPr lang="it-IT" sz="1050" dirty="0">
                <a:hlinkClick r:id="rId3"/>
              </a:rPr>
              <a:t>https://</a:t>
            </a:r>
            <a:r>
              <a:rPr lang="it-IT" sz="1050" dirty="0" smtClean="0">
                <a:hlinkClick r:id="rId3"/>
              </a:rPr>
              <a:t>www.gottifredimaffioli.com/en/about-bio-based-dyneema/v</a:t>
            </a:r>
            <a:endParaRPr lang="it-IT" sz="1050" dirty="0" smtClean="0"/>
          </a:p>
          <a:p>
            <a:r>
              <a:rPr lang="en-GB" sz="1050" dirty="0"/>
              <a:t>OTS Offshore – </a:t>
            </a:r>
            <a:r>
              <a:rPr lang="en-GB" sz="1050" dirty="0" err="1"/>
              <a:t>Dyneema</a:t>
            </a:r>
            <a:r>
              <a:rPr lang="en-GB" sz="1050" dirty="0"/>
              <a:t> Technology: </a:t>
            </a:r>
            <a:r>
              <a:rPr lang="en-GB" sz="1050" dirty="0">
                <a:hlinkClick r:id="rId4"/>
              </a:rPr>
              <a:t>https://www.otsas.no/fiber-technology/dyneema</a:t>
            </a:r>
            <a:r>
              <a:rPr lang="en-GB" sz="1050" dirty="0" smtClean="0">
                <a:hlinkClick r:id="rId4"/>
              </a:rPr>
              <a:t>/</a:t>
            </a:r>
            <a:endParaRPr lang="en-GB" sz="1050" dirty="0" smtClean="0"/>
          </a:p>
          <a:p>
            <a:r>
              <a:rPr lang="en-GB" sz="1050" dirty="0"/>
              <a:t>Cosplay Craft EVA Sheets: </a:t>
            </a:r>
            <a:r>
              <a:rPr lang="en-GB" sz="1050" dirty="0">
                <a:hlinkClick r:id="rId5"/>
              </a:rPr>
              <a:t>https://</a:t>
            </a:r>
            <a:r>
              <a:rPr lang="en-GB" sz="1050" dirty="0" smtClean="0">
                <a:hlinkClick r:id="rId5"/>
              </a:rPr>
              <a:t>cosplaycraft.pl/en/menu/eva-foam-193.html</a:t>
            </a:r>
            <a:endParaRPr lang="en-GB" sz="1050" dirty="0" smtClean="0"/>
          </a:p>
          <a:p>
            <a:r>
              <a:rPr lang="en-GB" sz="1050" dirty="0" err="1"/>
              <a:t>Cosplayxlife</a:t>
            </a:r>
            <a:r>
              <a:rPr lang="en-GB" sz="1050" dirty="0"/>
              <a:t> EVA Foam: </a:t>
            </a:r>
            <a:r>
              <a:rPr lang="en-GB" sz="1050" dirty="0">
                <a:hlinkClick r:id="rId6"/>
              </a:rPr>
              <a:t>https://</a:t>
            </a:r>
            <a:r>
              <a:rPr lang="en-GB" sz="1050" dirty="0" smtClean="0">
                <a:hlinkClick r:id="rId6"/>
              </a:rPr>
              <a:t>www.cosplayxlife.com/EVA-FOAM-100cmx200cm-sp5mm</a:t>
            </a:r>
            <a:endParaRPr lang="en-GB" sz="1050" dirty="0" smtClean="0"/>
          </a:p>
          <a:p>
            <a:r>
              <a:rPr lang="en-GB" sz="1050" dirty="0"/>
              <a:t>Kevlar® by DuPont: </a:t>
            </a:r>
            <a:r>
              <a:rPr lang="en-GB" sz="1050" dirty="0">
                <a:hlinkClick r:id="rId7"/>
              </a:rPr>
              <a:t>https://</a:t>
            </a:r>
            <a:r>
              <a:rPr lang="en-GB" sz="1050" dirty="0" smtClean="0">
                <a:hlinkClick r:id="rId7"/>
              </a:rPr>
              <a:t>www.dupont.com/brands/kevlar.html</a:t>
            </a:r>
            <a:endParaRPr lang="en-GB" sz="1050" dirty="0" smtClean="0"/>
          </a:p>
          <a:p>
            <a:r>
              <a:rPr lang="en-GB" sz="1050" dirty="0" smtClean="0"/>
              <a:t>Research </a:t>
            </a:r>
            <a:r>
              <a:rPr lang="en-GB" sz="1050" dirty="0"/>
              <a:t>paper: </a:t>
            </a:r>
            <a:r>
              <a:rPr lang="en-GB" sz="1050" i="1" dirty="0"/>
              <a:t>Mechanical Properties of CNT Reinforced Titanium Matrix </a:t>
            </a:r>
            <a:r>
              <a:rPr lang="en-GB" sz="1050" i="1" dirty="0" smtClean="0"/>
              <a:t>Composites : </a:t>
            </a:r>
            <a:r>
              <a:rPr lang="en-GB" sz="1050" dirty="0" smtClean="0">
                <a:hlinkClick r:id="rId8"/>
              </a:rPr>
              <a:t>https</a:t>
            </a:r>
            <a:r>
              <a:rPr lang="en-GB" sz="1050" dirty="0">
                <a:hlinkClick r:id="rId8"/>
              </a:rPr>
              <a:t>://</a:t>
            </a:r>
            <a:r>
              <a:rPr lang="en-GB" sz="1050" dirty="0" smtClean="0">
                <a:hlinkClick r:id="rId8"/>
              </a:rPr>
              <a:t>doi.org/10.1016/j.matdes.2014.10.037</a:t>
            </a:r>
            <a:endParaRPr lang="en-GB" sz="1050" dirty="0" smtClean="0"/>
          </a:p>
          <a:p>
            <a:r>
              <a:rPr lang="en-GB" sz="1050" dirty="0"/>
              <a:t>SpaceX Rideshare Program – Estimated Cost for LEO</a:t>
            </a:r>
            <a:br>
              <a:rPr lang="en-GB" sz="1050" dirty="0"/>
            </a:br>
            <a:r>
              <a:rPr lang="en-GB" sz="1050" dirty="0">
                <a:hlinkClick r:id="rId9"/>
              </a:rPr>
              <a:t>https://www.spacex.com/rideshare</a:t>
            </a:r>
            <a:r>
              <a:rPr lang="en-GB" sz="1050" dirty="0" smtClean="0">
                <a:hlinkClick r:id="rId9"/>
              </a:rPr>
              <a:t>/</a:t>
            </a:r>
            <a:endParaRPr lang="en-GB" sz="1050" dirty="0" smtClean="0"/>
          </a:p>
          <a:p>
            <a:r>
              <a:rPr lang="en-GB" sz="1050" dirty="0" err="1"/>
              <a:t>Momentus</a:t>
            </a:r>
            <a:r>
              <a:rPr lang="en-GB" sz="1050" dirty="0"/>
              <a:t> Space – Orbital Transfer Services</a:t>
            </a:r>
            <a:br>
              <a:rPr lang="en-GB" sz="1050" dirty="0"/>
            </a:br>
            <a:r>
              <a:rPr lang="en-GB" sz="1050" dirty="0">
                <a:hlinkClick r:id="rId10"/>
              </a:rPr>
              <a:t>https://momentus.space</a:t>
            </a:r>
            <a:r>
              <a:rPr lang="en-GB" sz="1050" dirty="0" smtClean="0">
                <a:hlinkClick r:id="rId10"/>
              </a:rPr>
              <a:t>/</a:t>
            </a:r>
            <a:endParaRPr lang="en-GB" sz="1050" dirty="0" smtClean="0"/>
          </a:p>
          <a:p>
            <a:r>
              <a:rPr lang="en-GB" sz="1050" dirty="0" smtClean="0"/>
              <a:t>ANSYS </a:t>
            </a:r>
            <a:r>
              <a:rPr lang="en-GB" sz="1050" dirty="0"/>
              <a:t>&amp; LS-DYNA for impact </a:t>
            </a:r>
            <a:r>
              <a:rPr lang="en-GB" sz="1050" dirty="0" smtClean="0"/>
              <a:t>simulation </a:t>
            </a:r>
            <a:r>
              <a:rPr lang="en-GB" sz="1050" dirty="0" smtClean="0">
                <a:hlinkClick r:id="rId11"/>
              </a:rPr>
              <a:t>https</a:t>
            </a:r>
            <a:r>
              <a:rPr lang="en-GB" sz="1050" dirty="0">
                <a:hlinkClick r:id="rId11"/>
              </a:rPr>
              <a:t>://</a:t>
            </a:r>
            <a:r>
              <a:rPr lang="en-GB" sz="1050" dirty="0" smtClean="0">
                <a:hlinkClick r:id="rId11"/>
              </a:rPr>
              <a:t>www.ansys.com/products/structures/ansys-ls-dyna</a:t>
            </a:r>
            <a:endParaRPr lang="en-GB" sz="1050" dirty="0" smtClean="0"/>
          </a:p>
          <a:p>
            <a:r>
              <a:rPr lang="en-GB" sz="1050" dirty="0" smtClean="0"/>
              <a:t>NASA </a:t>
            </a:r>
            <a:r>
              <a:rPr lang="en-GB" sz="1050" dirty="0"/>
              <a:t>SBIR/STTR Open Proposals </a:t>
            </a:r>
            <a:r>
              <a:rPr lang="en-GB" sz="1050" dirty="0" smtClean="0"/>
              <a:t>(for funding ): </a:t>
            </a:r>
            <a:r>
              <a:rPr lang="en-GB" sz="1050" dirty="0" smtClean="0">
                <a:hlinkClick r:id="rId12"/>
              </a:rPr>
              <a:t>https</a:t>
            </a:r>
            <a:r>
              <a:rPr lang="en-GB" sz="1050" dirty="0">
                <a:hlinkClick r:id="rId12"/>
              </a:rPr>
              <a:t>://sbir.nasa.gov</a:t>
            </a:r>
            <a:r>
              <a:rPr lang="en-GB" sz="1050" dirty="0" smtClean="0">
                <a:hlinkClick r:id="rId12"/>
              </a:rPr>
              <a:t>/</a:t>
            </a:r>
            <a:endParaRPr lang="en-GB" sz="1050" dirty="0" smtClean="0"/>
          </a:p>
          <a:p>
            <a:r>
              <a:rPr lang="en-GB" sz="1050" dirty="0"/>
              <a:t>ESA : </a:t>
            </a:r>
            <a:r>
              <a:rPr lang="en-GB" sz="1050" dirty="0">
                <a:hlinkClick r:id="rId13"/>
              </a:rPr>
              <a:t>https://www.esa.int</a:t>
            </a:r>
            <a:r>
              <a:rPr lang="en-GB" sz="1050" dirty="0" smtClean="0">
                <a:hlinkClick r:id="rId13"/>
              </a:rPr>
              <a:t>/</a:t>
            </a:r>
            <a:endParaRPr lang="en-GB" sz="1050" dirty="0" smtClean="0"/>
          </a:p>
          <a:p>
            <a:r>
              <a:rPr lang="pt-BR" sz="1050" dirty="0"/>
              <a:t>NASA – Orbital Debris Program Office https://orbitaldebris.jsc.nasa.gov/  </a:t>
            </a:r>
            <a:endParaRPr lang="pt-BR" sz="1050" dirty="0" smtClean="0"/>
          </a:p>
          <a:p>
            <a:r>
              <a:rPr lang="pt-BR" sz="1050" dirty="0"/>
              <a:t>NASA – Small Sats/ CubeSats: </a:t>
            </a:r>
            <a:r>
              <a:rPr lang="pt-BR" sz="1050" dirty="0">
                <a:hlinkClick r:id="rId14"/>
              </a:rPr>
              <a:t>https://www.nasa.gov/what-are-smallsats-and-cubesats</a:t>
            </a:r>
            <a:r>
              <a:rPr lang="pt-BR" sz="1050" dirty="0" smtClean="0">
                <a:hlinkClick r:id="rId14"/>
              </a:rPr>
              <a:t>/</a:t>
            </a:r>
            <a:endParaRPr lang="pt-BR" sz="1050" dirty="0" smtClean="0"/>
          </a:p>
          <a:p>
            <a:r>
              <a:rPr lang="pt-BR" sz="1050" dirty="0"/>
              <a:t>ESA PICTURES: </a:t>
            </a:r>
            <a:r>
              <a:rPr lang="pt-BR" sz="1050" dirty="0">
                <a:hlinkClick r:id="rId15"/>
              </a:rPr>
              <a:t>https://</a:t>
            </a:r>
            <a:r>
              <a:rPr lang="pt-BR" sz="1050" dirty="0" smtClean="0">
                <a:hlinkClick r:id="rId15"/>
              </a:rPr>
              <a:t>www.esa.int/ESA_Multimedia/Videos/2019/02/Distribution_of_space_debris_in_orbit_around_Earth</a:t>
            </a:r>
            <a:endParaRPr lang="pt-BR" sz="1050" dirty="0"/>
          </a:p>
          <a:p>
            <a:endParaRPr lang="en-GB" sz="1050" dirty="0" smtClean="0"/>
          </a:p>
        </p:txBody>
      </p:sp>
    </p:spTree>
    <p:extLst>
      <p:ext uri="{BB962C8B-B14F-4D97-AF65-F5344CB8AC3E}">
        <p14:creationId xmlns:p14="http://schemas.microsoft.com/office/powerpoint/2010/main" val="422369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/>
          <p:nvPr/>
        </p:nvSpPr>
        <p:spPr>
          <a:xfrm rot="1476090">
            <a:off x="4864595" y="2453644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4"/>
          <p:cNvSpPr/>
          <p:nvPr/>
        </p:nvSpPr>
        <p:spPr>
          <a:xfrm rot="-1476090" flipH="1">
            <a:off x="4864595" y="3585144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"/>
          <p:cNvSpPr/>
          <p:nvPr/>
        </p:nvSpPr>
        <p:spPr>
          <a:xfrm rot="-1476090" flipH="1">
            <a:off x="4864595" y="1322131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4"/>
          <p:cNvSpPr/>
          <p:nvPr/>
        </p:nvSpPr>
        <p:spPr>
          <a:xfrm rot="-1476090" flipH="1">
            <a:off x="721345" y="2453644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4"/>
          <p:cNvSpPr/>
          <p:nvPr/>
        </p:nvSpPr>
        <p:spPr>
          <a:xfrm rot="1476090">
            <a:off x="721345" y="3585144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4"/>
          <p:cNvSpPr/>
          <p:nvPr/>
        </p:nvSpPr>
        <p:spPr>
          <a:xfrm rot="1476090">
            <a:off x="721345" y="1322131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title"/>
          </p:nvPr>
        </p:nvSpPr>
        <p:spPr>
          <a:xfrm>
            <a:off x="925925" y="1954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TABLE OF CONTENTS</a:t>
            </a:r>
            <a:endParaRPr lang="en-GB" dirty="0"/>
          </a:p>
        </p:txBody>
      </p:sp>
      <p:sp>
        <p:nvSpPr>
          <p:cNvPr id="393" name="Google Shape;393;p34"/>
          <p:cNvSpPr txBox="1">
            <a:spLocks noGrp="1"/>
          </p:cNvSpPr>
          <p:nvPr>
            <p:ph type="title" idx="5"/>
          </p:nvPr>
        </p:nvSpPr>
        <p:spPr>
          <a:xfrm>
            <a:off x="800210" y="1352450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title" idx="6"/>
          </p:nvPr>
        </p:nvSpPr>
        <p:spPr>
          <a:xfrm>
            <a:off x="4943460" y="2483964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title" idx="7"/>
          </p:nvPr>
        </p:nvSpPr>
        <p:spPr>
          <a:xfrm>
            <a:off x="4943460" y="1352475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title" idx="8"/>
          </p:nvPr>
        </p:nvSpPr>
        <p:spPr>
          <a:xfrm>
            <a:off x="800210" y="2483964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9" name="Google Shape;399;p34"/>
          <p:cNvSpPr txBox="1">
            <a:spLocks noGrp="1"/>
          </p:cNvSpPr>
          <p:nvPr>
            <p:ph type="title" idx="14"/>
          </p:nvPr>
        </p:nvSpPr>
        <p:spPr>
          <a:xfrm>
            <a:off x="4943460" y="3615477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0" name="Google Shape;400;p34"/>
          <p:cNvSpPr txBox="1">
            <a:spLocks noGrp="1"/>
          </p:cNvSpPr>
          <p:nvPr>
            <p:ph type="title" idx="15"/>
          </p:nvPr>
        </p:nvSpPr>
        <p:spPr>
          <a:xfrm>
            <a:off x="800210" y="3615461"/>
            <a:ext cx="7272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1" name="Google Shape;401;p34"/>
          <p:cNvSpPr txBox="1">
            <a:spLocks noGrp="1"/>
          </p:cNvSpPr>
          <p:nvPr>
            <p:ph type="subTitle" idx="16"/>
          </p:nvPr>
        </p:nvSpPr>
        <p:spPr>
          <a:xfrm>
            <a:off x="1895075" y="135244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VISION</a:t>
            </a:r>
            <a:endParaRPr dirty="0"/>
          </a:p>
        </p:txBody>
      </p:sp>
      <p:sp>
        <p:nvSpPr>
          <p:cNvPr id="402" name="Google Shape;402;p34"/>
          <p:cNvSpPr txBox="1">
            <a:spLocks noGrp="1"/>
          </p:cNvSpPr>
          <p:nvPr>
            <p:ph type="subTitle" idx="17"/>
          </p:nvPr>
        </p:nvSpPr>
        <p:spPr>
          <a:xfrm>
            <a:off x="6038275" y="1352443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IMPACT</a:t>
            </a:r>
            <a:endParaRPr dirty="0"/>
          </a:p>
        </p:txBody>
      </p:sp>
      <p:sp>
        <p:nvSpPr>
          <p:cNvPr id="403" name="Google Shape;403;p34"/>
          <p:cNvSpPr txBox="1">
            <a:spLocks noGrp="1"/>
          </p:cNvSpPr>
          <p:nvPr>
            <p:ph type="subTitle" idx="18"/>
          </p:nvPr>
        </p:nvSpPr>
        <p:spPr>
          <a:xfrm>
            <a:off x="6012160" y="2571750"/>
            <a:ext cx="2592288" cy="5329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OUR BUSINESS IDEA</a:t>
            </a:r>
            <a:endParaRPr dirty="0"/>
          </a:p>
        </p:txBody>
      </p:sp>
      <p:sp>
        <p:nvSpPr>
          <p:cNvPr id="404" name="Google Shape;404;p34"/>
          <p:cNvSpPr txBox="1">
            <a:spLocks noGrp="1"/>
          </p:cNvSpPr>
          <p:nvPr>
            <p:ph type="subTitle" idx="19"/>
          </p:nvPr>
        </p:nvSpPr>
        <p:spPr>
          <a:xfrm>
            <a:off x="1895075" y="2483961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DESCRIPTION</a:t>
            </a:r>
            <a:endParaRPr dirty="0"/>
          </a:p>
        </p:txBody>
      </p:sp>
      <p:sp>
        <p:nvSpPr>
          <p:cNvPr id="405" name="Google Shape;405;p34"/>
          <p:cNvSpPr txBox="1">
            <a:spLocks noGrp="1"/>
          </p:cNvSpPr>
          <p:nvPr>
            <p:ph type="subTitle" idx="20"/>
          </p:nvPr>
        </p:nvSpPr>
        <p:spPr>
          <a:xfrm>
            <a:off x="6038274" y="3615479"/>
            <a:ext cx="292621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OPERATIONS&amp;GROWTH</a:t>
            </a:r>
            <a:endParaRPr dirty="0"/>
          </a:p>
        </p:txBody>
      </p:sp>
      <p:sp>
        <p:nvSpPr>
          <p:cNvPr id="406" name="Google Shape;406;p34"/>
          <p:cNvSpPr txBox="1">
            <a:spLocks noGrp="1"/>
          </p:cNvSpPr>
          <p:nvPr>
            <p:ph type="subTitle" idx="21"/>
          </p:nvPr>
        </p:nvSpPr>
        <p:spPr>
          <a:xfrm>
            <a:off x="1895075" y="3615461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/>
          </p:nvPr>
        </p:nvSpPr>
        <p:spPr>
          <a:xfrm>
            <a:off x="1547664" y="514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THE VISION</a:t>
            </a:r>
            <a:endParaRPr dirty="0"/>
          </a:p>
        </p:txBody>
      </p:sp>
      <p:sp>
        <p:nvSpPr>
          <p:cNvPr id="430" name="Google Shape;430;p36"/>
          <p:cNvSpPr txBox="1">
            <a:spLocks noGrp="1"/>
          </p:cNvSpPr>
          <p:nvPr>
            <p:ph type="subTitle" idx="1"/>
          </p:nvPr>
        </p:nvSpPr>
        <p:spPr>
          <a:xfrm>
            <a:off x="1619672" y="776857"/>
            <a:ext cx="6840432" cy="1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We aim to protect space through an innovative, nature-inspired solution that tackles the growing threat of orbital debris</a:t>
            </a:r>
            <a:r>
              <a:rPr lang="en-GB" dirty="0" smtClean="0"/>
              <a:t>.</a:t>
            </a:r>
          </a:p>
          <a:p>
            <a:pPr marL="0" lvl="0" indent="0"/>
            <a:r>
              <a:rPr lang="en-GB" dirty="0"/>
              <a:t>Our concept: a </a:t>
            </a:r>
            <a:r>
              <a:rPr lang="en-GB" b="1" dirty="0"/>
              <a:t>flexible “space blanket”</a:t>
            </a:r>
            <a:r>
              <a:rPr lang="en-GB" dirty="0"/>
              <a:t> made from </a:t>
            </a:r>
            <a:r>
              <a:rPr lang="en-GB" b="1" dirty="0" err="1"/>
              <a:t>Dyneema</a:t>
            </a:r>
            <a:r>
              <a:rPr lang="en-GB" dirty="0"/>
              <a:t> and </a:t>
            </a:r>
            <a:r>
              <a:rPr lang="en-GB" b="1" dirty="0"/>
              <a:t>Kevlar</a:t>
            </a:r>
            <a:r>
              <a:rPr lang="en-GB" dirty="0"/>
              <a:t>, designed to collect and secure debris of various sizes in orbit</a:t>
            </a:r>
            <a:r>
              <a:rPr lang="en-GB" dirty="0" smtClean="0"/>
              <a:t>.</a:t>
            </a:r>
          </a:p>
        </p:txBody>
      </p:sp>
      <p:sp>
        <p:nvSpPr>
          <p:cNvPr id="431" name="Google Shape;431;p36"/>
          <p:cNvSpPr txBox="1">
            <a:spLocks noGrp="1"/>
          </p:cNvSpPr>
          <p:nvPr>
            <p:ph type="subTitle" idx="2"/>
          </p:nvPr>
        </p:nvSpPr>
        <p:spPr>
          <a:xfrm>
            <a:off x="1619672" y="1948466"/>
            <a:ext cx="6803700" cy="1152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This intelligent net can </a:t>
            </a:r>
            <a:r>
              <a:rPr lang="en-GB" b="1" dirty="0"/>
              <a:t>deploy autonomously</a:t>
            </a:r>
            <a:r>
              <a:rPr lang="en-GB" dirty="0"/>
              <a:t>, capture debris, and prepare it for </a:t>
            </a:r>
            <a:r>
              <a:rPr lang="en-GB" b="1" dirty="0" smtClean="0"/>
              <a:t>controlled </a:t>
            </a:r>
            <a:r>
              <a:rPr lang="en-GB" b="1" dirty="0"/>
              <a:t>deorbiting or recycling</a:t>
            </a:r>
            <a:r>
              <a:rPr lang="en-GB" dirty="0" smtClean="0"/>
              <a:t>.</a:t>
            </a:r>
          </a:p>
          <a:p>
            <a:pPr marL="0" lvl="0" indent="0"/>
            <a:r>
              <a:rPr lang="en-GB" dirty="0" smtClean="0"/>
              <a:t>By </a:t>
            </a:r>
            <a:r>
              <a:rPr lang="en-GB" dirty="0"/>
              <a:t>combining </a:t>
            </a:r>
            <a:r>
              <a:rPr lang="en-GB" b="1" dirty="0"/>
              <a:t>aerospace technology</a:t>
            </a:r>
            <a:r>
              <a:rPr lang="en-GB" dirty="0"/>
              <a:t> with </a:t>
            </a:r>
            <a:r>
              <a:rPr lang="en-GB" b="1" dirty="0"/>
              <a:t>sustainability</a:t>
            </a:r>
            <a:r>
              <a:rPr lang="en-GB" dirty="0"/>
              <a:t>, we offer a scalable solution to combat </a:t>
            </a:r>
            <a:r>
              <a:rPr lang="en-GB" b="1" dirty="0"/>
              <a:t>space pollution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3"/>
          </p:nvPr>
        </p:nvSpPr>
        <p:spPr>
          <a:xfrm>
            <a:off x="1619672" y="3212247"/>
            <a:ext cx="6408384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Our mission is to promote a </a:t>
            </a:r>
            <a:r>
              <a:rPr lang="en-GB" b="1" dirty="0"/>
              <a:t>safe, clean, and sustainable orbital environment</a:t>
            </a:r>
            <a:r>
              <a:rPr lang="en-GB" dirty="0"/>
              <a:t>, ensuring the future of space exploration for generations to come.</a:t>
            </a:r>
            <a:endParaRPr dirty="0"/>
          </a:p>
        </p:txBody>
      </p:sp>
      <p:sp>
        <p:nvSpPr>
          <p:cNvPr id="436" name="Google Shape;436;p36"/>
          <p:cNvSpPr/>
          <p:nvPr/>
        </p:nvSpPr>
        <p:spPr>
          <a:xfrm rot="1476090">
            <a:off x="-864" y="883424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6"/>
          <p:cNvSpPr/>
          <p:nvPr/>
        </p:nvSpPr>
        <p:spPr>
          <a:xfrm rot="-1476090" flipH="1">
            <a:off x="16267" y="2101221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6"/>
          <p:cNvSpPr/>
          <p:nvPr/>
        </p:nvSpPr>
        <p:spPr>
          <a:xfrm rot="1476090">
            <a:off x="16267" y="3205182"/>
            <a:ext cx="884929" cy="60933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6"/>
          <p:cNvGrpSpPr/>
          <p:nvPr/>
        </p:nvGrpSpPr>
        <p:grpSpPr>
          <a:xfrm>
            <a:off x="221797" y="981639"/>
            <a:ext cx="412878" cy="412907"/>
            <a:chOff x="4375556" y="3384079"/>
            <a:chExt cx="412878" cy="412907"/>
          </a:xfrm>
        </p:grpSpPr>
        <p:sp>
          <p:nvSpPr>
            <p:cNvPr id="440" name="Google Shape;440;p36"/>
            <p:cNvSpPr/>
            <p:nvPr/>
          </p:nvSpPr>
          <p:spPr>
            <a:xfrm>
              <a:off x="4447619" y="3456025"/>
              <a:ext cx="295369" cy="268840"/>
            </a:xfrm>
            <a:custGeom>
              <a:avLst/>
              <a:gdLst/>
              <a:ahLst/>
              <a:cxnLst/>
              <a:rect l="l" t="t" r="r" b="b"/>
              <a:pathLst>
                <a:path w="10165" h="9252" extrusionOk="0">
                  <a:moveTo>
                    <a:pt x="6703" y="1455"/>
                  </a:moveTo>
                  <a:cubicBezTo>
                    <a:pt x="8543" y="2657"/>
                    <a:pt x="8932" y="5120"/>
                    <a:pt x="7714" y="6827"/>
                  </a:cubicBezTo>
                  <a:cubicBezTo>
                    <a:pt x="7800" y="5823"/>
                    <a:pt x="7753" y="5856"/>
                    <a:pt x="7158" y="4913"/>
                  </a:cubicBezTo>
                  <a:cubicBezTo>
                    <a:pt x="7040" y="4726"/>
                    <a:pt x="7024" y="4495"/>
                    <a:pt x="7111" y="4297"/>
                  </a:cubicBezTo>
                  <a:cubicBezTo>
                    <a:pt x="7357" y="3737"/>
                    <a:pt x="7239" y="3092"/>
                    <a:pt x="6809" y="2654"/>
                  </a:cubicBezTo>
                  <a:cubicBezTo>
                    <a:pt x="6727" y="2571"/>
                    <a:pt x="6413" y="2309"/>
                    <a:pt x="6558" y="1882"/>
                  </a:cubicBezTo>
                  <a:lnTo>
                    <a:pt x="6703" y="1455"/>
                  </a:lnTo>
                  <a:close/>
                  <a:moveTo>
                    <a:pt x="2462" y="1513"/>
                  </a:moveTo>
                  <a:lnTo>
                    <a:pt x="3025" y="1773"/>
                  </a:lnTo>
                  <a:cubicBezTo>
                    <a:pt x="3147" y="1829"/>
                    <a:pt x="3222" y="1954"/>
                    <a:pt x="3210" y="2087"/>
                  </a:cubicBezTo>
                  <a:lnTo>
                    <a:pt x="3158" y="2790"/>
                  </a:lnTo>
                  <a:cubicBezTo>
                    <a:pt x="3148" y="2926"/>
                    <a:pt x="3053" y="3043"/>
                    <a:pt x="2922" y="3082"/>
                  </a:cubicBezTo>
                  <a:lnTo>
                    <a:pt x="2467" y="3214"/>
                  </a:lnTo>
                  <a:cubicBezTo>
                    <a:pt x="2236" y="3280"/>
                    <a:pt x="2044" y="3445"/>
                    <a:pt x="1941" y="3662"/>
                  </a:cubicBezTo>
                  <a:lnTo>
                    <a:pt x="1707" y="4162"/>
                  </a:lnTo>
                  <a:cubicBezTo>
                    <a:pt x="1598" y="4395"/>
                    <a:pt x="1600" y="4660"/>
                    <a:pt x="1714" y="4892"/>
                  </a:cubicBezTo>
                  <a:lnTo>
                    <a:pt x="2186" y="5840"/>
                  </a:lnTo>
                  <a:cubicBezTo>
                    <a:pt x="2325" y="6120"/>
                    <a:pt x="2606" y="6299"/>
                    <a:pt x="2918" y="6306"/>
                  </a:cubicBezTo>
                  <a:cubicBezTo>
                    <a:pt x="3505" y="6320"/>
                    <a:pt x="3527" y="6307"/>
                    <a:pt x="3622" y="6364"/>
                  </a:cubicBezTo>
                  <a:cubicBezTo>
                    <a:pt x="3697" y="6409"/>
                    <a:pt x="3753" y="6491"/>
                    <a:pt x="3771" y="6589"/>
                  </a:cubicBezTo>
                  <a:lnTo>
                    <a:pt x="4111" y="8385"/>
                  </a:lnTo>
                  <a:cubicBezTo>
                    <a:pt x="2264" y="8134"/>
                    <a:pt x="833" y="6546"/>
                    <a:pt x="833" y="4629"/>
                  </a:cubicBezTo>
                  <a:cubicBezTo>
                    <a:pt x="833" y="3372"/>
                    <a:pt x="1440" y="2226"/>
                    <a:pt x="2462" y="1513"/>
                  </a:cubicBezTo>
                  <a:close/>
                  <a:moveTo>
                    <a:pt x="4622" y="838"/>
                  </a:moveTo>
                  <a:cubicBezTo>
                    <a:pt x="5071" y="838"/>
                    <a:pt x="5523" y="917"/>
                    <a:pt x="5951" y="1078"/>
                  </a:cubicBezTo>
                  <a:lnTo>
                    <a:pt x="5768" y="1619"/>
                  </a:lnTo>
                  <a:cubicBezTo>
                    <a:pt x="5587" y="2154"/>
                    <a:pt x="5720" y="2737"/>
                    <a:pt x="6116" y="3142"/>
                  </a:cubicBezTo>
                  <a:lnTo>
                    <a:pt x="6213" y="3241"/>
                  </a:lnTo>
                  <a:cubicBezTo>
                    <a:pt x="6403" y="3434"/>
                    <a:pt x="6455" y="3719"/>
                    <a:pt x="6347" y="3967"/>
                  </a:cubicBezTo>
                  <a:cubicBezTo>
                    <a:pt x="6152" y="4414"/>
                    <a:pt x="6184" y="4938"/>
                    <a:pt x="6454" y="5361"/>
                  </a:cubicBezTo>
                  <a:cubicBezTo>
                    <a:pt x="6836" y="5965"/>
                    <a:pt x="6942" y="6069"/>
                    <a:pt x="6918" y="6345"/>
                  </a:cubicBezTo>
                  <a:lnTo>
                    <a:pt x="6800" y="7731"/>
                  </a:lnTo>
                  <a:cubicBezTo>
                    <a:pt x="6255" y="8117"/>
                    <a:pt x="5628" y="8345"/>
                    <a:pt x="4965" y="8404"/>
                  </a:cubicBezTo>
                  <a:lnTo>
                    <a:pt x="4591" y="6434"/>
                  </a:lnTo>
                  <a:cubicBezTo>
                    <a:pt x="4486" y="5882"/>
                    <a:pt x="4027" y="5499"/>
                    <a:pt x="3482" y="5487"/>
                  </a:cubicBezTo>
                  <a:cubicBezTo>
                    <a:pt x="3476" y="5487"/>
                    <a:pt x="2935" y="5477"/>
                    <a:pt x="2932" y="5472"/>
                  </a:cubicBezTo>
                  <a:cubicBezTo>
                    <a:pt x="2930" y="5468"/>
                    <a:pt x="2460" y="4527"/>
                    <a:pt x="2460" y="4518"/>
                  </a:cubicBezTo>
                  <a:cubicBezTo>
                    <a:pt x="2463" y="4513"/>
                    <a:pt x="2695" y="4015"/>
                    <a:pt x="2700" y="4014"/>
                  </a:cubicBezTo>
                  <a:lnTo>
                    <a:pt x="3154" y="3882"/>
                  </a:lnTo>
                  <a:cubicBezTo>
                    <a:pt x="3618" y="3747"/>
                    <a:pt x="3953" y="3333"/>
                    <a:pt x="3989" y="2853"/>
                  </a:cubicBezTo>
                  <a:lnTo>
                    <a:pt x="4041" y="2149"/>
                  </a:lnTo>
                  <a:cubicBezTo>
                    <a:pt x="4076" y="1686"/>
                    <a:pt x="3824" y="1244"/>
                    <a:pt x="3411" y="1035"/>
                  </a:cubicBezTo>
                  <a:cubicBezTo>
                    <a:pt x="3797" y="905"/>
                    <a:pt x="4208" y="838"/>
                    <a:pt x="4622" y="838"/>
                  </a:cubicBezTo>
                  <a:close/>
                  <a:moveTo>
                    <a:pt x="4632" y="0"/>
                  </a:moveTo>
                  <a:cubicBezTo>
                    <a:pt x="2210" y="0"/>
                    <a:pt x="0" y="1939"/>
                    <a:pt x="0" y="4629"/>
                  </a:cubicBezTo>
                  <a:cubicBezTo>
                    <a:pt x="0" y="7377"/>
                    <a:pt x="2268" y="9252"/>
                    <a:pt x="4659" y="9252"/>
                  </a:cubicBezTo>
                  <a:cubicBezTo>
                    <a:pt x="5617" y="9252"/>
                    <a:pt x="6595" y="8950"/>
                    <a:pt x="7455" y="8283"/>
                  </a:cubicBezTo>
                  <a:cubicBezTo>
                    <a:pt x="10164" y="6182"/>
                    <a:pt x="9721" y="1973"/>
                    <a:pt x="6651" y="472"/>
                  </a:cubicBezTo>
                  <a:cubicBezTo>
                    <a:pt x="5990" y="149"/>
                    <a:pt x="5303" y="0"/>
                    <a:pt x="4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4375556" y="3384079"/>
              <a:ext cx="412878" cy="412907"/>
            </a:xfrm>
            <a:custGeom>
              <a:avLst/>
              <a:gdLst/>
              <a:ahLst/>
              <a:cxnLst/>
              <a:rect l="l" t="t" r="r" b="b"/>
              <a:pathLst>
                <a:path w="14209" h="14210" extrusionOk="0">
                  <a:moveTo>
                    <a:pt x="11698" y="1830"/>
                  </a:moveTo>
                  <a:cubicBezTo>
                    <a:pt x="11927" y="1830"/>
                    <a:pt x="12114" y="2016"/>
                    <a:pt x="12114" y="2246"/>
                  </a:cubicBezTo>
                  <a:cubicBezTo>
                    <a:pt x="12114" y="2475"/>
                    <a:pt x="11927" y="2662"/>
                    <a:pt x="11698" y="2662"/>
                  </a:cubicBezTo>
                  <a:cubicBezTo>
                    <a:pt x="11468" y="2662"/>
                    <a:pt x="11282" y="2475"/>
                    <a:pt x="11282" y="2246"/>
                  </a:cubicBezTo>
                  <a:cubicBezTo>
                    <a:pt x="11282" y="2016"/>
                    <a:pt x="11468" y="1830"/>
                    <a:pt x="11698" y="1830"/>
                  </a:cubicBezTo>
                  <a:close/>
                  <a:moveTo>
                    <a:pt x="2488" y="11523"/>
                  </a:moveTo>
                  <a:cubicBezTo>
                    <a:pt x="2718" y="11523"/>
                    <a:pt x="2904" y="11709"/>
                    <a:pt x="2904" y="11939"/>
                  </a:cubicBezTo>
                  <a:cubicBezTo>
                    <a:pt x="2904" y="12168"/>
                    <a:pt x="2717" y="12354"/>
                    <a:pt x="2488" y="12354"/>
                  </a:cubicBezTo>
                  <a:cubicBezTo>
                    <a:pt x="2257" y="12354"/>
                    <a:pt x="2072" y="12168"/>
                    <a:pt x="2072" y="11939"/>
                  </a:cubicBezTo>
                  <a:cubicBezTo>
                    <a:pt x="2072" y="11709"/>
                    <a:pt x="2257" y="11523"/>
                    <a:pt x="2488" y="11523"/>
                  </a:cubicBezTo>
                  <a:close/>
                  <a:moveTo>
                    <a:pt x="7132" y="827"/>
                  </a:moveTo>
                  <a:cubicBezTo>
                    <a:pt x="8273" y="827"/>
                    <a:pt x="9441" y="1145"/>
                    <a:pt x="10516" y="1845"/>
                  </a:cubicBezTo>
                  <a:cubicBezTo>
                    <a:pt x="10229" y="2687"/>
                    <a:pt x="10890" y="3498"/>
                    <a:pt x="11696" y="3498"/>
                  </a:cubicBezTo>
                  <a:cubicBezTo>
                    <a:pt x="11849" y="3498"/>
                    <a:pt x="12007" y="3469"/>
                    <a:pt x="12165" y="3405"/>
                  </a:cubicBezTo>
                  <a:cubicBezTo>
                    <a:pt x="12927" y="4442"/>
                    <a:pt x="13377" y="5722"/>
                    <a:pt x="13377" y="7106"/>
                  </a:cubicBezTo>
                  <a:cubicBezTo>
                    <a:pt x="13375" y="10786"/>
                    <a:pt x="10336" y="13381"/>
                    <a:pt x="7075" y="13381"/>
                  </a:cubicBezTo>
                  <a:cubicBezTo>
                    <a:pt x="5926" y="13381"/>
                    <a:pt x="4748" y="13059"/>
                    <a:pt x="3667" y="12348"/>
                  </a:cubicBezTo>
                  <a:cubicBezTo>
                    <a:pt x="3963" y="11487"/>
                    <a:pt x="3288" y="10687"/>
                    <a:pt x="2488" y="10687"/>
                  </a:cubicBezTo>
                  <a:cubicBezTo>
                    <a:pt x="2336" y="10687"/>
                    <a:pt x="2179" y="10716"/>
                    <a:pt x="2024" y="10779"/>
                  </a:cubicBezTo>
                  <a:cubicBezTo>
                    <a:pt x="1274" y="9744"/>
                    <a:pt x="832" y="8475"/>
                    <a:pt x="832" y="7103"/>
                  </a:cubicBezTo>
                  <a:cubicBezTo>
                    <a:pt x="832" y="3420"/>
                    <a:pt x="3871" y="827"/>
                    <a:pt x="7132" y="827"/>
                  </a:cubicBezTo>
                  <a:close/>
                  <a:moveTo>
                    <a:pt x="7104" y="1"/>
                  </a:moveTo>
                  <a:cubicBezTo>
                    <a:pt x="3177" y="1"/>
                    <a:pt x="0" y="3178"/>
                    <a:pt x="0" y="7105"/>
                  </a:cubicBezTo>
                  <a:cubicBezTo>
                    <a:pt x="0" y="8649"/>
                    <a:pt x="489" y="10118"/>
                    <a:pt x="1396" y="11335"/>
                  </a:cubicBezTo>
                  <a:cubicBezTo>
                    <a:pt x="1321" y="11467"/>
                    <a:pt x="1289" y="11594"/>
                    <a:pt x="1289" y="11594"/>
                  </a:cubicBezTo>
                  <a:cubicBezTo>
                    <a:pt x="1049" y="12426"/>
                    <a:pt x="1704" y="13193"/>
                    <a:pt x="2484" y="13193"/>
                  </a:cubicBezTo>
                  <a:cubicBezTo>
                    <a:pt x="2699" y="13193"/>
                    <a:pt x="2923" y="13135"/>
                    <a:pt x="3141" y="13003"/>
                  </a:cubicBezTo>
                  <a:cubicBezTo>
                    <a:pt x="4304" y="13788"/>
                    <a:pt x="5672" y="14209"/>
                    <a:pt x="7105" y="14209"/>
                  </a:cubicBezTo>
                  <a:cubicBezTo>
                    <a:pt x="11031" y="14209"/>
                    <a:pt x="14209" y="11031"/>
                    <a:pt x="14209" y="7106"/>
                  </a:cubicBezTo>
                  <a:cubicBezTo>
                    <a:pt x="14207" y="5547"/>
                    <a:pt x="13711" y="4068"/>
                    <a:pt x="12792" y="2847"/>
                  </a:cubicBezTo>
                  <a:cubicBezTo>
                    <a:pt x="13259" y="1998"/>
                    <a:pt x="12619" y="996"/>
                    <a:pt x="11707" y="996"/>
                  </a:cubicBezTo>
                  <a:cubicBezTo>
                    <a:pt x="11632" y="996"/>
                    <a:pt x="11555" y="1003"/>
                    <a:pt x="11477" y="1017"/>
                  </a:cubicBezTo>
                  <a:cubicBezTo>
                    <a:pt x="11448" y="1030"/>
                    <a:pt x="11273" y="1038"/>
                    <a:pt x="11037" y="1186"/>
                  </a:cubicBezTo>
                  <a:cubicBezTo>
                    <a:pt x="9881" y="414"/>
                    <a:pt x="8524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6"/>
          <p:cNvGrpSpPr/>
          <p:nvPr/>
        </p:nvGrpSpPr>
        <p:grpSpPr>
          <a:xfrm>
            <a:off x="260004" y="3303395"/>
            <a:ext cx="416016" cy="412907"/>
            <a:chOff x="6821791" y="4052895"/>
            <a:chExt cx="416016" cy="412907"/>
          </a:xfrm>
        </p:grpSpPr>
        <p:sp>
          <p:nvSpPr>
            <p:cNvPr id="443" name="Google Shape;443;p36"/>
            <p:cNvSpPr/>
            <p:nvPr/>
          </p:nvSpPr>
          <p:spPr>
            <a:xfrm>
              <a:off x="6821791" y="4052982"/>
              <a:ext cx="416016" cy="412558"/>
            </a:xfrm>
            <a:custGeom>
              <a:avLst/>
              <a:gdLst/>
              <a:ahLst/>
              <a:cxnLst/>
              <a:rect l="l" t="t" r="r" b="b"/>
              <a:pathLst>
                <a:path w="14317" h="14198" extrusionOk="0">
                  <a:moveTo>
                    <a:pt x="7135" y="4866"/>
                  </a:moveTo>
                  <a:cubicBezTo>
                    <a:pt x="7244" y="4866"/>
                    <a:pt x="7353" y="4875"/>
                    <a:pt x="7462" y="4893"/>
                  </a:cubicBezTo>
                  <a:cubicBezTo>
                    <a:pt x="8767" y="5073"/>
                    <a:pt x="9649" y="6361"/>
                    <a:pt x="9314" y="7657"/>
                  </a:cubicBezTo>
                  <a:cubicBezTo>
                    <a:pt x="9067" y="8618"/>
                    <a:pt x="8193" y="9332"/>
                    <a:pt x="7154" y="9332"/>
                  </a:cubicBezTo>
                  <a:cubicBezTo>
                    <a:pt x="5923" y="9332"/>
                    <a:pt x="4922" y="8333"/>
                    <a:pt x="4922" y="7102"/>
                  </a:cubicBezTo>
                  <a:cubicBezTo>
                    <a:pt x="4922" y="5822"/>
                    <a:pt x="5990" y="4866"/>
                    <a:pt x="7135" y="4866"/>
                  </a:cubicBezTo>
                  <a:close/>
                  <a:moveTo>
                    <a:pt x="5867" y="1"/>
                  </a:moveTo>
                  <a:cubicBezTo>
                    <a:pt x="3844" y="1"/>
                    <a:pt x="1767" y="777"/>
                    <a:pt x="157" y="2546"/>
                  </a:cubicBezTo>
                  <a:cubicBezTo>
                    <a:pt x="1" y="2715"/>
                    <a:pt x="14" y="2979"/>
                    <a:pt x="184" y="3135"/>
                  </a:cubicBezTo>
                  <a:cubicBezTo>
                    <a:pt x="263" y="3207"/>
                    <a:pt x="363" y="3243"/>
                    <a:pt x="463" y="3243"/>
                  </a:cubicBezTo>
                  <a:cubicBezTo>
                    <a:pt x="576" y="3243"/>
                    <a:pt x="689" y="3197"/>
                    <a:pt x="771" y="3106"/>
                  </a:cubicBezTo>
                  <a:cubicBezTo>
                    <a:pt x="2213" y="1522"/>
                    <a:pt x="4068" y="831"/>
                    <a:pt x="5871" y="831"/>
                  </a:cubicBezTo>
                  <a:cubicBezTo>
                    <a:pt x="9235" y="831"/>
                    <a:pt x="12422" y="3236"/>
                    <a:pt x="12422" y="6732"/>
                  </a:cubicBezTo>
                  <a:cubicBezTo>
                    <a:pt x="12422" y="8193"/>
                    <a:pt x="11853" y="9566"/>
                    <a:pt x="10820" y="10600"/>
                  </a:cubicBezTo>
                  <a:cubicBezTo>
                    <a:pt x="9984" y="11437"/>
                    <a:pt x="8884" y="11855"/>
                    <a:pt x="7785" y="11855"/>
                  </a:cubicBezTo>
                  <a:cubicBezTo>
                    <a:pt x="6686" y="11855"/>
                    <a:pt x="5586" y="11437"/>
                    <a:pt x="4750" y="10600"/>
                  </a:cubicBezTo>
                  <a:cubicBezTo>
                    <a:pt x="3712" y="9562"/>
                    <a:pt x="3498" y="8009"/>
                    <a:pt x="4109" y="6758"/>
                  </a:cubicBezTo>
                  <a:lnTo>
                    <a:pt x="4109" y="6758"/>
                  </a:lnTo>
                  <a:cubicBezTo>
                    <a:pt x="3900" y="8562"/>
                    <a:pt x="5322" y="10165"/>
                    <a:pt x="7152" y="10165"/>
                  </a:cubicBezTo>
                  <a:cubicBezTo>
                    <a:pt x="8547" y="10165"/>
                    <a:pt x="9728" y="9228"/>
                    <a:pt x="10096" y="7950"/>
                  </a:cubicBezTo>
                  <a:cubicBezTo>
                    <a:pt x="10455" y="7180"/>
                    <a:pt x="10570" y="6320"/>
                    <a:pt x="10419" y="5464"/>
                  </a:cubicBezTo>
                  <a:cubicBezTo>
                    <a:pt x="10017" y="3179"/>
                    <a:pt x="7927" y="1840"/>
                    <a:pt x="5754" y="1840"/>
                  </a:cubicBezTo>
                  <a:cubicBezTo>
                    <a:pt x="4205" y="1840"/>
                    <a:pt x="2614" y="2520"/>
                    <a:pt x="1562" y="4023"/>
                  </a:cubicBezTo>
                  <a:cubicBezTo>
                    <a:pt x="596" y="5402"/>
                    <a:pt x="226" y="7075"/>
                    <a:pt x="518" y="8732"/>
                  </a:cubicBezTo>
                  <a:cubicBezTo>
                    <a:pt x="1130" y="12206"/>
                    <a:pt x="4286" y="14198"/>
                    <a:pt x="7563" y="14198"/>
                  </a:cubicBezTo>
                  <a:cubicBezTo>
                    <a:pt x="10062" y="14198"/>
                    <a:pt x="12630" y="13040"/>
                    <a:pt x="14195" y="10498"/>
                  </a:cubicBezTo>
                  <a:cubicBezTo>
                    <a:pt x="14316" y="10301"/>
                    <a:pt x="14256" y="10045"/>
                    <a:pt x="14060" y="9925"/>
                  </a:cubicBezTo>
                  <a:cubicBezTo>
                    <a:pt x="13991" y="9883"/>
                    <a:pt x="13916" y="9863"/>
                    <a:pt x="13841" y="9863"/>
                  </a:cubicBezTo>
                  <a:cubicBezTo>
                    <a:pt x="13702" y="9863"/>
                    <a:pt x="13565" y="9933"/>
                    <a:pt x="13486" y="10061"/>
                  </a:cubicBezTo>
                  <a:cubicBezTo>
                    <a:pt x="12157" y="12220"/>
                    <a:pt x="9881" y="13376"/>
                    <a:pt x="7566" y="13376"/>
                  </a:cubicBezTo>
                  <a:cubicBezTo>
                    <a:pt x="6190" y="13376"/>
                    <a:pt x="4800" y="12968"/>
                    <a:pt x="3587" y="12119"/>
                  </a:cubicBezTo>
                  <a:cubicBezTo>
                    <a:pt x="1111" y="10384"/>
                    <a:pt x="509" y="6977"/>
                    <a:pt x="2244" y="4500"/>
                  </a:cubicBezTo>
                  <a:cubicBezTo>
                    <a:pt x="3125" y="3241"/>
                    <a:pt x="4463" y="2673"/>
                    <a:pt x="5761" y="2673"/>
                  </a:cubicBezTo>
                  <a:cubicBezTo>
                    <a:pt x="7384" y="2673"/>
                    <a:pt x="8944" y="3562"/>
                    <a:pt x="9469" y="5101"/>
                  </a:cubicBezTo>
                  <a:cubicBezTo>
                    <a:pt x="8837" y="4370"/>
                    <a:pt x="7965" y="4031"/>
                    <a:pt x="7061" y="4031"/>
                  </a:cubicBezTo>
                  <a:cubicBezTo>
                    <a:pt x="6032" y="4031"/>
                    <a:pt x="4962" y="4471"/>
                    <a:pt x="4161" y="5272"/>
                  </a:cubicBezTo>
                  <a:cubicBezTo>
                    <a:pt x="2530" y="6902"/>
                    <a:pt x="2530" y="9557"/>
                    <a:pt x="4161" y="11189"/>
                  </a:cubicBezTo>
                  <a:cubicBezTo>
                    <a:pt x="5160" y="12188"/>
                    <a:pt x="6473" y="12688"/>
                    <a:pt x="7785" y="12688"/>
                  </a:cubicBezTo>
                  <a:cubicBezTo>
                    <a:pt x="9098" y="12688"/>
                    <a:pt x="10411" y="12188"/>
                    <a:pt x="11410" y="11189"/>
                  </a:cubicBezTo>
                  <a:cubicBezTo>
                    <a:pt x="12601" y="9998"/>
                    <a:pt x="13255" y="8416"/>
                    <a:pt x="13255" y="6732"/>
                  </a:cubicBezTo>
                  <a:cubicBezTo>
                    <a:pt x="13255" y="2720"/>
                    <a:pt x="9655" y="1"/>
                    <a:pt x="5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211859" y="4052895"/>
              <a:ext cx="24205" cy="25106"/>
            </a:xfrm>
            <a:custGeom>
              <a:avLst/>
              <a:gdLst/>
              <a:ahLst/>
              <a:cxnLst/>
              <a:rect l="l" t="t" r="r" b="b"/>
              <a:pathLst>
                <a:path w="833" h="864" extrusionOk="0">
                  <a:moveTo>
                    <a:pt x="417" y="1"/>
                  </a:moveTo>
                  <a:cubicBezTo>
                    <a:pt x="188" y="1"/>
                    <a:pt x="1" y="188"/>
                    <a:pt x="1" y="417"/>
                  </a:cubicBezTo>
                  <a:lnTo>
                    <a:pt x="1" y="448"/>
                  </a:lnTo>
                  <a:cubicBezTo>
                    <a:pt x="1" y="678"/>
                    <a:pt x="188" y="864"/>
                    <a:pt x="417" y="864"/>
                  </a:cubicBezTo>
                  <a:cubicBezTo>
                    <a:pt x="647" y="864"/>
                    <a:pt x="833" y="678"/>
                    <a:pt x="833" y="448"/>
                  </a:cubicBezTo>
                  <a:lnTo>
                    <a:pt x="833" y="417"/>
                  </a:lnTo>
                  <a:cubicBezTo>
                    <a:pt x="833" y="188"/>
                    <a:pt x="647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151361" y="4064983"/>
              <a:ext cx="24263" cy="25106"/>
            </a:xfrm>
            <a:custGeom>
              <a:avLst/>
              <a:gdLst/>
              <a:ahLst/>
              <a:cxnLst/>
              <a:rect l="l" t="t" r="r" b="b"/>
              <a:pathLst>
                <a:path w="835" h="864" extrusionOk="0">
                  <a:moveTo>
                    <a:pt x="418" y="1"/>
                  </a:moveTo>
                  <a:cubicBezTo>
                    <a:pt x="189" y="1"/>
                    <a:pt x="2" y="188"/>
                    <a:pt x="2" y="417"/>
                  </a:cubicBezTo>
                  <a:lnTo>
                    <a:pt x="2" y="448"/>
                  </a:lnTo>
                  <a:cubicBezTo>
                    <a:pt x="1" y="678"/>
                    <a:pt x="189" y="864"/>
                    <a:pt x="418" y="864"/>
                  </a:cubicBezTo>
                  <a:cubicBezTo>
                    <a:pt x="648" y="864"/>
                    <a:pt x="834" y="678"/>
                    <a:pt x="834" y="448"/>
                  </a:cubicBezTo>
                  <a:lnTo>
                    <a:pt x="834" y="417"/>
                  </a:lnTo>
                  <a:cubicBezTo>
                    <a:pt x="834" y="188"/>
                    <a:pt x="648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196545" y="4118943"/>
              <a:ext cx="24234" cy="25106"/>
            </a:xfrm>
            <a:custGeom>
              <a:avLst/>
              <a:gdLst/>
              <a:ahLst/>
              <a:cxnLst/>
              <a:rect l="l" t="t" r="r" b="b"/>
              <a:pathLst>
                <a:path w="834" h="864" extrusionOk="0">
                  <a:moveTo>
                    <a:pt x="418" y="1"/>
                  </a:moveTo>
                  <a:cubicBezTo>
                    <a:pt x="188" y="1"/>
                    <a:pt x="2" y="186"/>
                    <a:pt x="2" y="417"/>
                  </a:cubicBezTo>
                  <a:lnTo>
                    <a:pt x="2" y="447"/>
                  </a:lnTo>
                  <a:cubicBezTo>
                    <a:pt x="1" y="677"/>
                    <a:pt x="188" y="864"/>
                    <a:pt x="418" y="864"/>
                  </a:cubicBezTo>
                  <a:cubicBezTo>
                    <a:pt x="648" y="864"/>
                    <a:pt x="834" y="677"/>
                    <a:pt x="834" y="447"/>
                  </a:cubicBezTo>
                  <a:lnTo>
                    <a:pt x="834" y="417"/>
                  </a:lnTo>
                  <a:cubicBezTo>
                    <a:pt x="834" y="186"/>
                    <a:pt x="648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6829665" y="4392171"/>
              <a:ext cx="24205" cy="25106"/>
            </a:xfrm>
            <a:custGeom>
              <a:avLst/>
              <a:gdLst/>
              <a:ahLst/>
              <a:cxnLst/>
              <a:rect l="l" t="t" r="r" b="b"/>
              <a:pathLst>
                <a:path w="833" h="864" extrusionOk="0">
                  <a:moveTo>
                    <a:pt x="416" y="1"/>
                  </a:moveTo>
                  <a:cubicBezTo>
                    <a:pt x="207" y="1"/>
                    <a:pt x="0" y="156"/>
                    <a:pt x="0" y="448"/>
                  </a:cubicBezTo>
                  <a:cubicBezTo>
                    <a:pt x="0" y="678"/>
                    <a:pt x="186" y="864"/>
                    <a:pt x="416" y="864"/>
                  </a:cubicBezTo>
                  <a:cubicBezTo>
                    <a:pt x="646" y="864"/>
                    <a:pt x="832" y="678"/>
                    <a:pt x="832" y="448"/>
                  </a:cubicBezTo>
                  <a:lnTo>
                    <a:pt x="832" y="417"/>
                  </a:lnTo>
                  <a:cubicBezTo>
                    <a:pt x="832" y="187"/>
                    <a:pt x="646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6871595" y="4431369"/>
              <a:ext cx="24205" cy="25106"/>
            </a:xfrm>
            <a:custGeom>
              <a:avLst/>
              <a:gdLst/>
              <a:ahLst/>
              <a:cxnLst/>
              <a:rect l="l" t="t" r="r" b="b"/>
              <a:pathLst>
                <a:path w="833" h="864" extrusionOk="0">
                  <a:moveTo>
                    <a:pt x="417" y="1"/>
                  </a:moveTo>
                  <a:cubicBezTo>
                    <a:pt x="207" y="1"/>
                    <a:pt x="1" y="156"/>
                    <a:pt x="1" y="448"/>
                  </a:cubicBezTo>
                  <a:cubicBezTo>
                    <a:pt x="1" y="677"/>
                    <a:pt x="187" y="864"/>
                    <a:pt x="417" y="864"/>
                  </a:cubicBezTo>
                  <a:cubicBezTo>
                    <a:pt x="625" y="864"/>
                    <a:pt x="833" y="708"/>
                    <a:pt x="833" y="417"/>
                  </a:cubicBezTo>
                  <a:cubicBezTo>
                    <a:pt x="833" y="187"/>
                    <a:pt x="647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823215" y="4440697"/>
              <a:ext cx="24234" cy="25106"/>
            </a:xfrm>
            <a:custGeom>
              <a:avLst/>
              <a:gdLst/>
              <a:ahLst/>
              <a:cxnLst/>
              <a:rect l="l" t="t" r="r" b="b"/>
              <a:pathLst>
                <a:path w="834" h="864" extrusionOk="0">
                  <a:moveTo>
                    <a:pt x="416" y="0"/>
                  </a:moveTo>
                  <a:cubicBezTo>
                    <a:pt x="207" y="0"/>
                    <a:pt x="0" y="156"/>
                    <a:pt x="0" y="447"/>
                  </a:cubicBezTo>
                  <a:cubicBezTo>
                    <a:pt x="0" y="678"/>
                    <a:pt x="186" y="863"/>
                    <a:pt x="416" y="863"/>
                  </a:cubicBezTo>
                  <a:cubicBezTo>
                    <a:pt x="625" y="863"/>
                    <a:pt x="832" y="708"/>
                    <a:pt x="832" y="417"/>
                  </a:cubicBezTo>
                  <a:cubicBezTo>
                    <a:pt x="833" y="186"/>
                    <a:pt x="645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252975" y="2199450"/>
            <a:ext cx="412849" cy="412907"/>
            <a:chOff x="1230982" y="4052866"/>
            <a:chExt cx="412849" cy="412907"/>
          </a:xfrm>
        </p:grpSpPr>
        <p:sp>
          <p:nvSpPr>
            <p:cNvPr id="451" name="Google Shape;451;p36"/>
            <p:cNvSpPr/>
            <p:nvPr/>
          </p:nvSpPr>
          <p:spPr>
            <a:xfrm>
              <a:off x="1230982" y="4111330"/>
              <a:ext cx="412849" cy="354443"/>
            </a:xfrm>
            <a:custGeom>
              <a:avLst/>
              <a:gdLst/>
              <a:ahLst/>
              <a:cxnLst/>
              <a:rect l="l" t="t" r="r" b="b"/>
              <a:pathLst>
                <a:path w="14208" h="12198" extrusionOk="0">
                  <a:moveTo>
                    <a:pt x="2328" y="1"/>
                  </a:moveTo>
                  <a:cubicBezTo>
                    <a:pt x="2220" y="1"/>
                    <a:pt x="2113" y="43"/>
                    <a:pt x="2032" y="126"/>
                  </a:cubicBezTo>
                  <a:cubicBezTo>
                    <a:pt x="721" y="1463"/>
                    <a:pt x="0" y="3228"/>
                    <a:pt x="0" y="5094"/>
                  </a:cubicBezTo>
                  <a:cubicBezTo>
                    <a:pt x="0" y="9011"/>
                    <a:pt x="3187" y="12197"/>
                    <a:pt x="7104" y="12197"/>
                  </a:cubicBezTo>
                  <a:cubicBezTo>
                    <a:pt x="11022" y="12197"/>
                    <a:pt x="14208" y="9011"/>
                    <a:pt x="14208" y="5094"/>
                  </a:cubicBezTo>
                  <a:cubicBezTo>
                    <a:pt x="14208" y="3227"/>
                    <a:pt x="13487" y="1463"/>
                    <a:pt x="12178" y="126"/>
                  </a:cubicBezTo>
                  <a:cubicBezTo>
                    <a:pt x="12096" y="43"/>
                    <a:pt x="11989" y="1"/>
                    <a:pt x="11881" y="1"/>
                  </a:cubicBezTo>
                  <a:cubicBezTo>
                    <a:pt x="11776" y="1"/>
                    <a:pt x="11670" y="41"/>
                    <a:pt x="11589" y="120"/>
                  </a:cubicBezTo>
                  <a:cubicBezTo>
                    <a:pt x="11425" y="280"/>
                    <a:pt x="11422" y="543"/>
                    <a:pt x="11583" y="707"/>
                  </a:cubicBezTo>
                  <a:cubicBezTo>
                    <a:pt x="12739" y="1888"/>
                    <a:pt x="13376" y="3446"/>
                    <a:pt x="13376" y="5094"/>
                  </a:cubicBezTo>
                  <a:cubicBezTo>
                    <a:pt x="13376" y="8552"/>
                    <a:pt x="10561" y="11365"/>
                    <a:pt x="7104" y="11365"/>
                  </a:cubicBezTo>
                  <a:cubicBezTo>
                    <a:pt x="3647" y="11365"/>
                    <a:pt x="833" y="8551"/>
                    <a:pt x="833" y="5094"/>
                  </a:cubicBezTo>
                  <a:cubicBezTo>
                    <a:pt x="833" y="3446"/>
                    <a:pt x="1471" y="1888"/>
                    <a:pt x="2625" y="707"/>
                  </a:cubicBezTo>
                  <a:cubicBezTo>
                    <a:pt x="2787" y="543"/>
                    <a:pt x="2784" y="280"/>
                    <a:pt x="2619" y="120"/>
                  </a:cubicBezTo>
                  <a:cubicBezTo>
                    <a:pt x="2538" y="41"/>
                    <a:pt x="2433" y="1"/>
                    <a:pt x="2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304963" y="4181562"/>
              <a:ext cx="300600" cy="210202"/>
            </a:xfrm>
            <a:custGeom>
              <a:avLst/>
              <a:gdLst/>
              <a:ahLst/>
              <a:cxnLst/>
              <a:rect l="l" t="t" r="r" b="b"/>
              <a:pathLst>
                <a:path w="10345" h="7234" extrusionOk="0">
                  <a:moveTo>
                    <a:pt x="1091" y="0"/>
                  </a:moveTo>
                  <a:cubicBezTo>
                    <a:pt x="955" y="0"/>
                    <a:pt x="821" y="67"/>
                    <a:pt x="741" y="189"/>
                  </a:cubicBezTo>
                  <a:cubicBezTo>
                    <a:pt x="257" y="930"/>
                    <a:pt x="0" y="1791"/>
                    <a:pt x="0" y="2677"/>
                  </a:cubicBezTo>
                  <a:cubicBezTo>
                    <a:pt x="0" y="5189"/>
                    <a:pt x="2044" y="7233"/>
                    <a:pt x="4557" y="7233"/>
                  </a:cubicBezTo>
                  <a:cubicBezTo>
                    <a:pt x="8173" y="7233"/>
                    <a:pt x="10345" y="3202"/>
                    <a:pt x="8373" y="189"/>
                  </a:cubicBezTo>
                  <a:cubicBezTo>
                    <a:pt x="8293" y="67"/>
                    <a:pt x="8160" y="0"/>
                    <a:pt x="8024" y="0"/>
                  </a:cubicBezTo>
                  <a:cubicBezTo>
                    <a:pt x="7946" y="0"/>
                    <a:pt x="7867" y="22"/>
                    <a:pt x="7797" y="68"/>
                  </a:cubicBezTo>
                  <a:cubicBezTo>
                    <a:pt x="7603" y="194"/>
                    <a:pt x="7550" y="452"/>
                    <a:pt x="7675" y="645"/>
                  </a:cubicBezTo>
                  <a:cubicBezTo>
                    <a:pt x="9286" y="3106"/>
                    <a:pt x="7511" y="6401"/>
                    <a:pt x="4557" y="6401"/>
                  </a:cubicBezTo>
                  <a:cubicBezTo>
                    <a:pt x="2503" y="6401"/>
                    <a:pt x="834" y="4730"/>
                    <a:pt x="834" y="2678"/>
                  </a:cubicBezTo>
                  <a:cubicBezTo>
                    <a:pt x="834" y="1953"/>
                    <a:pt x="1043" y="1252"/>
                    <a:pt x="1439" y="646"/>
                  </a:cubicBezTo>
                  <a:cubicBezTo>
                    <a:pt x="1565" y="452"/>
                    <a:pt x="1511" y="194"/>
                    <a:pt x="1318" y="68"/>
                  </a:cubicBezTo>
                  <a:cubicBezTo>
                    <a:pt x="1248" y="22"/>
                    <a:pt x="1169" y="0"/>
                    <a:pt x="10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14203" y="4052866"/>
              <a:ext cx="246349" cy="264859"/>
            </a:xfrm>
            <a:custGeom>
              <a:avLst/>
              <a:gdLst/>
              <a:ahLst/>
              <a:cxnLst/>
              <a:rect l="l" t="t" r="r" b="b"/>
              <a:pathLst>
                <a:path w="8478" h="9115" extrusionOk="0">
                  <a:moveTo>
                    <a:pt x="7377" y="834"/>
                  </a:moveTo>
                  <a:lnTo>
                    <a:pt x="4917" y="5215"/>
                  </a:lnTo>
                  <a:cubicBezTo>
                    <a:pt x="4402" y="6133"/>
                    <a:pt x="4531" y="5903"/>
                    <a:pt x="4239" y="6422"/>
                  </a:cubicBezTo>
                  <a:cubicBezTo>
                    <a:pt x="3154" y="4490"/>
                    <a:pt x="4350" y="6619"/>
                    <a:pt x="1101" y="834"/>
                  </a:cubicBezTo>
                  <a:close/>
                  <a:moveTo>
                    <a:pt x="3283" y="6421"/>
                  </a:moveTo>
                  <a:lnTo>
                    <a:pt x="3875" y="7477"/>
                  </a:lnTo>
                  <a:cubicBezTo>
                    <a:pt x="3955" y="7619"/>
                    <a:pt x="4096" y="7689"/>
                    <a:pt x="4238" y="7689"/>
                  </a:cubicBezTo>
                  <a:cubicBezTo>
                    <a:pt x="4380" y="7689"/>
                    <a:pt x="4522" y="7618"/>
                    <a:pt x="4602" y="7477"/>
                  </a:cubicBezTo>
                  <a:lnTo>
                    <a:pt x="5194" y="6421"/>
                  </a:lnTo>
                  <a:lnTo>
                    <a:pt x="5194" y="6421"/>
                  </a:lnTo>
                  <a:cubicBezTo>
                    <a:pt x="5752" y="7196"/>
                    <a:pt x="5196" y="8282"/>
                    <a:pt x="4239" y="8282"/>
                  </a:cubicBezTo>
                  <a:cubicBezTo>
                    <a:pt x="3591" y="8282"/>
                    <a:pt x="3063" y="7754"/>
                    <a:pt x="3063" y="7106"/>
                  </a:cubicBezTo>
                  <a:cubicBezTo>
                    <a:pt x="3063" y="6850"/>
                    <a:pt x="3145" y="6613"/>
                    <a:pt x="3283" y="6421"/>
                  </a:cubicBezTo>
                  <a:close/>
                  <a:moveTo>
                    <a:pt x="865" y="1"/>
                  </a:moveTo>
                  <a:cubicBezTo>
                    <a:pt x="335" y="1"/>
                    <a:pt x="1" y="572"/>
                    <a:pt x="261" y="1034"/>
                  </a:cubicBezTo>
                  <a:lnTo>
                    <a:pt x="2853" y="5653"/>
                  </a:lnTo>
                  <a:cubicBezTo>
                    <a:pt x="2471" y="6020"/>
                    <a:pt x="2230" y="6535"/>
                    <a:pt x="2230" y="7106"/>
                  </a:cubicBezTo>
                  <a:cubicBezTo>
                    <a:pt x="2230" y="8213"/>
                    <a:pt x="3132" y="9114"/>
                    <a:pt x="4239" y="9114"/>
                  </a:cubicBezTo>
                  <a:cubicBezTo>
                    <a:pt x="5346" y="9114"/>
                    <a:pt x="6248" y="8213"/>
                    <a:pt x="6248" y="7106"/>
                  </a:cubicBezTo>
                  <a:cubicBezTo>
                    <a:pt x="6248" y="6535"/>
                    <a:pt x="6009" y="6020"/>
                    <a:pt x="5625" y="5653"/>
                  </a:cubicBezTo>
                  <a:lnTo>
                    <a:pt x="8218" y="1034"/>
                  </a:lnTo>
                  <a:cubicBezTo>
                    <a:pt x="8477" y="572"/>
                    <a:pt x="8143" y="1"/>
                    <a:pt x="7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939550" y="327840"/>
            <a:ext cx="4268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Our Thrust Pod</a:t>
            </a:r>
            <a:endParaRPr dirty="0"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468439" y="270428"/>
            <a:ext cx="2476499" cy="1819274"/>
            <a:chOff x="1209675" y="254000"/>
            <a:chExt cx="2476499" cy="1819274"/>
          </a:xfrm>
        </p:grpSpPr>
        <p:pic>
          <p:nvPicPr>
            <p:cNvPr id="461" name="Google Shape;46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09675" y="806450"/>
              <a:ext cx="1266824" cy="1266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19350" y="254000"/>
              <a:ext cx="1266824" cy="12668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3" name="Google Shape;463;p37"/>
          <p:cNvGrpSpPr/>
          <p:nvPr/>
        </p:nvGrpSpPr>
        <p:grpSpPr>
          <a:xfrm>
            <a:off x="-879550" y="1772763"/>
            <a:ext cx="5451512" cy="4524374"/>
            <a:chOff x="-879550" y="1772763"/>
            <a:chExt cx="5451512" cy="4524374"/>
          </a:xfrm>
        </p:grpSpPr>
        <p:pic>
          <p:nvPicPr>
            <p:cNvPr id="464" name="Google Shape;464;p37"/>
            <p:cNvPicPr preferRelativeResize="0"/>
            <p:nvPr/>
          </p:nvPicPr>
          <p:blipFill rotWithShape="1">
            <a:blip r:embed="rId4">
              <a:alphaModFix/>
            </a:blip>
            <a:srcRect l="16519" t="10955" r="16519" b="10955"/>
            <a:stretch/>
          </p:blipFill>
          <p:spPr>
            <a:xfrm>
              <a:off x="-879550" y="1772763"/>
              <a:ext cx="3879684" cy="45243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5" name="Google Shape;465;p37"/>
            <p:cNvGrpSpPr/>
            <p:nvPr/>
          </p:nvGrpSpPr>
          <p:grpSpPr>
            <a:xfrm>
              <a:off x="2944939" y="3605330"/>
              <a:ext cx="1627024" cy="1819410"/>
              <a:chOff x="139390" y="4086599"/>
              <a:chExt cx="2395500" cy="2678754"/>
            </a:xfrm>
          </p:grpSpPr>
          <p:sp>
            <p:nvSpPr>
              <p:cNvPr id="466" name="Google Shape;466;p37"/>
              <p:cNvSpPr/>
              <p:nvPr/>
            </p:nvSpPr>
            <p:spPr>
              <a:xfrm rot="-2700000">
                <a:off x="958909" y="3968706"/>
                <a:ext cx="756463" cy="2631286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7"/>
              <p:cNvSpPr/>
              <p:nvPr/>
            </p:nvSpPr>
            <p:spPr>
              <a:xfrm rot="1800079">
                <a:off x="1111369" y="4121179"/>
                <a:ext cx="756570" cy="2631249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37"/>
            <p:cNvGrpSpPr/>
            <p:nvPr/>
          </p:nvGrpSpPr>
          <p:grpSpPr>
            <a:xfrm>
              <a:off x="3073750" y="2554650"/>
              <a:ext cx="333550" cy="435925"/>
              <a:chOff x="3073750" y="2554650"/>
              <a:chExt cx="333550" cy="435925"/>
            </a:xfrm>
          </p:grpSpPr>
          <p:sp>
            <p:nvSpPr>
              <p:cNvPr id="469" name="Google Shape;469;p37"/>
              <p:cNvSpPr/>
              <p:nvPr/>
            </p:nvSpPr>
            <p:spPr>
              <a:xfrm flipH="1">
                <a:off x="3073750" y="255465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7"/>
              <p:cNvSpPr/>
              <p:nvPr/>
            </p:nvSpPr>
            <p:spPr>
              <a:xfrm flipH="1">
                <a:off x="3233300" y="2720875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7"/>
              <p:cNvSpPr/>
              <p:nvPr/>
            </p:nvSpPr>
            <p:spPr>
              <a:xfrm flipH="1">
                <a:off x="3073750" y="2866075"/>
                <a:ext cx="124500" cy="1245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31581"/>
            <a:ext cx="3404290" cy="4491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0"/>
          <p:cNvSpPr txBox="1">
            <a:spLocks noGrp="1"/>
          </p:cNvSpPr>
          <p:nvPr>
            <p:ph type="subTitle" idx="1"/>
          </p:nvPr>
        </p:nvSpPr>
        <p:spPr>
          <a:xfrm>
            <a:off x="3995936" y="70106"/>
            <a:ext cx="4680520" cy="4949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GB" sz="1300" dirty="0"/>
              <a:t>Our product’s primary goal is the removal of space debris, such as fragments from destroyed satellites, non-functional satellites, and satellites that have exceeded their operational lifespan. </a:t>
            </a:r>
            <a:endParaRPr lang="en-GB" sz="1300" dirty="0" smtClean="0"/>
          </a:p>
          <a:p>
            <a:pPr marL="342900" lvl="0" indent="-342900">
              <a:buFont typeface="+mj-lt"/>
              <a:buAutoNum type="arabicPeriod"/>
            </a:pPr>
            <a:endParaRPr lang="en-GB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GB" sz="1300" dirty="0"/>
              <a:t>The net is made of three layers: </a:t>
            </a:r>
            <a:r>
              <a:rPr lang="en-GB" sz="1300" b="1" dirty="0" err="1"/>
              <a:t>Dyneema</a:t>
            </a:r>
            <a:r>
              <a:rPr lang="en-GB" sz="1300" dirty="0"/>
              <a:t> for strength, </a:t>
            </a:r>
            <a:r>
              <a:rPr lang="en-GB" sz="1300" b="1" dirty="0"/>
              <a:t>EVA</a:t>
            </a:r>
            <a:r>
              <a:rPr lang="en-GB" sz="1300" dirty="0"/>
              <a:t> foam for flexibility, and </a:t>
            </a:r>
            <a:r>
              <a:rPr lang="en-GB" sz="1300" b="1" dirty="0"/>
              <a:t>Kevlar</a:t>
            </a:r>
            <a:r>
              <a:rPr lang="en-GB" sz="1300" dirty="0"/>
              <a:t> for impact resistance. This combination makes the net lightweight but very durable in the harsh conditions of </a:t>
            </a:r>
            <a:r>
              <a:rPr lang="en-GB" sz="1300" dirty="0" err="1"/>
              <a:t>space.This</a:t>
            </a:r>
            <a:r>
              <a:rPr lang="en-GB" sz="1300" dirty="0"/>
              <a:t> net serves as the primary tool for redirecting debris toward destruction, gradually approaching target objects and slowly guiding them into Earth’s atmosphere. </a:t>
            </a:r>
          </a:p>
          <a:p>
            <a:pPr marL="342900" lvl="0" indent="-342900">
              <a:buFont typeface="+mj-lt"/>
              <a:buAutoNum type="arabicPeriod"/>
            </a:pPr>
            <a:endParaRPr lang="en-GB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GB" sz="1300" dirty="0" smtClean="0"/>
              <a:t>To </a:t>
            </a:r>
            <a:r>
              <a:rPr lang="en-GB" sz="1300" dirty="0"/>
              <a:t>control the net, we designed it with </a:t>
            </a:r>
            <a:r>
              <a:rPr lang="en-GB" sz="1300" dirty="0" smtClean="0"/>
              <a:t>six thrusters placed </a:t>
            </a:r>
            <a:r>
              <a:rPr lang="en-GB" sz="1300" dirty="0"/>
              <a:t>around the hexagon. These thrusters allow the system to keep its orientation stable and adjust its path while approaching debris targets. </a:t>
            </a:r>
            <a:endParaRPr lang="en-GB" sz="13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GB" sz="1300" dirty="0" smtClean="0"/>
              <a:t>The </a:t>
            </a:r>
            <a:r>
              <a:rPr lang="en-GB" sz="1300" dirty="0"/>
              <a:t>satellite uses cameras and sensors </a:t>
            </a:r>
            <a:r>
              <a:rPr lang="en-GB" sz="1300" dirty="0" smtClean="0"/>
              <a:t>(</a:t>
            </a:r>
            <a:r>
              <a:rPr lang="en-GB" sz="1300" b="1" dirty="0" smtClean="0"/>
              <a:t>LiDAR</a:t>
            </a:r>
            <a:r>
              <a:rPr lang="en-GB" sz="1300" dirty="0"/>
              <a:t>) to identify debris and navigate safely, relying on orbital data (TLEs from sources like Space-Track, NASA, and ESA) to avoid collisions with active satellites.</a:t>
            </a:r>
          </a:p>
        </p:txBody>
      </p:sp>
      <p:grpSp>
        <p:nvGrpSpPr>
          <p:cNvPr id="517" name="Google Shape;517;p40"/>
          <p:cNvGrpSpPr/>
          <p:nvPr/>
        </p:nvGrpSpPr>
        <p:grpSpPr>
          <a:xfrm rot="10800000" flipH="1">
            <a:off x="3380100" y="1491150"/>
            <a:ext cx="390300" cy="460200"/>
            <a:chOff x="240875" y="415900"/>
            <a:chExt cx="390300" cy="460200"/>
          </a:xfrm>
        </p:grpSpPr>
        <p:sp>
          <p:nvSpPr>
            <p:cNvPr id="518" name="Google Shape;518;p40"/>
            <p:cNvSpPr/>
            <p:nvPr/>
          </p:nvSpPr>
          <p:spPr>
            <a:xfrm>
              <a:off x="383975" y="415900"/>
              <a:ext cx="247200" cy="247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240875" y="702100"/>
              <a:ext cx="174000" cy="1740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3" r="18883"/>
          <a:stretch>
            <a:fillRect/>
          </a:stretch>
        </p:blipFill>
        <p:spPr>
          <a:xfrm>
            <a:off x="107504" y="699542"/>
            <a:ext cx="3961135" cy="3929023"/>
          </a:xfrm>
        </p:spPr>
      </p:pic>
      <p:sp>
        <p:nvSpPr>
          <p:cNvPr id="3" name="TextBox 2"/>
          <p:cNvSpPr txBox="1"/>
          <p:nvPr/>
        </p:nvSpPr>
        <p:spPr>
          <a:xfrm>
            <a:off x="395536" y="5147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Description</a:t>
            </a:r>
            <a:endParaRPr lang="en-GB" sz="2800" dirty="0">
              <a:solidFill>
                <a:schemeClr val="tx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0765" y="465998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tx1"/>
                </a:solidFill>
                <a:latin typeface="Zen Kaku Gothic New" panose="020B0604020202020204" charset="-128"/>
                <a:ea typeface="Zen Kaku Gothic New" panose="020B0604020202020204" charset="-128"/>
              </a:rPr>
              <a:t>Render of  our product</a:t>
            </a:r>
            <a:endParaRPr lang="en-GB" sz="1800" dirty="0">
              <a:solidFill>
                <a:schemeClr val="tx1"/>
              </a:solidFill>
              <a:latin typeface="Zen Kaku Gothic New" panose="020B0604020202020204" charset="-128"/>
              <a:ea typeface="Zen Kaku Gothic New" panose="020B060402020202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subTitle" idx="1"/>
          </p:nvPr>
        </p:nvSpPr>
        <p:spPr>
          <a:xfrm>
            <a:off x="713225" y="987574"/>
            <a:ext cx="4680000" cy="388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400" b="1" dirty="0"/>
              <a:t>1. Supports Scientific Research and Space Exploration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A safer orbital environment allows scientific missions to operate longer and with fewer risks, opening new opportunities for innovation and discovery.</a:t>
            </a:r>
          </a:p>
          <a:p>
            <a:r>
              <a:rPr lang="en-GB" sz="1400" b="1" dirty="0"/>
              <a:t>2. Creates New Economic Opportunities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Reducing space debris fosters the growth of new industries focused on space maintenance, recycling, and sustainable exploration.</a:t>
            </a:r>
          </a:p>
          <a:p>
            <a:r>
              <a:rPr lang="en-GB" sz="1400" b="1" dirty="0"/>
              <a:t>3. Reduces the Risk of Space Collisions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Over </a:t>
            </a:r>
            <a:r>
              <a:rPr lang="en-GB" sz="1400" b="1" dirty="0"/>
              <a:t>100 million uncontrolled objects</a:t>
            </a:r>
            <a:r>
              <a:rPr lang="en-GB" sz="1400" dirty="0"/>
              <a:t> orbit Earth today. Capturing debris helps prevent damage to active satellites, space stations, and crewed missions.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8" name="Google Shape;478;p38"/>
          <p:cNvGrpSpPr/>
          <p:nvPr/>
        </p:nvGrpSpPr>
        <p:grpSpPr>
          <a:xfrm>
            <a:off x="3000467" y="-1490750"/>
            <a:ext cx="2323200" cy="2613299"/>
            <a:chOff x="3184967" y="-5126212"/>
            <a:chExt cx="2323200" cy="2613299"/>
          </a:xfrm>
        </p:grpSpPr>
        <p:sp>
          <p:nvSpPr>
            <p:cNvPr id="479" name="Google Shape;479;p38"/>
            <p:cNvSpPr/>
            <p:nvPr/>
          </p:nvSpPr>
          <p:spPr>
            <a:xfrm rot="-2700000" flipH="1">
              <a:off x="3979579" y="-5240374"/>
              <a:ext cx="733977" cy="255152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 rot="1800462" flipH="1">
              <a:off x="4379881" y="-4355493"/>
              <a:ext cx="527277" cy="1833562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5959425" y="1874225"/>
            <a:ext cx="4276850" cy="4074276"/>
            <a:chOff x="5959425" y="1874225"/>
            <a:chExt cx="4276850" cy="4074276"/>
          </a:xfrm>
        </p:grpSpPr>
        <p:pic>
          <p:nvPicPr>
            <p:cNvPr id="482" name="Google Shape;482;p38"/>
            <p:cNvPicPr preferRelativeResize="0"/>
            <p:nvPr/>
          </p:nvPicPr>
          <p:blipFill rotWithShape="1">
            <a:blip r:embed="rId3">
              <a:alphaModFix/>
            </a:blip>
            <a:srcRect l="14178" t="14110" r="14178" b="14117"/>
            <a:stretch/>
          </p:blipFill>
          <p:spPr>
            <a:xfrm>
              <a:off x="6169200" y="1874225"/>
              <a:ext cx="4067075" cy="40742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3" name="Google Shape;483;p38"/>
            <p:cNvGrpSpPr/>
            <p:nvPr/>
          </p:nvGrpSpPr>
          <p:grpSpPr>
            <a:xfrm rot="10800000" flipH="1">
              <a:off x="5959425" y="2397500"/>
              <a:ext cx="390300" cy="460200"/>
              <a:chOff x="174200" y="-1475950"/>
              <a:chExt cx="390300" cy="460200"/>
            </a:xfrm>
          </p:grpSpPr>
          <p:sp>
            <p:nvSpPr>
              <p:cNvPr id="484" name="Google Shape;484;p38"/>
              <p:cNvSpPr/>
              <p:nvPr/>
            </p:nvSpPr>
            <p:spPr>
              <a:xfrm>
                <a:off x="317300" y="-147595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174200" y="-1189750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6" name="Google Shape;486;p38"/>
          <p:cNvGrpSpPr/>
          <p:nvPr/>
        </p:nvGrpSpPr>
        <p:grpSpPr>
          <a:xfrm>
            <a:off x="6532450" y="-584050"/>
            <a:ext cx="1985325" cy="1706600"/>
            <a:chOff x="6532450" y="-584050"/>
            <a:chExt cx="1985325" cy="1706600"/>
          </a:xfrm>
        </p:grpSpPr>
        <p:pic>
          <p:nvPicPr>
            <p:cNvPr id="487" name="Google Shape;487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32450" y="-584050"/>
              <a:ext cx="1706600" cy="1706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8" name="Google Shape;488;p38"/>
            <p:cNvGrpSpPr/>
            <p:nvPr/>
          </p:nvGrpSpPr>
          <p:grpSpPr>
            <a:xfrm rot="10800000" flipH="1">
              <a:off x="8183575" y="134600"/>
              <a:ext cx="334200" cy="491900"/>
              <a:chOff x="372625" y="-1062075"/>
              <a:chExt cx="334200" cy="4919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372625" y="-817375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532825" y="-1062075"/>
                <a:ext cx="174000" cy="1740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55344" y="221667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BENEFITS</a:t>
            </a:r>
            <a:endParaRPr lang="en-GB" sz="2800" dirty="0">
              <a:solidFill>
                <a:schemeClr val="tx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subTitle" idx="5"/>
          </p:nvPr>
        </p:nvSpPr>
        <p:spPr>
          <a:xfrm>
            <a:off x="4212202" y="691113"/>
            <a:ext cx="4896302" cy="4311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1400" b="1" dirty="0"/>
              <a:t>4. Protects Communication and GPS Infrastructure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Cleaner orbits ensure the reliability of global communication, navigation, and data networks that depend on satellite systems.</a:t>
            </a:r>
          </a:p>
          <a:p>
            <a:pPr algn="l"/>
            <a:r>
              <a:rPr lang="en-GB" sz="1400" b="1" dirty="0"/>
              <a:t>5. Prevents the Kessler Syndrome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This theory warns that debris collisions could trigger a chain reaction, making Earth’s orbit unusable for decades. Acting now helps prevent irreversible orbital pollution.</a:t>
            </a:r>
          </a:p>
          <a:p>
            <a:pPr algn="l"/>
            <a:r>
              <a:rPr lang="en-GB" sz="1400" b="1" dirty="0"/>
              <a:t>6. Enables Future Recycling Opportunities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Captured debris could be </a:t>
            </a:r>
            <a:r>
              <a:rPr lang="en-GB" sz="1400" dirty="0" err="1"/>
              <a:t>analyzed</a:t>
            </a:r>
            <a:r>
              <a:rPr lang="en-GB" sz="1400" dirty="0"/>
              <a:t>, reused, or recycled in </a:t>
            </a:r>
            <a:r>
              <a:rPr lang="en-GB" sz="1400" b="1" dirty="0"/>
              <a:t>orbital factories</a:t>
            </a:r>
            <a:r>
              <a:rPr lang="en-GB" sz="1400" dirty="0"/>
              <a:t>, turning waste into valuable resources.</a:t>
            </a:r>
          </a:p>
          <a:p>
            <a:pPr algn="l"/>
            <a:r>
              <a:rPr lang="en-GB" sz="1400" b="1" dirty="0"/>
              <a:t>7. Lowers the Cost of Orbital Accidents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Repairing or replacing damaged satellites costs </a:t>
            </a:r>
            <a:r>
              <a:rPr lang="en-GB" sz="1400" b="1" dirty="0"/>
              <a:t>hundreds of millions of dollars</a:t>
            </a:r>
            <a:r>
              <a:rPr lang="en-GB" sz="1400" dirty="0"/>
              <a:t> — prevention is far cheaper and more sustainable.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1" name="Google Shape;501;p39"/>
          <p:cNvGrpSpPr/>
          <p:nvPr/>
        </p:nvGrpSpPr>
        <p:grpSpPr>
          <a:xfrm>
            <a:off x="-493452" y="-1187198"/>
            <a:ext cx="5475507" cy="5326826"/>
            <a:chOff x="-785227" y="-820399"/>
            <a:chExt cx="5475507" cy="5326826"/>
          </a:xfrm>
        </p:grpSpPr>
        <p:pic>
          <p:nvPicPr>
            <p:cNvPr id="502" name="Google Shape;502;p39"/>
            <p:cNvPicPr preferRelativeResize="0"/>
            <p:nvPr/>
          </p:nvPicPr>
          <p:blipFill rotWithShape="1">
            <a:blip r:embed="rId3">
              <a:alphaModFix/>
            </a:blip>
            <a:srcRect l="12411" t="11573" r="12411" b="11573"/>
            <a:stretch/>
          </p:blipFill>
          <p:spPr>
            <a:xfrm>
              <a:off x="-785227" y="-820399"/>
              <a:ext cx="4130876" cy="422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39"/>
            <p:cNvPicPr preferRelativeResize="0"/>
            <p:nvPr/>
          </p:nvPicPr>
          <p:blipFill rotWithShape="1">
            <a:blip r:embed="rId4">
              <a:alphaModFix/>
            </a:blip>
            <a:srcRect l="15044" t="18824" r="15044" b="18824"/>
            <a:stretch/>
          </p:blipFill>
          <p:spPr>
            <a:xfrm flipH="1">
              <a:off x="721900" y="3402600"/>
              <a:ext cx="1237650" cy="1103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62056" y="1601622"/>
              <a:ext cx="1566176" cy="1566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5" name="Google Shape;505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24105" y="274824"/>
              <a:ext cx="1566176" cy="15661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6" name="Google Shape;506;p39"/>
            <p:cNvGrpSpPr/>
            <p:nvPr/>
          </p:nvGrpSpPr>
          <p:grpSpPr>
            <a:xfrm>
              <a:off x="2289582" y="3062255"/>
              <a:ext cx="405723" cy="512825"/>
              <a:chOff x="5997054" y="4551910"/>
              <a:chExt cx="580350" cy="733550"/>
            </a:xfrm>
          </p:grpSpPr>
          <p:sp>
            <p:nvSpPr>
              <p:cNvPr id="507" name="Google Shape;507;p39"/>
              <p:cNvSpPr/>
              <p:nvPr/>
            </p:nvSpPr>
            <p:spPr>
              <a:xfrm>
                <a:off x="5997054" y="4941360"/>
                <a:ext cx="344100" cy="3441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>
                <a:off x="6254004" y="455191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>
                <a:off x="6482604" y="4932910"/>
                <a:ext cx="94800" cy="94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139952" y="20306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IMPACT</a:t>
            </a:r>
            <a:endParaRPr lang="en-GB" sz="2800" dirty="0">
              <a:solidFill>
                <a:schemeClr val="tx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5" cy="5143503"/>
          </a:xfrm>
          <a:prstGeom prst="rect">
            <a:avLst/>
          </a:prstGeom>
        </p:spPr>
      </p:pic>
      <p:sp>
        <p:nvSpPr>
          <p:cNvPr id="525" name="Google Shape;525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4160100" cy="1143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POZA</a:t>
            </a:r>
            <a:endParaRPr dirty="0"/>
          </a:p>
        </p:txBody>
      </p:sp>
      <p:pic>
        <p:nvPicPr>
          <p:cNvPr id="1026" name="Picture 2" descr="ESA - Distribution of space debris in orbit around Ear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2"/>
            <a:ext cx="9144000" cy="51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4443958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Zen Kaku Gothic New" panose="020B0604020202020204" charset="-128"/>
                <a:ea typeface="Zen Kaku Gothic New" panose="020B0604020202020204" charset="-128"/>
              </a:rPr>
              <a:t>Representation of the space debris</a:t>
            </a:r>
            <a:endParaRPr lang="en-GB" sz="2000" dirty="0">
              <a:solidFill>
                <a:schemeClr val="tx1"/>
              </a:solidFill>
              <a:latin typeface="Zen Kaku Gothic New" panose="020B0604020202020204" charset="-128"/>
              <a:ea typeface="Zen Kaku Gothic New" panose="020B060402020202020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2"/>
          <p:cNvGrpSpPr/>
          <p:nvPr/>
        </p:nvGrpSpPr>
        <p:grpSpPr>
          <a:xfrm rot="10800000" flipH="1">
            <a:off x="2444914" y="205493"/>
            <a:ext cx="287168" cy="964066"/>
            <a:chOff x="-357948" y="-1987639"/>
            <a:chExt cx="733976" cy="2551524"/>
          </a:xfrm>
        </p:grpSpPr>
        <p:sp>
          <p:nvSpPr>
            <p:cNvPr id="532" name="Google Shape;532;p42"/>
            <p:cNvSpPr/>
            <p:nvPr/>
          </p:nvSpPr>
          <p:spPr>
            <a:xfrm rot="18900000" flipH="1">
              <a:off x="-357948" y="-1987639"/>
              <a:ext cx="733976" cy="255152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 rot="1800462" flipH="1">
              <a:off x="-254600" y="-1588721"/>
              <a:ext cx="527276" cy="1833563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2"/>
          <p:cNvGrpSpPr/>
          <p:nvPr/>
        </p:nvGrpSpPr>
        <p:grpSpPr>
          <a:xfrm>
            <a:off x="-703950" y="539504"/>
            <a:ext cx="4243350" cy="4354771"/>
            <a:chOff x="-703950" y="539504"/>
            <a:chExt cx="4243350" cy="4354771"/>
          </a:xfrm>
        </p:grpSpPr>
        <p:pic>
          <p:nvPicPr>
            <p:cNvPr id="535" name="Google Shape;535;p42"/>
            <p:cNvPicPr preferRelativeResize="0"/>
            <p:nvPr/>
          </p:nvPicPr>
          <p:blipFill rotWithShape="1">
            <a:blip r:embed="rId3">
              <a:alphaModFix/>
            </a:blip>
            <a:srcRect l="15355" t="13186" r="15348" b="13186"/>
            <a:stretch/>
          </p:blipFill>
          <p:spPr>
            <a:xfrm>
              <a:off x="-703950" y="539504"/>
              <a:ext cx="4098500" cy="43547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6" name="Google Shape;536;p42"/>
            <p:cNvGrpSpPr/>
            <p:nvPr/>
          </p:nvGrpSpPr>
          <p:grpSpPr>
            <a:xfrm>
              <a:off x="3187650" y="2960275"/>
              <a:ext cx="351750" cy="377975"/>
              <a:chOff x="3387725" y="3693875"/>
              <a:chExt cx="351750" cy="377975"/>
            </a:xfrm>
          </p:grpSpPr>
          <p:sp>
            <p:nvSpPr>
              <p:cNvPr id="537" name="Google Shape;537;p42"/>
              <p:cNvSpPr/>
              <p:nvPr/>
            </p:nvSpPr>
            <p:spPr>
              <a:xfrm>
                <a:off x="3461975" y="3824650"/>
                <a:ext cx="247200" cy="2472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2"/>
              <p:cNvSpPr/>
              <p:nvPr/>
            </p:nvSpPr>
            <p:spPr>
              <a:xfrm>
                <a:off x="3596975" y="3693875"/>
                <a:ext cx="142500" cy="1425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2"/>
              <p:cNvSpPr/>
              <p:nvPr/>
            </p:nvSpPr>
            <p:spPr>
              <a:xfrm>
                <a:off x="3387725" y="3795875"/>
                <a:ext cx="74100" cy="741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148064" y="120830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/>
                </a:solidFill>
                <a:latin typeface="Space Grotesk" panose="020B0604020202020204" charset="0"/>
                <a:cs typeface="Space Grotesk" panose="020B0604020202020204" charset="0"/>
              </a:rPr>
              <a:t>BUSINESS IDEA</a:t>
            </a:r>
            <a:endParaRPr lang="en-GB" sz="2000" dirty="0">
              <a:solidFill>
                <a:schemeClr val="tx1"/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8441" y="539504"/>
            <a:ext cx="43179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Our initiative proposes an </a:t>
            </a:r>
            <a:r>
              <a:rPr lang="en-GB" b="1" dirty="0">
                <a:solidFill>
                  <a:schemeClr val="tx1"/>
                </a:solidFill>
              </a:rPr>
              <a:t>innovative solution</a:t>
            </a:r>
            <a:r>
              <a:rPr lang="en-GB" dirty="0">
                <a:solidFill>
                  <a:schemeClr val="tx1"/>
                </a:solidFill>
              </a:rPr>
              <a:t> to reduce the risks caused by </a:t>
            </a:r>
            <a:r>
              <a:rPr lang="en-GB" b="1" dirty="0">
                <a:solidFill>
                  <a:schemeClr val="tx1"/>
                </a:solidFill>
              </a:rPr>
              <a:t>space debris</a:t>
            </a:r>
            <a:r>
              <a:rPr lang="en-GB" dirty="0">
                <a:solidFill>
                  <a:schemeClr val="tx1"/>
                </a:solidFill>
              </a:rPr>
              <a:t> through the development of an </a:t>
            </a:r>
            <a:r>
              <a:rPr lang="en-GB" b="1" dirty="0">
                <a:solidFill>
                  <a:schemeClr val="tx1"/>
                </a:solidFill>
              </a:rPr>
              <a:t>advanced orbital capture system</a:t>
            </a:r>
            <a:r>
              <a:rPr lang="en-GB" dirty="0">
                <a:solidFill>
                  <a:schemeClr val="tx1"/>
                </a:solidFill>
              </a:rPr>
              <a:t> — a flexible “blanket” made from </a:t>
            </a:r>
            <a:r>
              <a:rPr lang="en-GB" b="1" dirty="0">
                <a:solidFill>
                  <a:schemeClr val="tx1"/>
                </a:solidFill>
              </a:rPr>
              <a:t>ultra-resistant materials</a:t>
            </a:r>
            <a:r>
              <a:rPr lang="en-GB" dirty="0">
                <a:solidFill>
                  <a:schemeClr val="tx1"/>
                </a:solidFill>
              </a:rPr>
              <a:t> such as </a:t>
            </a:r>
            <a:r>
              <a:rPr lang="en-GB" b="1" dirty="0" err="1">
                <a:solidFill>
                  <a:schemeClr val="tx1"/>
                </a:solidFill>
              </a:rPr>
              <a:t>Dyneema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system is designed to </a:t>
            </a:r>
            <a:r>
              <a:rPr lang="en-GB" b="1" dirty="0">
                <a:solidFill>
                  <a:schemeClr val="tx1"/>
                </a:solidFill>
              </a:rPr>
              <a:t>capture debris of various sizes and shapes</a:t>
            </a:r>
            <a:r>
              <a:rPr lang="en-GB" dirty="0">
                <a:solidFill>
                  <a:schemeClr val="tx1"/>
                </a:solidFill>
              </a:rPr>
              <a:t>, ensuring </a:t>
            </a:r>
            <a:r>
              <a:rPr lang="en-GB" b="1" dirty="0">
                <a:solidFill>
                  <a:schemeClr val="tx1"/>
                </a:solidFill>
              </a:rPr>
              <a:t>safety, adaptability, and durability</a:t>
            </a:r>
            <a:r>
              <a:rPr lang="en-GB" dirty="0">
                <a:solidFill>
                  <a:schemeClr val="tx1"/>
                </a:solidFill>
              </a:rPr>
              <a:t> in the extreme conditions of outer space.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GB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Development </a:t>
            </a:r>
            <a:r>
              <a:rPr lang="en-GB" dirty="0">
                <a:solidFill>
                  <a:schemeClr val="tx1"/>
                </a:solidFill>
              </a:rPr>
              <a:t>will take place in a </a:t>
            </a:r>
            <a:r>
              <a:rPr lang="en-GB" b="1" dirty="0">
                <a:solidFill>
                  <a:schemeClr val="tx1"/>
                </a:solidFill>
              </a:rPr>
              <a:t>specialized technology </a:t>
            </a:r>
            <a:r>
              <a:rPr lang="en-GB" b="1" dirty="0" err="1">
                <a:solidFill>
                  <a:schemeClr val="tx1"/>
                </a:solidFill>
              </a:rPr>
              <a:t>center</a:t>
            </a:r>
            <a:r>
              <a:rPr lang="en-GB" dirty="0">
                <a:solidFill>
                  <a:schemeClr val="tx1"/>
                </a:solidFill>
              </a:rPr>
              <a:t> equipped for </a:t>
            </a:r>
            <a:r>
              <a:rPr lang="en-GB" b="1" dirty="0">
                <a:solidFill>
                  <a:schemeClr val="tx1"/>
                </a:solidFill>
              </a:rPr>
              <a:t>testing, simulation, and prototype assembly</a:t>
            </a:r>
            <a:r>
              <a:rPr lang="en-GB" dirty="0">
                <a:solidFill>
                  <a:schemeClr val="tx1"/>
                </a:solidFill>
              </a:rPr>
              <a:t>, focused on maximizing system efficiency and reliability.</a:t>
            </a:r>
          </a:p>
          <a:p>
            <a:endParaRPr lang="en-GB" dirty="0">
              <a:solidFill>
                <a:schemeClr val="tx1"/>
              </a:solidFill>
              <a:latin typeface="Zen Kaku Gothic New" panose="020B0604020202020204" charset="-128"/>
              <a:ea typeface="Zen Kaku Gothic New" panose="020B060402020202020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Forces Thesis Defense by Slidesgo">
  <a:themeElements>
    <a:clrScheme name="Simple Light">
      <a:dk1>
        <a:srgbClr val="FFFFFF"/>
      </a:dk1>
      <a:lt1>
        <a:srgbClr val="000304"/>
      </a:lt1>
      <a:dk2>
        <a:srgbClr val="05181E"/>
      </a:dk2>
      <a:lt2>
        <a:srgbClr val="0D434F"/>
      </a:lt2>
      <a:accent1>
        <a:srgbClr val="478297"/>
      </a:accent1>
      <a:accent2>
        <a:srgbClr val="CADD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879</Words>
  <Application>Microsoft Office PowerPoint</Application>
  <PresentationFormat>On-screen Show (16:9)</PresentationFormat>
  <Paragraphs>131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Times New Roman</vt:lpstr>
      <vt:lpstr>Zen Kaku Gothic New</vt:lpstr>
      <vt:lpstr>Calibri</vt:lpstr>
      <vt:lpstr>Nunito</vt:lpstr>
      <vt:lpstr>Space Grotesk</vt:lpstr>
      <vt:lpstr>Nunito Light</vt:lpstr>
      <vt:lpstr>Cosmic Forces Thesis Defense by Slidesgo</vt:lpstr>
      <vt:lpstr>DEBRINET</vt:lpstr>
      <vt:lpstr>TABLE OF CONTENTS</vt:lpstr>
      <vt:lpstr>THE VISION</vt:lpstr>
      <vt:lpstr>Our Thrust Pod</vt:lpstr>
      <vt:lpstr>PowerPoint Presentation</vt:lpstr>
      <vt:lpstr>PowerPoint Presentation</vt:lpstr>
      <vt:lpstr>PowerPoint Presentation</vt:lpstr>
      <vt:lpstr>POZA</vt:lpstr>
      <vt:lpstr>PowerPoint Presentation</vt:lpstr>
      <vt:lpstr>Target Market Overview</vt:lpstr>
      <vt:lpstr>Supporting Stakeholders &amp; Conclusion</vt:lpstr>
      <vt:lpstr>PowerPoint Presentation</vt:lpstr>
      <vt:lpstr>OPERATIONS &amp; GROWTH </vt:lpstr>
      <vt:lpstr>BIBLOGRAPHY/SITEOGRAPHY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DEBRINET</dc:title>
  <dc:creator>David</dc:creator>
  <cp:lastModifiedBy>DavidXD</cp:lastModifiedBy>
  <cp:revision>32</cp:revision>
  <dcterms:modified xsi:type="dcterms:W3CDTF">2025-10-05T10:41:13Z</dcterms:modified>
</cp:coreProperties>
</file>