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802AE54-1587-4088-866F-772E3605D6DC}" type="datetimeFigureOut">
              <a:rPr lang="en-US" smtClean="0"/>
              <a:t>10/19/2019</a:t>
            </a:fld>
            <a:endParaRPr lang="en-US"/>
          </a:p>
        </p:txBody>
      </p:sp>
      <p:sp>
        <p:nvSpPr>
          <p:cNvPr id="8" name="Slide Number Placeholder 7"/>
          <p:cNvSpPr>
            <a:spLocks noGrp="1"/>
          </p:cNvSpPr>
          <p:nvPr>
            <p:ph type="sldNum" sz="quarter" idx="11"/>
          </p:nvPr>
        </p:nvSpPr>
        <p:spPr/>
        <p:txBody>
          <a:bodyPr/>
          <a:lstStyle/>
          <a:p>
            <a:fld id="{5CBCEAC2-28DD-4042-8D2C-19C53673645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02AE54-1587-4088-866F-772E3605D6DC}"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CEAC2-28DD-4042-8D2C-19C5367364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02AE54-1587-4088-866F-772E3605D6DC}"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CEAC2-28DD-4042-8D2C-19C5367364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02AE54-1587-4088-866F-772E3605D6DC}"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CEAC2-28DD-4042-8D2C-19C5367364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02AE54-1587-4088-866F-772E3605D6DC}"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CEAC2-28DD-4042-8D2C-19C5367364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02AE54-1587-4088-866F-772E3605D6DC}"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CEAC2-28DD-4042-8D2C-19C53673645A}" type="slidenum">
              <a:rPr lang="en-US" smtClean="0"/>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802AE54-1587-4088-866F-772E3605D6DC}" type="datetimeFigureOut">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BCEAC2-28DD-4042-8D2C-19C53673645A}" type="slidenum">
              <a:rPr lang="en-US" smtClean="0"/>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02AE54-1587-4088-866F-772E3605D6DC}" type="datetimeFigureOut">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BCEAC2-28DD-4042-8D2C-19C5367364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2AE54-1587-4088-866F-772E3605D6DC}" type="datetimeFigureOut">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BCEAC2-28DD-4042-8D2C-19C5367364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02AE54-1587-4088-866F-772E3605D6DC}"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CEAC2-28DD-4042-8D2C-19C5367364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02AE54-1587-4088-866F-772E3605D6DC}"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CEAC2-28DD-4042-8D2C-19C5367364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3802AE54-1587-4088-866F-772E3605D6DC}" type="datetimeFigureOut">
              <a:rPr lang="en-US" smtClean="0"/>
              <a:t>10/19/2019</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5CBCEAC2-28DD-4042-8D2C-19C53673645A}" type="slidenum">
              <a:rPr lang="en-US" smtClean="0"/>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Asimetri</a:t>
            </a:r>
            <a:r>
              <a:rPr lang="sr-Latn-RS" dirty="0" smtClean="0"/>
              <a:t>čno šifrovanje i dešifrovanje</a:t>
            </a:r>
            <a:endParaRPr lang="en-US" dirty="0"/>
          </a:p>
        </p:txBody>
      </p:sp>
      <p:sp>
        <p:nvSpPr>
          <p:cNvPr id="3" name="Subtitle 2"/>
          <p:cNvSpPr>
            <a:spLocks noGrp="1"/>
          </p:cNvSpPr>
          <p:nvPr>
            <p:ph type="subTitle" idx="1"/>
          </p:nvPr>
        </p:nvSpPr>
        <p:spPr/>
        <p:txBody>
          <a:bodyPr/>
          <a:lstStyle/>
          <a:p>
            <a:r>
              <a:rPr lang="sr-Latn-RS" dirty="0" smtClean="0"/>
              <a:t>Mihajlo Jovanović</a:t>
            </a:r>
            <a:endParaRPr lang="en-US" dirty="0"/>
          </a:p>
        </p:txBody>
      </p:sp>
    </p:spTree>
    <p:extLst>
      <p:ext uri="{BB962C8B-B14F-4D97-AF65-F5344CB8AC3E}">
        <p14:creationId xmlns:p14="http://schemas.microsoft.com/office/powerpoint/2010/main" val="2213113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66751"/>
            <a:ext cx="7315200" cy="4065270"/>
          </a:xfrm>
        </p:spPr>
        <p:txBody>
          <a:bodyPr>
            <a:normAutofit/>
          </a:bodyPr>
          <a:lstStyle/>
          <a:p>
            <a:r>
              <a:rPr lang="en-US" dirty="0" err="1"/>
              <a:t>Kada</a:t>
            </a:r>
            <a:r>
              <a:rPr lang="en-US" dirty="0"/>
              <a:t> se </a:t>
            </a:r>
            <a:r>
              <a:rPr lang="en-US" dirty="0" err="1"/>
              <a:t>poruka</a:t>
            </a:r>
            <a:r>
              <a:rPr lang="en-US" dirty="0"/>
              <a:t> </a:t>
            </a:r>
            <a:r>
              <a:rPr lang="en-US" dirty="0" err="1"/>
              <a:t>primi</a:t>
            </a:r>
            <a:r>
              <a:rPr lang="en-US" dirty="0"/>
              <a:t> </a:t>
            </a:r>
            <a:r>
              <a:rPr lang="en-US" dirty="0" err="1"/>
              <a:t>potrebno</a:t>
            </a:r>
            <a:r>
              <a:rPr lang="en-US" dirty="0"/>
              <a:t> je </a:t>
            </a:r>
            <a:r>
              <a:rPr lang="en-US" dirty="0" err="1"/>
              <a:t>dekriptovati</a:t>
            </a:r>
            <a:r>
              <a:rPr lang="en-US" dirty="0"/>
              <a:t> </a:t>
            </a:r>
            <a:r>
              <a:rPr lang="en-US" dirty="0" err="1"/>
              <a:t>pomoću</a:t>
            </a:r>
            <a:r>
              <a:rPr lang="en-US" dirty="0"/>
              <a:t> </a:t>
            </a:r>
            <a:r>
              <a:rPr lang="en-US" dirty="0" err="1"/>
              <a:t>sledeće</a:t>
            </a:r>
            <a:r>
              <a:rPr lang="en-US" dirty="0"/>
              <a:t> </a:t>
            </a:r>
            <a:r>
              <a:rPr lang="en-US" dirty="0" err="1"/>
              <a:t>jednačine</a:t>
            </a:r>
            <a:r>
              <a:rPr lang="en-US" dirty="0"/>
              <a:t>:</a:t>
            </a:r>
          </a:p>
          <a:p>
            <a:r>
              <a:rPr lang="en-US" dirty="0"/>
              <a:t>P = Cd mod N</a:t>
            </a:r>
          </a:p>
          <a:p>
            <a:r>
              <a:rPr lang="en-US" dirty="0"/>
              <a:t>P i C </a:t>
            </a:r>
            <a:r>
              <a:rPr lang="en-US" dirty="0" err="1"/>
              <a:t>isto</a:t>
            </a:r>
            <a:r>
              <a:rPr lang="en-US" dirty="0"/>
              <a:t> </a:t>
            </a:r>
            <a:r>
              <a:rPr lang="en-US" dirty="0" err="1"/>
              <a:t>kao</a:t>
            </a:r>
            <a:r>
              <a:rPr lang="en-US" dirty="0"/>
              <a:t> i u </a:t>
            </a:r>
            <a:r>
              <a:rPr lang="en-US" dirty="0" err="1"/>
              <a:t>predhodnoj</a:t>
            </a:r>
            <a:r>
              <a:rPr lang="en-US" dirty="0"/>
              <a:t> </a:t>
            </a:r>
            <a:r>
              <a:rPr lang="en-US" dirty="0" err="1"/>
              <a:t>formuli</a:t>
            </a:r>
            <a:r>
              <a:rPr lang="en-US" dirty="0"/>
              <a:t>, a N i d </a:t>
            </a:r>
            <a:r>
              <a:rPr lang="en-US" dirty="0" err="1"/>
              <a:t>predstavljaju</a:t>
            </a:r>
            <a:r>
              <a:rPr lang="en-US" dirty="0"/>
              <a:t> </a:t>
            </a:r>
            <a:r>
              <a:rPr lang="en-US" dirty="0" err="1"/>
              <a:t>komponente</a:t>
            </a:r>
            <a:r>
              <a:rPr lang="en-US" dirty="0"/>
              <a:t> </a:t>
            </a:r>
            <a:r>
              <a:rPr lang="en-US" dirty="0" err="1"/>
              <a:t>tajnog</a:t>
            </a:r>
            <a:r>
              <a:rPr lang="en-US" dirty="0"/>
              <a:t> </a:t>
            </a:r>
            <a:r>
              <a:rPr lang="en-US" dirty="0" err="1"/>
              <a:t>ključa</a:t>
            </a:r>
            <a:endParaRPr lang="en-US" dirty="0"/>
          </a:p>
          <a:p>
            <a:r>
              <a:rPr lang="en-US" dirty="0" err="1"/>
              <a:t>Osnovni</a:t>
            </a:r>
            <a:r>
              <a:rPr lang="en-US" dirty="0"/>
              <a:t> problem </a:t>
            </a:r>
            <a:r>
              <a:rPr lang="en-US" dirty="0" err="1"/>
              <a:t>kod</a:t>
            </a:r>
            <a:r>
              <a:rPr lang="en-US" dirty="0"/>
              <a:t> RSA </a:t>
            </a:r>
            <a:r>
              <a:rPr lang="en-US" dirty="0" err="1"/>
              <a:t>algoritma</a:t>
            </a:r>
            <a:r>
              <a:rPr lang="en-US" dirty="0"/>
              <a:t> je </a:t>
            </a:r>
            <a:r>
              <a:rPr lang="en-US" dirty="0" err="1"/>
              <a:t>kako</a:t>
            </a:r>
            <a:r>
              <a:rPr lang="en-US" dirty="0"/>
              <a:t> </a:t>
            </a:r>
            <a:r>
              <a:rPr lang="en-US" dirty="0" err="1"/>
              <a:t>izvršiti</a:t>
            </a:r>
            <a:r>
              <a:rPr lang="en-US" dirty="0"/>
              <a:t> </a:t>
            </a:r>
            <a:r>
              <a:rPr lang="en-US" dirty="0" err="1"/>
              <a:t>izbor</a:t>
            </a:r>
            <a:r>
              <a:rPr lang="en-US" dirty="0"/>
              <a:t> </a:t>
            </a:r>
            <a:r>
              <a:rPr lang="en-US" dirty="0" err="1"/>
              <a:t>brojeva</a:t>
            </a:r>
            <a:r>
              <a:rPr lang="en-US" dirty="0"/>
              <a:t> N, d i e (</a:t>
            </a:r>
            <a:r>
              <a:rPr lang="en-US" dirty="0" err="1"/>
              <a:t>veoma</a:t>
            </a:r>
            <a:r>
              <a:rPr lang="en-US" dirty="0"/>
              <a:t> </a:t>
            </a:r>
            <a:r>
              <a:rPr lang="en-US" dirty="0" err="1"/>
              <a:t>velike</a:t>
            </a:r>
            <a:r>
              <a:rPr lang="en-US" dirty="0"/>
              <a:t> </a:t>
            </a:r>
            <a:r>
              <a:rPr lang="en-US" dirty="0" err="1"/>
              <a:t>vrednosti</a:t>
            </a:r>
            <a:r>
              <a:rPr lang="en-US" dirty="0"/>
              <a:t> </a:t>
            </a:r>
            <a:r>
              <a:rPr lang="en-US" dirty="0" err="1"/>
              <a:t>dužine</a:t>
            </a:r>
            <a:r>
              <a:rPr lang="en-US" dirty="0"/>
              <a:t> od 1024 do 2048), a da </a:t>
            </a:r>
            <a:r>
              <a:rPr lang="en-US" dirty="0" err="1"/>
              <a:t>ujedno</a:t>
            </a:r>
            <a:r>
              <a:rPr lang="en-US" dirty="0"/>
              <a:t> </a:t>
            </a:r>
            <a:r>
              <a:rPr lang="en-US" dirty="0" err="1"/>
              <a:t>zadovoljavaju</a:t>
            </a:r>
            <a:r>
              <a:rPr lang="en-US" dirty="0"/>
              <a:t> </a:t>
            </a:r>
            <a:r>
              <a:rPr lang="en-US" dirty="0" err="1"/>
              <a:t>formule</a:t>
            </a:r>
            <a:r>
              <a:rPr lang="en-US" dirty="0"/>
              <a:t> </a:t>
            </a:r>
            <a:r>
              <a:rPr lang="en-US" dirty="0" err="1"/>
              <a:t>algoritma</a:t>
            </a:r>
            <a:r>
              <a:rPr lang="en-US" dirty="0"/>
              <a:t>. </a:t>
            </a:r>
          </a:p>
          <a:p>
            <a:r>
              <a:rPr lang="en-US" dirty="0" err="1"/>
              <a:t>koristi</a:t>
            </a:r>
            <a:r>
              <a:rPr lang="en-US" dirty="0"/>
              <a:t> </a:t>
            </a:r>
            <a:r>
              <a:rPr lang="en-US" dirty="0" err="1"/>
              <a:t>teoriju</a:t>
            </a:r>
            <a:r>
              <a:rPr lang="en-US" dirty="0"/>
              <a:t> </a:t>
            </a:r>
            <a:r>
              <a:rPr lang="en-US" dirty="0" err="1"/>
              <a:t>prostih</a:t>
            </a:r>
            <a:r>
              <a:rPr lang="en-US" dirty="0"/>
              <a:t> </a:t>
            </a:r>
            <a:r>
              <a:rPr lang="en-US" dirty="0" err="1"/>
              <a:t>brojeva</a:t>
            </a:r>
            <a:r>
              <a:rPr lang="en-US" dirty="0"/>
              <a:t> i </a:t>
            </a:r>
            <a:r>
              <a:rPr lang="en-US" dirty="0" err="1"/>
              <a:t>sledeću</a:t>
            </a:r>
            <a:r>
              <a:rPr lang="en-US" dirty="0"/>
              <a:t> </a:t>
            </a:r>
            <a:r>
              <a:rPr lang="en-US" dirty="0" err="1"/>
              <a:t>proceduru</a:t>
            </a:r>
            <a:endParaRPr lang="en-US" dirty="0"/>
          </a:p>
          <a:p>
            <a:endParaRPr lang="en-US" dirty="0"/>
          </a:p>
        </p:txBody>
      </p:sp>
    </p:spTree>
    <p:extLst>
      <p:ext uri="{BB962C8B-B14F-4D97-AF65-F5344CB8AC3E}">
        <p14:creationId xmlns:p14="http://schemas.microsoft.com/office/powerpoint/2010/main" val="4027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90550"/>
            <a:ext cx="7315200" cy="865573"/>
          </a:xfrm>
        </p:spPr>
        <p:txBody>
          <a:bodyPr>
            <a:normAutofit fontScale="90000"/>
          </a:bodyPr>
          <a:lstStyle/>
          <a:p>
            <a:r>
              <a:rPr lang="it-IT" dirty="0"/>
              <a:t>Prednosti i nedostaci asimetričnih algoritama</a:t>
            </a:r>
            <a:endParaRPr lang="en-US" dirty="0"/>
          </a:p>
        </p:txBody>
      </p:sp>
      <p:sp>
        <p:nvSpPr>
          <p:cNvPr id="3" name="Content Placeholder 2"/>
          <p:cNvSpPr>
            <a:spLocks noGrp="1"/>
          </p:cNvSpPr>
          <p:nvPr>
            <p:ph idx="1"/>
          </p:nvPr>
        </p:nvSpPr>
        <p:spPr>
          <a:xfrm>
            <a:off x="685800" y="1428750"/>
            <a:ext cx="8610600" cy="3657599"/>
          </a:xfrm>
        </p:spPr>
        <p:txBody>
          <a:bodyPr>
            <a:normAutofit/>
          </a:bodyPr>
          <a:lstStyle/>
          <a:p>
            <a:r>
              <a:rPr lang="en-US" dirty="0" err="1"/>
              <a:t>rešava</a:t>
            </a:r>
            <a:r>
              <a:rPr lang="en-US" dirty="0"/>
              <a:t> </a:t>
            </a:r>
            <a:r>
              <a:rPr lang="en-US" dirty="0" err="1"/>
              <a:t>nedostatake</a:t>
            </a:r>
            <a:r>
              <a:rPr lang="en-US" dirty="0"/>
              <a:t> </a:t>
            </a:r>
            <a:r>
              <a:rPr lang="en-US" dirty="0" err="1"/>
              <a:t>deljenja</a:t>
            </a:r>
            <a:r>
              <a:rPr lang="en-US" dirty="0"/>
              <a:t> </a:t>
            </a:r>
            <a:r>
              <a:rPr lang="en-US" dirty="0" err="1"/>
              <a:t>ključa</a:t>
            </a:r>
            <a:r>
              <a:rPr lang="en-US" dirty="0"/>
              <a:t> </a:t>
            </a:r>
            <a:r>
              <a:rPr lang="en-US" dirty="0" err="1"/>
              <a:t>kod</a:t>
            </a:r>
            <a:r>
              <a:rPr lang="en-US" dirty="0"/>
              <a:t> </a:t>
            </a:r>
            <a:r>
              <a:rPr lang="en-US" dirty="0" err="1"/>
              <a:t>simetričnih</a:t>
            </a:r>
            <a:r>
              <a:rPr lang="en-US" dirty="0"/>
              <a:t> </a:t>
            </a:r>
            <a:r>
              <a:rPr lang="en-US" dirty="0" err="1"/>
              <a:t>algoritama</a:t>
            </a:r>
            <a:r>
              <a:rPr lang="en-US" dirty="0"/>
              <a:t> </a:t>
            </a:r>
            <a:r>
              <a:rPr lang="en-US" dirty="0" err="1"/>
              <a:t>prilikom</a:t>
            </a:r>
            <a:r>
              <a:rPr lang="en-US" dirty="0"/>
              <a:t> </a:t>
            </a:r>
            <a:r>
              <a:rPr lang="en-US" dirty="0" err="1"/>
              <a:t>komunikacije</a:t>
            </a:r>
            <a:endParaRPr lang="en-US" dirty="0"/>
          </a:p>
          <a:p>
            <a:r>
              <a:rPr lang="en-US" dirty="0" err="1"/>
              <a:t>svaka</a:t>
            </a:r>
            <a:r>
              <a:rPr lang="en-US" dirty="0"/>
              <a:t> </a:t>
            </a:r>
            <a:r>
              <a:rPr lang="en-US" dirty="0" err="1"/>
              <a:t>osoba</a:t>
            </a:r>
            <a:r>
              <a:rPr lang="en-US" dirty="0"/>
              <a:t> </a:t>
            </a:r>
            <a:r>
              <a:rPr lang="en-US" dirty="0" err="1"/>
              <a:t>kreira</a:t>
            </a:r>
            <a:r>
              <a:rPr lang="en-US" dirty="0"/>
              <a:t> </a:t>
            </a:r>
            <a:r>
              <a:rPr lang="en-US" dirty="0" err="1"/>
              <a:t>po</a:t>
            </a:r>
            <a:r>
              <a:rPr lang="en-US" dirty="0"/>
              <a:t> </a:t>
            </a:r>
            <a:r>
              <a:rPr lang="en-US" dirty="0" err="1"/>
              <a:t>dva</a:t>
            </a:r>
            <a:r>
              <a:rPr lang="en-US" dirty="0"/>
              <a:t> </a:t>
            </a:r>
            <a:r>
              <a:rPr lang="en-US" dirty="0" err="1"/>
              <a:t>ključa</a:t>
            </a:r>
            <a:r>
              <a:rPr lang="en-US" dirty="0"/>
              <a:t>, </a:t>
            </a:r>
            <a:r>
              <a:rPr lang="en-US" dirty="0" err="1"/>
              <a:t>tajni</a:t>
            </a:r>
            <a:r>
              <a:rPr lang="en-US" dirty="0"/>
              <a:t> </a:t>
            </a:r>
            <a:r>
              <a:rPr lang="en-US" dirty="0" err="1"/>
              <a:t>koji</a:t>
            </a:r>
            <a:r>
              <a:rPr lang="en-US" dirty="0"/>
              <a:t> </a:t>
            </a:r>
            <a:r>
              <a:rPr lang="en-US" dirty="0" err="1"/>
              <a:t>osoba</a:t>
            </a:r>
            <a:r>
              <a:rPr lang="en-US" dirty="0"/>
              <a:t> </a:t>
            </a:r>
            <a:r>
              <a:rPr lang="en-US" dirty="0" err="1"/>
              <a:t>čuva</a:t>
            </a:r>
            <a:r>
              <a:rPr lang="en-US" dirty="0"/>
              <a:t>, i </a:t>
            </a:r>
            <a:r>
              <a:rPr lang="en-US" dirty="0" err="1"/>
              <a:t>javni</a:t>
            </a:r>
            <a:r>
              <a:rPr lang="en-US" dirty="0"/>
              <a:t> </a:t>
            </a:r>
            <a:r>
              <a:rPr lang="en-US" dirty="0" err="1"/>
              <a:t>koji</a:t>
            </a:r>
            <a:r>
              <a:rPr lang="en-US" dirty="0"/>
              <a:t> se </a:t>
            </a:r>
            <a:r>
              <a:rPr lang="en-US" dirty="0" err="1"/>
              <a:t>razmenjuje</a:t>
            </a:r>
            <a:r>
              <a:rPr lang="en-US" dirty="0"/>
              <a:t> </a:t>
            </a:r>
            <a:r>
              <a:rPr lang="en-US" dirty="0" err="1"/>
              <a:t>sa</a:t>
            </a:r>
            <a:r>
              <a:rPr lang="en-US" dirty="0"/>
              <a:t> </a:t>
            </a:r>
            <a:r>
              <a:rPr lang="en-US" dirty="0" err="1"/>
              <a:t>drugima</a:t>
            </a:r>
            <a:r>
              <a:rPr lang="en-US" dirty="0"/>
              <a:t>. </a:t>
            </a:r>
          </a:p>
          <a:p>
            <a:r>
              <a:rPr lang="en-US" dirty="0" err="1"/>
              <a:t>Svaki</a:t>
            </a:r>
            <a:r>
              <a:rPr lang="en-US" dirty="0"/>
              <a:t> od </a:t>
            </a:r>
            <a:r>
              <a:rPr lang="en-US" dirty="0" err="1"/>
              <a:t>entiteta</a:t>
            </a:r>
            <a:r>
              <a:rPr lang="en-US" dirty="0"/>
              <a:t> je </a:t>
            </a:r>
            <a:r>
              <a:rPr lang="en-US" dirty="0" err="1"/>
              <a:t>nezavistan</a:t>
            </a:r>
            <a:r>
              <a:rPr lang="en-US" dirty="0"/>
              <a:t> i </a:t>
            </a:r>
            <a:r>
              <a:rPr lang="en-US" dirty="0" err="1"/>
              <a:t>svoj</a:t>
            </a:r>
            <a:r>
              <a:rPr lang="en-US" dirty="0"/>
              <a:t> par </a:t>
            </a:r>
            <a:r>
              <a:rPr lang="en-US" dirty="0" err="1"/>
              <a:t>ključeva</a:t>
            </a:r>
            <a:r>
              <a:rPr lang="en-US" dirty="0"/>
              <a:t> </a:t>
            </a:r>
            <a:r>
              <a:rPr lang="en-US" dirty="0" err="1"/>
              <a:t>može</a:t>
            </a:r>
            <a:r>
              <a:rPr lang="en-US" dirty="0"/>
              <a:t> </a:t>
            </a:r>
            <a:r>
              <a:rPr lang="en-US" dirty="0" err="1"/>
              <a:t>koristiti</a:t>
            </a:r>
            <a:r>
              <a:rPr lang="en-US" dirty="0"/>
              <a:t> u </a:t>
            </a:r>
            <a:r>
              <a:rPr lang="en-US" dirty="0" err="1"/>
              <a:t>komunikaciji</a:t>
            </a:r>
            <a:r>
              <a:rPr lang="en-US" dirty="0"/>
              <a:t> </a:t>
            </a:r>
            <a:r>
              <a:rPr lang="en-US" dirty="0" err="1"/>
              <a:t>sa</a:t>
            </a:r>
            <a:r>
              <a:rPr lang="en-US" dirty="0"/>
              <a:t> </a:t>
            </a:r>
            <a:r>
              <a:rPr lang="en-US" dirty="0" err="1"/>
              <a:t>bilo</a:t>
            </a:r>
            <a:r>
              <a:rPr lang="en-US" dirty="0"/>
              <a:t> </a:t>
            </a:r>
            <a:r>
              <a:rPr lang="en-US" dirty="0" err="1"/>
              <a:t>kime</a:t>
            </a:r>
            <a:endParaRPr lang="en-US" dirty="0"/>
          </a:p>
          <a:p>
            <a:r>
              <a:rPr lang="en-US" dirty="0" err="1"/>
              <a:t>smanjenju</a:t>
            </a:r>
            <a:r>
              <a:rPr lang="en-US" dirty="0"/>
              <a:t> </a:t>
            </a:r>
            <a:r>
              <a:rPr lang="en-US" dirty="0" err="1"/>
              <a:t>broja</a:t>
            </a:r>
            <a:r>
              <a:rPr lang="en-US" dirty="0"/>
              <a:t> </a:t>
            </a:r>
            <a:r>
              <a:rPr lang="en-US" dirty="0" err="1"/>
              <a:t>ukupno</a:t>
            </a:r>
            <a:r>
              <a:rPr lang="en-US" dirty="0"/>
              <a:t> </a:t>
            </a:r>
            <a:r>
              <a:rPr lang="en-US" dirty="0" err="1"/>
              <a:t>potrebnih</a:t>
            </a:r>
            <a:r>
              <a:rPr lang="en-US" dirty="0"/>
              <a:t> </a:t>
            </a:r>
            <a:r>
              <a:rPr lang="en-US" dirty="0" err="1"/>
              <a:t>ključeva</a:t>
            </a:r>
            <a:r>
              <a:rPr lang="en-US" dirty="0"/>
              <a:t>. U </a:t>
            </a:r>
            <a:r>
              <a:rPr lang="en-US" dirty="0" err="1"/>
              <a:t>sistemu</a:t>
            </a:r>
            <a:r>
              <a:rPr lang="en-US" dirty="0"/>
              <a:t> od </a:t>
            </a:r>
            <a:r>
              <a:rPr lang="en-US" dirty="0" err="1"/>
              <a:t>milion</a:t>
            </a:r>
            <a:r>
              <a:rPr lang="en-US" dirty="0"/>
              <a:t> </a:t>
            </a:r>
            <a:r>
              <a:rPr lang="en-US" dirty="0" err="1"/>
              <a:t>korisnika</a:t>
            </a:r>
            <a:r>
              <a:rPr lang="en-US" dirty="0"/>
              <a:t>, </a:t>
            </a:r>
            <a:r>
              <a:rPr lang="en-US" dirty="0" err="1"/>
              <a:t>potrebno</a:t>
            </a:r>
            <a:r>
              <a:rPr lang="en-US" dirty="0"/>
              <a:t> je </a:t>
            </a:r>
            <a:r>
              <a:rPr lang="en-US" dirty="0" err="1"/>
              <a:t>samo</a:t>
            </a:r>
            <a:r>
              <a:rPr lang="en-US" dirty="0"/>
              <a:t> 2 </a:t>
            </a:r>
            <a:r>
              <a:rPr lang="en-US" dirty="0" err="1"/>
              <a:t>miliona</a:t>
            </a:r>
            <a:r>
              <a:rPr lang="en-US" dirty="0"/>
              <a:t> </a:t>
            </a:r>
            <a:r>
              <a:rPr lang="en-US" dirty="0" err="1"/>
              <a:t>ključeva</a:t>
            </a:r>
            <a:r>
              <a:rPr lang="en-US" dirty="0"/>
              <a:t>, </a:t>
            </a:r>
            <a:r>
              <a:rPr lang="en-US" dirty="0" err="1"/>
              <a:t>dok</a:t>
            </a:r>
            <a:r>
              <a:rPr lang="en-US" dirty="0"/>
              <a:t> bi u </a:t>
            </a:r>
            <a:r>
              <a:rPr lang="en-US" dirty="0" err="1"/>
              <a:t>slučaju</a:t>
            </a:r>
            <a:r>
              <a:rPr lang="en-US" dirty="0"/>
              <a:t> </a:t>
            </a:r>
            <a:r>
              <a:rPr lang="en-US" dirty="0" err="1"/>
              <a:t>korišćenja</a:t>
            </a:r>
            <a:r>
              <a:rPr lang="en-US" dirty="0"/>
              <a:t> </a:t>
            </a:r>
            <a:r>
              <a:rPr lang="en-US" dirty="0" err="1"/>
              <a:t>simetričnog</a:t>
            </a:r>
            <a:r>
              <a:rPr lang="en-US" dirty="0"/>
              <a:t> </a:t>
            </a:r>
            <a:r>
              <a:rPr lang="en-US" dirty="0" err="1"/>
              <a:t>kriptovanja</a:t>
            </a:r>
            <a:r>
              <a:rPr lang="en-US" dirty="0"/>
              <a:t> </a:t>
            </a:r>
            <a:r>
              <a:rPr lang="en-US" dirty="0" err="1"/>
              <a:t>bilo</a:t>
            </a:r>
            <a:r>
              <a:rPr lang="en-US" dirty="0"/>
              <a:t> </a:t>
            </a:r>
            <a:r>
              <a:rPr lang="en-US" dirty="0" err="1"/>
              <a:t>potrebno</a:t>
            </a:r>
            <a:r>
              <a:rPr lang="en-US" dirty="0"/>
              <a:t> bar 500 </a:t>
            </a:r>
            <a:r>
              <a:rPr lang="en-US" dirty="0" err="1"/>
              <a:t>milijardi</a:t>
            </a:r>
            <a:r>
              <a:rPr lang="en-US" dirty="0"/>
              <a:t> </a:t>
            </a:r>
            <a:r>
              <a:rPr lang="en-US" dirty="0" err="1"/>
              <a:t>ključeva</a:t>
            </a:r>
            <a:r>
              <a:rPr lang="en-US" dirty="0"/>
              <a:t>.</a:t>
            </a:r>
          </a:p>
          <a:p>
            <a:endParaRPr lang="en-US" dirty="0"/>
          </a:p>
        </p:txBody>
      </p:sp>
    </p:spTree>
    <p:extLst>
      <p:ext uri="{BB962C8B-B14F-4D97-AF65-F5344CB8AC3E}">
        <p14:creationId xmlns:p14="http://schemas.microsoft.com/office/powerpoint/2010/main" val="219309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95351"/>
            <a:ext cx="7315200" cy="3836670"/>
          </a:xfrm>
        </p:spPr>
        <p:txBody>
          <a:bodyPr/>
          <a:lstStyle/>
          <a:p>
            <a:r>
              <a:rPr lang="vi-VN" dirty="0"/>
              <a:t>Najveći nedostatak je kompleksnost algoritama koji se koriste prilikom kriptovanja. Ako se želi efektno kriptovanje to povlači da algoritam koristi ogromne ključeve prilikom rada, pa nisu preporučljivi za rad sa velikim izvornim podacima</a:t>
            </a:r>
          </a:p>
          <a:p>
            <a:r>
              <a:rPr lang="vi-VN" dirty="0"/>
              <a:t>Komunikacija između dve strane i javni ključ moraju verifikovati. Kako osoba A šalje svoj javni ključ osobi B putem elektronske pošte, osoba B na neki način mora biti sigurna da je dobijeni ključ upravo poslat od strane osobe A.</a:t>
            </a:r>
          </a:p>
          <a:p>
            <a:endParaRPr lang="en-US" dirty="0"/>
          </a:p>
        </p:txBody>
      </p:sp>
    </p:spTree>
    <p:extLst>
      <p:ext uri="{BB962C8B-B14F-4D97-AF65-F5344CB8AC3E}">
        <p14:creationId xmlns:p14="http://schemas.microsoft.com/office/powerpoint/2010/main" val="56013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04950"/>
            <a:ext cx="7315200" cy="865573"/>
          </a:xfrm>
        </p:spPr>
        <p:txBody>
          <a:bodyPr/>
          <a:lstStyle/>
          <a:p>
            <a:pPr algn="ctr"/>
            <a:r>
              <a:rPr lang="sr-Latn-RS" dirty="0" smtClean="0"/>
              <a:t>KRAJ</a:t>
            </a:r>
            <a:endParaRPr lang="en-US" dirty="0"/>
          </a:p>
        </p:txBody>
      </p:sp>
      <p:sp>
        <p:nvSpPr>
          <p:cNvPr id="3" name="Content Placeholder 2"/>
          <p:cNvSpPr>
            <a:spLocks noGrp="1"/>
          </p:cNvSpPr>
          <p:nvPr>
            <p:ph idx="1"/>
          </p:nvPr>
        </p:nvSpPr>
        <p:spPr>
          <a:xfrm>
            <a:off x="914400" y="2488855"/>
            <a:ext cx="7315200" cy="2654645"/>
          </a:xfrm>
        </p:spPr>
        <p:txBody>
          <a:bodyPr/>
          <a:lstStyle/>
          <a:p>
            <a:pPr marL="45720" indent="0" algn="ctr">
              <a:buNone/>
            </a:pPr>
            <a:r>
              <a:rPr lang="sr-Latn-RS" dirty="0" smtClean="0"/>
              <a:t>Mihajlo Jovanović</a:t>
            </a:r>
            <a:endParaRPr lang="en-US" dirty="0"/>
          </a:p>
        </p:txBody>
      </p:sp>
    </p:spTree>
    <p:extLst>
      <p:ext uri="{BB962C8B-B14F-4D97-AF65-F5344CB8AC3E}">
        <p14:creationId xmlns:p14="http://schemas.microsoft.com/office/powerpoint/2010/main" val="18920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550"/>
            <a:ext cx="7315200" cy="865573"/>
          </a:xfrm>
        </p:spPr>
        <p:txBody>
          <a:bodyPr/>
          <a:lstStyle/>
          <a:p>
            <a:r>
              <a:rPr lang="en-US" dirty="0" err="1"/>
              <a:t>Asimetrična</a:t>
            </a:r>
            <a:r>
              <a:rPr lang="en-US" dirty="0"/>
              <a:t> </a:t>
            </a:r>
            <a:r>
              <a:rPr lang="en-US" dirty="0" err="1"/>
              <a:t>kriptografija</a:t>
            </a:r>
            <a:endParaRPr lang="en-US" dirty="0"/>
          </a:p>
        </p:txBody>
      </p:sp>
      <p:sp>
        <p:nvSpPr>
          <p:cNvPr id="3" name="Content Placeholder 2"/>
          <p:cNvSpPr>
            <a:spLocks noGrp="1"/>
          </p:cNvSpPr>
          <p:nvPr>
            <p:ph idx="1"/>
          </p:nvPr>
        </p:nvSpPr>
        <p:spPr>
          <a:xfrm>
            <a:off x="838200" y="1352550"/>
            <a:ext cx="7315200" cy="3429000"/>
          </a:xfrm>
        </p:spPr>
        <p:txBody>
          <a:bodyPr/>
          <a:lstStyle/>
          <a:p>
            <a:r>
              <a:rPr lang="en-US" dirty="0" err="1"/>
              <a:t>Za</a:t>
            </a:r>
            <a:r>
              <a:rPr lang="en-US" dirty="0"/>
              <a:t> </a:t>
            </a:r>
            <a:r>
              <a:rPr lang="en-US" dirty="0" err="1"/>
              <a:t>razliku</a:t>
            </a:r>
            <a:r>
              <a:rPr lang="en-US" dirty="0"/>
              <a:t> od </a:t>
            </a:r>
            <a:r>
              <a:rPr lang="en-US" dirty="0" err="1"/>
              <a:t>simetrične</a:t>
            </a:r>
            <a:r>
              <a:rPr lang="en-US" dirty="0"/>
              <a:t> </a:t>
            </a:r>
            <a:r>
              <a:rPr lang="en-US" dirty="0" err="1"/>
              <a:t>kriptografije</a:t>
            </a:r>
            <a:r>
              <a:rPr lang="en-US" dirty="0"/>
              <a:t>, </a:t>
            </a:r>
            <a:r>
              <a:rPr lang="en-US" dirty="0" err="1"/>
              <a:t>asimetrična</a:t>
            </a:r>
            <a:r>
              <a:rPr lang="en-US" dirty="0"/>
              <a:t> </a:t>
            </a:r>
            <a:r>
              <a:rPr lang="en-US" dirty="0" err="1"/>
              <a:t>koristi</a:t>
            </a:r>
            <a:r>
              <a:rPr lang="en-US" dirty="0"/>
              <a:t> </a:t>
            </a:r>
            <a:r>
              <a:rPr lang="en-US" dirty="0" err="1"/>
              <a:t>dva</a:t>
            </a:r>
            <a:r>
              <a:rPr lang="en-US" dirty="0"/>
              <a:t> </a:t>
            </a:r>
            <a:r>
              <a:rPr lang="en-US" dirty="0" err="1"/>
              <a:t>ključa</a:t>
            </a:r>
            <a:r>
              <a:rPr lang="en-US" dirty="0"/>
              <a:t> — </a:t>
            </a:r>
            <a:r>
              <a:rPr lang="en-US" dirty="0" err="1"/>
              <a:t>javni</a:t>
            </a:r>
            <a:r>
              <a:rPr lang="en-US" dirty="0"/>
              <a:t> i </a:t>
            </a:r>
            <a:r>
              <a:rPr lang="en-US" dirty="0" err="1"/>
              <a:t>privatni</a:t>
            </a:r>
            <a:r>
              <a:rPr lang="en-US" dirty="0"/>
              <a:t>. </a:t>
            </a:r>
            <a:endParaRPr lang="sr-Latn-RS" dirty="0" smtClean="0"/>
          </a:p>
          <a:p>
            <a:r>
              <a:rPr lang="en-US" dirty="0" err="1" smtClean="0"/>
              <a:t>Princip</a:t>
            </a:r>
            <a:r>
              <a:rPr lang="en-US" dirty="0" smtClean="0"/>
              <a:t> </a:t>
            </a:r>
            <a:r>
              <a:rPr lang="en-US" dirty="0"/>
              <a:t>je </a:t>
            </a:r>
            <a:r>
              <a:rPr lang="en-US" dirty="0" err="1"/>
              <a:t>sledeći</a:t>
            </a:r>
            <a:r>
              <a:rPr lang="en-US" dirty="0"/>
              <a:t>: u </a:t>
            </a:r>
            <a:r>
              <a:rPr lang="en-US" dirty="0" err="1"/>
              <a:t>isto</a:t>
            </a:r>
            <a:r>
              <a:rPr lang="en-US" dirty="0"/>
              <a:t> </a:t>
            </a:r>
            <a:r>
              <a:rPr lang="en-US" dirty="0" err="1"/>
              <a:t>vreme</a:t>
            </a:r>
            <a:r>
              <a:rPr lang="en-US" dirty="0"/>
              <a:t> se </a:t>
            </a:r>
            <a:r>
              <a:rPr lang="en-US" dirty="0" err="1"/>
              <a:t>prave</a:t>
            </a:r>
            <a:r>
              <a:rPr lang="en-US" dirty="0"/>
              <a:t> </a:t>
            </a:r>
            <a:r>
              <a:rPr lang="en-US" dirty="0" err="1"/>
              <a:t>privatni</a:t>
            </a:r>
            <a:r>
              <a:rPr lang="en-US" dirty="0"/>
              <a:t> i </a:t>
            </a:r>
            <a:r>
              <a:rPr lang="en-US" dirty="0" err="1"/>
              <a:t>odgovarajući</a:t>
            </a:r>
            <a:r>
              <a:rPr lang="en-US" dirty="0"/>
              <a:t> </a:t>
            </a:r>
            <a:r>
              <a:rPr lang="en-US" dirty="0" err="1"/>
              <a:t>javni</a:t>
            </a:r>
            <a:r>
              <a:rPr lang="en-US" dirty="0"/>
              <a:t> </a:t>
            </a:r>
            <a:r>
              <a:rPr lang="en-US" dirty="0" err="1"/>
              <a:t>ključ</a:t>
            </a:r>
            <a:r>
              <a:rPr lang="en-US" dirty="0"/>
              <a:t>. </a:t>
            </a:r>
            <a:r>
              <a:rPr lang="en-US" dirty="0" err="1"/>
              <a:t>Javni</a:t>
            </a:r>
            <a:r>
              <a:rPr lang="en-US" dirty="0"/>
              <a:t> </a:t>
            </a:r>
            <a:r>
              <a:rPr lang="en-US" dirty="0" err="1"/>
              <a:t>ključ</a:t>
            </a:r>
            <a:r>
              <a:rPr lang="en-US" dirty="0"/>
              <a:t> se </a:t>
            </a:r>
            <a:r>
              <a:rPr lang="en-US" dirty="0" err="1"/>
              <a:t>daje</a:t>
            </a:r>
            <a:r>
              <a:rPr lang="en-US" dirty="0"/>
              <a:t> </a:t>
            </a:r>
            <a:r>
              <a:rPr lang="en-US" dirty="0" err="1"/>
              <a:t>osobama</a:t>
            </a:r>
            <a:r>
              <a:rPr lang="en-US" dirty="0"/>
              <a:t> </a:t>
            </a:r>
            <a:r>
              <a:rPr lang="en-US" dirty="0" err="1"/>
              <a:t>koje</a:t>
            </a:r>
            <a:r>
              <a:rPr lang="en-US" dirty="0"/>
              <a:t> </a:t>
            </a:r>
            <a:r>
              <a:rPr lang="en-US" dirty="0" err="1"/>
              <a:t>šalju</a:t>
            </a:r>
            <a:r>
              <a:rPr lang="en-US" dirty="0"/>
              <a:t> </a:t>
            </a:r>
            <a:r>
              <a:rPr lang="en-US" dirty="0" err="1"/>
              <a:t>šifrovane</a:t>
            </a:r>
            <a:r>
              <a:rPr lang="en-US" dirty="0"/>
              <a:t> </a:t>
            </a:r>
            <a:r>
              <a:rPr lang="en-US" dirty="0" err="1"/>
              <a:t>podatke</a:t>
            </a:r>
            <a:r>
              <a:rPr lang="en-US" dirty="0"/>
              <a:t>. </a:t>
            </a:r>
            <a:r>
              <a:rPr lang="en-US" dirty="0" err="1"/>
              <a:t>Pomoću</a:t>
            </a:r>
            <a:r>
              <a:rPr lang="en-US" dirty="0"/>
              <a:t> </a:t>
            </a:r>
            <a:r>
              <a:rPr lang="en-US" dirty="0" err="1"/>
              <a:t>njega</a:t>
            </a:r>
            <a:r>
              <a:rPr lang="en-US" dirty="0"/>
              <a:t> </a:t>
            </a:r>
            <a:r>
              <a:rPr lang="en-US" dirty="0" err="1"/>
              <a:t>te</a:t>
            </a:r>
            <a:r>
              <a:rPr lang="en-US" dirty="0"/>
              <a:t> </a:t>
            </a:r>
            <a:r>
              <a:rPr lang="en-US" dirty="0" err="1"/>
              <a:t>osobe</a:t>
            </a:r>
            <a:r>
              <a:rPr lang="en-US" dirty="0"/>
              <a:t> </a:t>
            </a:r>
            <a:r>
              <a:rPr lang="en-US" dirty="0" err="1"/>
              <a:t>šifruju</a:t>
            </a:r>
            <a:r>
              <a:rPr lang="en-US" dirty="0"/>
              <a:t> </a:t>
            </a:r>
            <a:r>
              <a:rPr lang="en-US" dirty="0" err="1"/>
              <a:t>poruku</a:t>
            </a:r>
            <a:r>
              <a:rPr lang="en-US" dirty="0"/>
              <a:t> </a:t>
            </a:r>
            <a:r>
              <a:rPr lang="en-US" dirty="0" err="1"/>
              <a:t>koju</a:t>
            </a:r>
            <a:r>
              <a:rPr lang="en-US" dirty="0"/>
              <a:t> </a:t>
            </a:r>
            <a:r>
              <a:rPr lang="en-US" dirty="0" err="1"/>
              <a:t>žele</a:t>
            </a:r>
            <a:r>
              <a:rPr lang="en-US" dirty="0"/>
              <a:t> da </a:t>
            </a:r>
            <a:r>
              <a:rPr lang="en-US" dirty="0" err="1"/>
              <a:t>pošalju</a:t>
            </a:r>
            <a:r>
              <a:rPr lang="en-US" dirty="0"/>
              <a:t>. </a:t>
            </a:r>
            <a:r>
              <a:rPr lang="en-US" dirty="0" err="1"/>
              <a:t>Kada</a:t>
            </a:r>
            <a:r>
              <a:rPr lang="en-US" dirty="0"/>
              <a:t> </a:t>
            </a:r>
            <a:r>
              <a:rPr lang="en-US" dirty="0" err="1"/>
              <a:t>primalac</a:t>
            </a:r>
            <a:r>
              <a:rPr lang="en-US" dirty="0"/>
              <a:t> </a:t>
            </a:r>
            <a:r>
              <a:rPr lang="en-US" dirty="0" err="1"/>
              <a:t>dobije</a:t>
            </a:r>
            <a:r>
              <a:rPr lang="en-US" dirty="0"/>
              <a:t> </a:t>
            </a:r>
            <a:r>
              <a:rPr lang="en-US" dirty="0" err="1"/>
              <a:t>šifrat</a:t>
            </a:r>
            <a:r>
              <a:rPr lang="en-US" dirty="0"/>
              <a:t>, </a:t>
            </a:r>
            <a:r>
              <a:rPr lang="en-US" dirty="0" err="1"/>
              <a:t>dešifruje</a:t>
            </a:r>
            <a:r>
              <a:rPr lang="en-US" dirty="0"/>
              <a:t> </a:t>
            </a:r>
            <a:r>
              <a:rPr lang="en-US" dirty="0" err="1"/>
              <a:t>ga</a:t>
            </a:r>
            <a:r>
              <a:rPr lang="en-US" dirty="0"/>
              <a:t> </a:t>
            </a:r>
            <a:r>
              <a:rPr lang="en-US" dirty="0" err="1"/>
              <a:t>pomoću</a:t>
            </a:r>
            <a:r>
              <a:rPr lang="en-US" dirty="0"/>
              <a:t> </a:t>
            </a:r>
            <a:r>
              <a:rPr lang="en-US" dirty="0" err="1"/>
              <a:t>svog</a:t>
            </a:r>
            <a:r>
              <a:rPr lang="en-US" dirty="0"/>
              <a:t> </a:t>
            </a:r>
            <a:r>
              <a:rPr lang="en-US" dirty="0" err="1"/>
              <a:t>privatnog</a:t>
            </a:r>
            <a:r>
              <a:rPr lang="en-US" dirty="0"/>
              <a:t> </a:t>
            </a:r>
            <a:r>
              <a:rPr lang="en-US" dirty="0" err="1"/>
              <a:t>ključa</a:t>
            </a:r>
            <a:r>
              <a:rPr lang="en-US" dirty="0"/>
              <a:t>. </a:t>
            </a:r>
            <a:endParaRPr lang="sr-Latn-RS" dirty="0" smtClean="0"/>
          </a:p>
          <a:p>
            <a:r>
              <a:rPr lang="en-US" dirty="0" smtClean="0"/>
              <a:t>Na </a:t>
            </a:r>
            <a:r>
              <a:rPr lang="en-US" dirty="0" err="1"/>
              <a:t>taj</a:t>
            </a:r>
            <a:r>
              <a:rPr lang="en-US" dirty="0"/>
              <a:t> </a:t>
            </a:r>
            <a:r>
              <a:rPr lang="en-US" dirty="0" err="1"/>
              <a:t>način</a:t>
            </a:r>
            <a:r>
              <a:rPr lang="en-US" dirty="0"/>
              <a:t> </a:t>
            </a:r>
            <a:r>
              <a:rPr lang="en-US" dirty="0" err="1"/>
              <a:t>svaki</a:t>
            </a:r>
            <a:r>
              <a:rPr lang="en-US" dirty="0"/>
              <a:t> </a:t>
            </a:r>
            <a:r>
              <a:rPr lang="en-US" dirty="0" err="1"/>
              <a:t>primalac</a:t>
            </a:r>
            <a:r>
              <a:rPr lang="en-US" dirty="0"/>
              <a:t> </a:t>
            </a:r>
            <a:r>
              <a:rPr lang="en-US" dirty="0" err="1"/>
              <a:t>ima</a:t>
            </a:r>
            <a:r>
              <a:rPr lang="en-US" dirty="0"/>
              <a:t> </a:t>
            </a:r>
            <a:r>
              <a:rPr lang="en-US" dirty="0" err="1"/>
              <a:t>svoj</a:t>
            </a:r>
            <a:r>
              <a:rPr lang="en-US" dirty="0"/>
              <a:t> </a:t>
            </a:r>
            <a:r>
              <a:rPr lang="en-US" dirty="0" err="1"/>
              <a:t>privatni</a:t>
            </a:r>
            <a:r>
              <a:rPr lang="en-US" dirty="0"/>
              <a:t> </a:t>
            </a:r>
            <a:r>
              <a:rPr lang="en-US" dirty="0" err="1"/>
              <a:t>ključ</a:t>
            </a:r>
            <a:r>
              <a:rPr lang="en-US" dirty="0"/>
              <a:t> a </a:t>
            </a:r>
            <a:r>
              <a:rPr lang="en-US" dirty="0" err="1"/>
              <a:t>javni</a:t>
            </a:r>
            <a:r>
              <a:rPr lang="en-US" dirty="0"/>
              <a:t> se </a:t>
            </a:r>
            <a:r>
              <a:rPr lang="en-US" dirty="0" err="1"/>
              <a:t>može</a:t>
            </a:r>
            <a:r>
              <a:rPr lang="en-US" dirty="0"/>
              <a:t> </a:t>
            </a:r>
            <a:r>
              <a:rPr lang="en-US" dirty="0" err="1"/>
              <a:t>dati</a:t>
            </a:r>
            <a:r>
              <a:rPr lang="en-US" dirty="0"/>
              <a:t> </a:t>
            </a:r>
            <a:r>
              <a:rPr lang="en-US" dirty="0" err="1"/>
              <a:t>bilo</a:t>
            </a:r>
            <a:r>
              <a:rPr lang="en-US" dirty="0"/>
              <a:t> </a:t>
            </a:r>
            <a:r>
              <a:rPr lang="en-US" dirty="0" err="1"/>
              <a:t>kome</a:t>
            </a:r>
            <a:r>
              <a:rPr lang="en-US" dirty="0"/>
              <a:t>, </a:t>
            </a:r>
            <a:r>
              <a:rPr lang="en-US" dirty="0" err="1"/>
              <a:t>pošto</a:t>
            </a:r>
            <a:r>
              <a:rPr lang="en-US" dirty="0"/>
              <a:t> se on </a:t>
            </a:r>
            <a:r>
              <a:rPr lang="en-US" dirty="0" err="1"/>
              <a:t>koristi</a:t>
            </a:r>
            <a:r>
              <a:rPr lang="en-US" dirty="0"/>
              <a:t> </a:t>
            </a:r>
            <a:r>
              <a:rPr lang="en-US" dirty="0" err="1"/>
              <a:t>samo</a:t>
            </a:r>
            <a:r>
              <a:rPr lang="en-US" dirty="0"/>
              <a:t> </a:t>
            </a:r>
            <a:r>
              <a:rPr lang="en-US" dirty="0" err="1"/>
              <a:t>za</a:t>
            </a:r>
            <a:r>
              <a:rPr lang="en-US" dirty="0"/>
              <a:t> </a:t>
            </a:r>
            <a:r>
              <a:rPr lang="en-US" dirty="0" err="1"/>
              <a:t>šifrovanje</a:t>
            </a:r>
            <a:r>
              <a:rPr lang="en-US" dirty="0"/>
              <a:t>, a ne i </a:t>
            </a:r>
            <a:r>
              <a:rPr lang="en-US" dirty="0" err="1"/>
              <a:t>dešifrovanje</a:t>
            </a:r>
            <a:r>
              <a:rPr lang="en-US" dirty="0"/>
              <a:t>.</a:t>
            </a:r>
          </a:p>
        </p:txBody>
      </p:sp>
    </p:spTree>
    <p:extLst>
      <p:ext uri="{BB962C8B-B14F-4D97-AF65-F5344CB8AC3E}">
        <p14:creationId xmlns:p14="http://schemas.microsoft.com/office/powerpoint/2010/main" val="64626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85750"/>
            <a:ext cx="7315200" cy="2654645"/>
          </a:xfrm>
        </p:spPr>
        <p:txBody>
          <a:bodyPr/>
          <a:lstStyle/>
          <a:p>
            <a:r>
              <a:rPr lang="en-US" dirty="0" err="1"/>
              <a:t>Tvorci</a:t>
            </a:r>
            <a:r>
              <a:rPr lang="en-US" dirty="0"/>
              <a:t> </a:t>
            </a:r>
            <a:r>
              <a:rPr lang="en-US" dirty="0" err="1"/>
              <a:t>asimetrične</a:t>
            </a:r>
            <a:r>
              <a:rPr lang="en-US" dirty="0"/>
              <a:t> </a:t>
            </a:r>
            <a:r>
              <a:rPr lang="en-US" dirty="0" err="1"/>
              <a:t>kriptografije</a:t>
            </a:r>
            <a:r>
              <a:rPr lang="en-US" dirty="0"/>
              <a:t> </a:t>
            </a:r>
            <a:r>
              <a:rPr lang="en-US" dirty="0" err="1"/>
              <a:t>su</a:t>
            </a:r>
            <a:r>
              <a:rPr lang="en-US" dirty="0"/>
              <a:t> Whitefield </a:t>
            </a:r>
            <a:r>
              <a:rPr lang="en-US" dirty="0" err="1"/>
              <a:t>Diffie</a:t>
            </a:r>
            <a:r>
              <a:rPr lang="en-US" dirty="0"/>
              <a:t> i Martin Hellman </a:t>
            </a:r>
            <a:r>
              <a:rPr lang="en-US" dirty="0" err="1"/>
              <a:t>koji</a:t>
            </a:r>
            <a:r>
              <a:rPr lang="en-US" dirty="0"/>
              <a:t> </a:t>
            </a:r>
            <a:r>
              <a:rPr lang="en-US" dirty="0" err="1"/>
              <a:t>su</a:t>
            </a:r>
            <a:r>
              <a:rPr lang="en-US" dirty="0"/>
              <a:t> 1976. </a:t>
            </a:r>
            <a:r>
              <a:rPr lang="en-US" dirty="0" err="1"/>
              <a:t>godine</a:t>
            </a:r>
            <a:r>
              <a:rPr lang="en-US" dirty="0"/>
              <a:t> </a:t>
            </a:r>
            <a:r>
              <a:rPr lang="en-US" dirty="0" err="1"/>
              <a:t>opisali</a:t>
            </a:r>
            <a:r>
              <a:rPr lang="en-US" dirty="0"/>
              <a:t> </a:t>
            </a:r>
            <a:r>
              <a:rPr lang="en-US" dirty="0" err="1"/>
              <a:t>ideju</a:t>
            </a:r>
            <a:r>
              <a:rPr lang="en-US" dirty="0"/>
              <a:t> </a:t>
            </a:r>
            <a:r>
              <a:rPr lang="en-US" dirty="0" err="1"/>
              <a:t>kriptografije</a:t>
            </a:r>
            <a:r>
              <a:rPr lang="en-US" dirty="0"/>
              <a:t> </a:t>
            </a:r>
            <a:r>
              <a:rPr lang="en-US" dirty="0" err="1"/>
              <a:t>koja</a:t>
            </a:r>
            <a:r>
              <a:rPr lang="en-US" dirty="0"/>
              <a:t> se </a:t>
            </a:r>
            <a:r>
              <a:rPr lang="en-US" dirty="0" err="1"/>
              <a:t>temelji</a:t>
            </a:r>
            <a:r>
              <a:rPr lang="en-US" dirty="0"/>
              <a:t> </a:t>
            </a:r>
            <a:r>
              <a:rPr lang="en-US" dirty="0" err="1"/>
              <a:t>na</a:t>
            </a:r>
            <a:r>
              <a:rPr lang="en-US" dirty="0"/>
              <a:t> </a:t>
            </a:r>
            <a:r>
              <a:rPr lang="en-US" dirty="0" err="1"/>
              <a:t>dva</a:t>
            </a:r>
            <a:r>
              <a:rPr lang="en-US" dirty="0"/>
              <a:t> </a:t>
            </a:r>
            <a:r>
              <a:rPr lang="en-US" dirty="0" err="1"/>
              <a:t>ključa</a:t>
            </a:r>
            <a:r>
              <a:rPr lang="en-US" dirty="0"/>
              <a:t>, </a:t>
            </a:r>
            <a:r>
              <a:rPr lang="en-US" dirty="0" err="1"/>
              <a:t>privatnom</a:t>
            </a:r>
            <a:r>
              <a:rPr lang="en-US" dirty="0"/>
              <a:t> (</a:t>
            </a:r>
            <a:r>
              <a:rPr lang="en-US" dirty="0" err="1"/>
              <a:t>ili</a:t>
            </a:r>
            <a:r>
              <a:rPr lang="en-US" dirty="0"/>
              <a:t> </a:t>
            </a:r>
            <a:r>
              <a:rPr lang="en-US" dirty="0" err="1"/>
              <a:t>često</a:t>
            </a:r>
            <a:r>
              <a:rPr lang="en-US" dirty="0"/>
              <a:t> </a:t>
            </a:r>
            <a:r>
              <a:rPr lang="en-US" dirty="0" err="1"/>
              <a:t>zvanim</a:t>
            </a:r>
            <a:r>
              <a:rPr lang="en-US" dirty="0"/>
              <a:t> </a:t>
            </a:r>
            <a:r>
              <a:rPr lang="en-US" dirty="0" err="1"/>
              <a:t>tajnim</a:t>
            </a:r>
            <a:r>
              <a:rPr lang="en-US" dirty="0"/>
              <a:t>) i </a:t>
            </a:r>
            <a:r>
              <a:rPr lang="en-US" dirty="0" err="1"/>
              <a:t>javnom</a:t>
            </a:r>
            <a:r>
              <a:rPr lang="en-US" dirty="0"/>
              <a:t> </a:t>
            </a:r>
            <a:r>
              <a:rPr lang="en-US" dirty="0" err="1"/>
              <a:t>ključu</a:t>
            </a:r>
            <a:r>
              <a:rPr lang="en-US" dirty="0"/>
              <a:t>. </a:t>
            </a:r>
          </a:p>
        </p:txBody>
      </p:sp>
      <p:pic>
        <p:nvPicPr>
          <p:cNvPr id="1026" name="Picture 2" descr="C:\Users\Administrator\Downloads\Whitfield_Diffie_Royal_Society.jpg"/>
          <p:cNvPicPr>
            <a:picLocks noChangeAspect="1" noChangeArrowheads="1"/>
          </p:cNvPicPr>
          <p:nvPr/>
        </p:nvPicPr>
        <p:blipFill rotWithShape="1">
          <a:blip r:embed="rId2">
            <a:extLst>
              <a:ext uri="{28A0092B-C50C-407E-A947-70E740481C1C}">
                <a14:useLocalDpi xmlns:a14="http://schemas.microsoft.com/office/drawing/2010/main" val="0"/>
              </a:ext>
            </a:extLst>
          </a:blip>
          <a:srcRect b="46390"/>
          <a:stretch/>
        </p:blipFill>
        <p:spPr bwMode="auto">
          <a:xfrm>
            <a:off x="914400" y="1809750"/>
            <a:ext cx="3592968" cy="2889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ownloads\PRphoto201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739900"/>
            <a:ext cx="302895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33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ownloads\HO-RSA.png"/>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t="7826" b="7826"/>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914400" y="1123950"/>
            <a:ext cx="7315200" cy="2654645"/>
          </a:xfrm>
        </p:spPr>
        <p:txBody>
          <a:bodyPr>
            <a:noAutofit/>
          </a:bodyPr>
          <a:lstStyle/>
          <a:p>
            <a:r>
              <a:rPr lang="en-US" sz="2400" b="1" dirty="0" err="1">
                <a:solidFill>
                  <a:schemeClr val="bg1"/>
                </a:solidFill>
              </a:rPr>
              <a:t>Prvi</a:t>
            </a:r>
            <a:r>
              <a:rPr lang="en-US" sz="2400" b="1" dirty="0">
                <a:solidFill>
                  <a:schemeClr val="bg1"/>
                </a:solidFill>
              </a:rPr>
              <a:t> </a:t>
            </a:r>
            <a:r>
              <a:rPr lang="en-US" sz="2400" b="1" dirty="0" err="1">
                <a:solidFill>
                  <a:schemeClr val="bg1"/>
                </a:solidFill>
              </a:rPr>
              <a:t>takav</a:t>
            </a:r>
            <a:r>
              <a:rPr lang="en-US" sz="2400" b="1" dirty="0">
                <a:solidFill>
                  <a:schemeClr val="bg1"/>
                </a:solidFill>
              </a:rPr>
              <a:t> </a:t>
            </a:r>
            <a:r>
              <a:rPr lang="en-US" sz="2400" b="1" dirty="0" err="1">
                <a:solidFill>
                  <a:schemeClr val="bg1"/>
                </a:solidFill>
              </a:rPr>
              <a:t>sistem</a:t>
            </a:r>
            <a:r>
              <a:rPr lang="en-US" sz="2400" b="1" dirty="0">
                <a:solidFill>
                  <a:schemeClr val="bg1"/>
                </a:solidFill>
              </a:rPr>
              <a:t> </a:t>
            </a:r>
            <a:r>
              <a:rPr lang="en-US" sz="2400" b="1" dirty="0" err="1">
                <a:solidFill>
                  <a:schemeClr val="bg1"/>
                </a:solidFill>
              </a:rPr>
              <a:t>koji</a:t>
            </a:r>
            <a:r>
              <a:rPr lang="en-US" sz="2400" b="1" dirty="0">
                <a:solidFill>
                  <a:schemeClr val="bg1"/>
                </a:solidFill>
              </a:rPr>
              <a:t> </a:t>
            </a:r>
            <a:r>
              <a:rPr lang="en-US" sz="2400" b="1" dirty="0" err="1">
                <a:solidFill>
                  <a:schemeClr val="bg1"/>
                </a:solidFill>
              </a:rPr>
              <a:t>su</a:t>
            </a:r>
            <a:r>
              <a:rPr lang="en-US" sz="2400" b="1" dirty="0">
                <a:solidFill>
                  <a:schemeClr val="bg1"/>
                </a:solidFill>
              </a:rPr>
              <a:t> </a:t>
            </a:r>
            <a:r>
              <a:rPr lang="en-US" sz="2400" b="1" dirty="0" err="1">
                <a:solidFill>
                  <a:schemeClr val="bg1"/>
                </a:solidFill>
              </a:rPr>
              <a:t>oni</a:t>
            </a:r>
            <a:r>
              <a:rPr lang="en-US" sz="2400" b="1" dirty="0">
                <a:solidFill>
                  <a:schemeClr val="bg1"/>
                </a:solidFill>
              </a:rPr>
              <a:t> </a:t>
            </a:r>
            <a:r>
              <a:rPr lang="en-US" sz="2400" b="1" dirty="0" err="1">
                <a:solidFill>
                  <a:schemeClr val="bg1"/>
                </a:solidFill>
              </a:rPr>
              <a:t>definisali</a:t>
            </a:r>
            <a:r>
              <a:rPr lang="en-US" sz="2400" b="1" dirty="0">
                <a:solidFill>
                  <a:schemeClr val="bg1"/>
                </a:solidFill>
              </a:rPr>
              <a:t> bio je </a:t>
            </a:r>
            <a:r>
              <a:rPr lang="en-US" sz="2400" b="1" dirty="0" err="1">
                <a:solidFill>
                  <a:schemeClr val="bg1"/>
                </a:solidFill>
              </a:rPr>
              <a:t>protokol</a:t>
            </a:r>
            <a:r>
              <a:rPr lang="en-US" sz="2400" b="1" dirty="0">
                <a:solidFill>
                  <a:schemeClr val="bg1"/>
                </a:solidFill>
              </a:rPr>
              <a:t>, </a:t>
            </a:r>
            <a:r>
              <a:rPr lang="en-US" sz="2400" b="1" dirty="0" err="1">
                <a:solidFill>
                  <a:schemeClr val="bg1"/>
                </a:solidFill>
              </a:rPr>
              <a:t>poznat</a:t>
            </a:r>
            <a:r>
              <a:rPr lang="en-US" sz="2400" b="1" dirty="0">
                <a:solidFill>
                  <a:schemeClr val="bg1"/>
                </a:solidFill>
              </a:rPr>
              <a:t> pod </a:t>
            </a:r>
            <a:r>
              <a:rPr lang="en-US" sz="2400" b="1" dirty="0" err="1">
                <a:solidFill>
                  <a:schemeClr val="bg1"/>
                </a:solidFill>
              </a:rPr>
              <a:t>imenom</a:t>
            </a:r>
            <a:r>
              <a:rPr lang="en-US" sz="2400" b="1" dirty="0">
                <a:solidFill>
                  <a:schemeClr val="bg1"/>
                </a:solidFill>
              </a:rPr>
              <a:t> </a:t>
            </a:r>
            <a:r>
              <a:rPr lang="en-US" sz="2400" b="1" dirty="0" err="1">
                <a:solidFill>
                  <a:schemeClr val="bg1"/>
                </a:solidFill>
              </a:rPr>
              <a:t>razmena</a:t>
            </a:r>
            <a:r>
              <a:rPr lang="en-US" sz="2400" b="1" dirty="0">
                <a:solidFill>
                  <a:schemeClr val="bg1"/>
                </a:solidFill>
              </a:rPr>
              <a:t> </a:t>
            </a:r>
            <a:r>
              <a:rPr lang="en-US" sz="2400" b="1" dirty="0" err="1">
                <a:solidFill>
                  <a:schemeClr val="bg1"/>
                </a:solidFill>
              </a:rPr>
              <a:t>ključeva</a:t>
            </a:r>
            <a:r>
              <a:rPr lang="en-US" sz="2400" b="1" dirty="0">
                <a:solidFill>
                  <a:schemeClr val="bg1"/>
                </a:solidFill>
              </a:rPr>
              <a:t> </a:t>
            </a:r>
            <a:r>
              <a:rPr lang="en-US" sz="2400" b="1" dirty="0" err="1">
                <a:solidFill>
                  <a:schemeClr val="bg1"/>
                </a:solidFill>
              </a:rPr>
              <a:t>Difi-Helman</a:t>
            </a:r>
            <a:r>
              <a:rPr lang="en-US" sz="2400" b="1" dirty="0">
                <a:solidFill>
                  <a:schemeClr val="bg1"/>
                </a:solidFill>
              </a:rPr>
              <a:t>. 1977. </a:t>
            </a:r>
            <a:r>
              <a:rPr lang="en-US" sz="2400" b="1" dirty="0" err="1">
                <a:solidFill>
                  <a:schemeClr val="bg1"/>
                </a:solidFill>
              </a:rPr>
              <a:t>godine</a:t>
            </a:r>
            <a:r>
              <a:rPr lang="en-US" sz="2400" b="1" dirty="0">
                <a:solidFill>
                  <a:schemeClr val="bg1"/>
                </a:solidFill>
              </a:rPr>
              <a:t> </a:t>
            </a:r>
            <a:r>
              <a:rPr lang="en-US" sz="2400" b="1" dirty="0" err="1">
                <a:solidFill>
                  <a:schemeClr val="bg1"/>
                </a:solidFill>
              </a:rPr>
              <a:t>objavljen</a:t>
            </a:r>
            <a:r>
              <a:rPr lang="en-US" sz="2400" b="1" dirty="0">
                <a:solidFill>
                  <a:schemeClr val="bg1"/>
                </a:solidFill>
              </a:rPr>
              <a:t> je </a:t>
            </a:r>
            <a:r>
              <a:rPr lang="en-US" sz="2400" b="1" dirty="0" err="1">
                <a:solidFill>
                  <a:schemeClr val="bg1"/>
                </a:solidFill>
              </a:rPr>
              <a:t>najčuveniji</a:t>
            </a:r>
            <a:r>
              <a:rPr lang="en-US" sz="2400" b="1" dirty="0">
                <a:solidFill>
                  <a:schemeClr val="bg1"/>
                </a:solidFill>
              </a:rPr>
              <a:t> i </a:t>
            </a:r>
            <a:r>
              <a:rPr lang="en-US" sz="2400" b="1" dirty="0" err="1">
                <a:solidFill>
                  <a:schemeClr val="bg1"/>
                </a:solidFill>
              </a:rPr>
              <a:t>najpopularniji</a:t>
            </a:r>
            <a:r>
              <a:rPr lang="en-US" sz="2400" b="1" dirty="0">
                <a:solidFill>
                  <a:schemeClr val="bg1"/>
                </a:solidFill>
              </a:rPr>
              <a:t> </a:t>
            </a:r>
            <a:r>
              <a:rPr lang="en-US" sz="2400" b="1" dirty="0" err="1">
                <a:solidFill>
                  <a:schemeClr val="bg1"/>
                </a:solidFill>
              </a:rPr>
              <a:t>algoritam</a:t>
            </a:r>
            <a:r>
              <a:rPr lang="en-US" sz="2400" b="1" dirty="0">
                <a:solidFill>
                  <a:schemeClr val="bg1"/>
                </a:solidFill>
              </a:rPr>
              <a:t> </a:t>
            </a:r>
            <a:r>
              <a:rPr lang="en-US" sz="2400" b="1" dirty="0" err="1">
                <a:solidFill>
                  <a:schemeClr val="bg1"/>
                </a:solidFill>
              </a:rPr>
              <a:t>za</a:t>
            </a:r>
            <a:r>
              <a:rPr lang="en-US" sz="2400" b="1" dirty="0">
                <a:solidFill>
                  <a:schemeClr val="bg1"/>
                </a:solidFill>
              </a:rPr>
              <a:t> </a:t>
            </a:r>
            <a:r>
              <a:rPr lang="en-US" sz="2400" b="1" dirty="0" err="1">
                <a:solidFill>
                  <a:schemeClr val="bg1"/>
                </a:solidFill>
              </a:rPr>
              <a:t>simetričnu</a:t>
            </a:r>
            <a:r>
              <a:rPr lang="en-US" sz="2400" b="1" dirty="0">
                <a:solidFill>
                  <a:schemeClr val="bg1"/>
                </a:solidFill>
              </a:rPr>
              <a:t> </a:t>
            </a:r>
            <a:r>
              <a:rPr lang="en-US" sz="2400" b="1" dirty="0" err="1">
                <a:solidFill>
                  <a:schemeClr val="bg1"/>
                </a:solidFill>
              </a:rPr>
              <a:t>kriptografiju</a:t>
            </a:r>
            <a:r>
              <a:rPr lang="en-US" sz="2400" b="1" dirty="0">
                <a:solidFill>
                  <a:schemeClr val="bg1"/>
                </a:solidFill>
              </a:rPr>
              <a:t> RSA, </a:t>
            </a:r>
            <a:r>
              <a:rPr lang="en-US" sz="2400" b="1" dirty="0" err="1">
                <a:solidFill>
                  <a:schemeClr val="bg1"/>
                </a:solidFill>
              </a:rPr>
              <a:t>čije</a:t>
            </a:r>
            <a:r>
              <a:rPr lang="en-US" sz="2400" b="1" dirty="0">
                <a:solidFill>
                  <a:schemeClr val="bg1"/>
                </a:solidFill>
              </a:rPr>
              <a:t> </a:t>
            </a:r>
            <a:r>
              <a:rPr lang="en-US" sz="2400" b="1" dirty="0" err="1">
                <a:solidFill>
                  <a:schemeClr val="bg1"/>
                </a:solidFill>
              </a:rPr>
              <a:t>ime</a:t>
            </a:r>
            <a:r>
              <a:rPr lang="en-US" sz="2400" b="1" dirty="0">
                <a:solidFill>
                  <a:schemeClr val="bg1"/>
                </a:solidFill>
              </a:rPr>
              <a:t> </a:t>
            </a:r>
            <a:r>
              <a:rPr lang="en-US" sz="2400" b="1" dirty="0" err="1">
                <a:solidFill>
                  <a:schemeClr val="bg1"/>
                </a:solidFill>
              </a:rPr>
              <a:t>predstavlja</a:t>
            </a:r>
            <a:r>
              <a:rPr lang="en-US" sz="2400" b="1" dirty="0">
                <a:solidFill>
                  <a:schemeClr val="bg1"/>
                </a:solidFill>
              </a:rPr>
              <a:t> </a:t>
            </a:r>
            <a:r>
              <a:rPr lang="en-US" sz="2400" b="1" dirty="0" err="1">
                <a:solidFill>
                  <a:schemeClr val="bg1"/>
                </a:solidFill>
              </a:rPr>
              <a:t>skraćenicu</a:t>
            </a:r>
            <a:r>
              <a:rPr lang="en-US" sz="2400" b="1" dirty="0">
                <a:solidFill>
                  <a:schemeClr val="bg1"/>
                </a:solidFill>
              </a:rPr>
              <a:t> </a:t>
            </a:r>
            <a:r>
              <a:rPr lang="en-US" sz="2400" b="1" dirty="0" err="1">
                <a:solidFill>
                  <a:schemeClr val="bg1"/>
                </a:solidFill>
              </a:rPr>
              <a:t>sačinjenu</a:t>
            </a:r>
            <a:r>
              <a:rPr lang="en-US" sz="2400" b="1" dirty="0">
                <a:solidFill>
                  <a:schemeClr val="bg1"/>
                </a:solidFill>
              </a:rPr>
              <a:t> od </a:t>
            </a:r>
            <a:r>
              <a:rPr lang="en-US" sz="2400" b="1" dirty="0" err="1">
                <a:solidFill>
                  <a:schemeClr val="bg1"/>
                </a:solidFill>
              </a:rPr>
              <a:t>prvih</a:t>
            </a:r>
            <a:r>
              <a:rPr lang="en-US" sz="2400" b="1" dirty="0">
                <a:solidFill>
                  <a:schemeClr val="bg1"/>
                </a:solidFill>
              </a:rPr>
              <a:t> </a:t>
            </a:r>
            <a:r>
              <a:rPr lang="en-US" sz="2400" b="1" dirty="0" err="1">
                <a:solidFill>
                  <a:schemeClr val="bg1"/>
                </a:solidFill>
              </a:rPr>
              <a:t>slova</a:t>
            </a:r>
            <a:r>
              <a:rPr lang="en-US" sz="2400" b="1" dirty="0">
                <a:solidFill>
                  <a:schemeClr val="bg1"/>
                </a:solidFill>
              </a:rPr>
              <a:t> </a:t>
            </a:r>
            <a:r>
              <a:rPr lang="en-US" sz="2400" b="1" dirty="0" err="1">
                <a:solidFill>
                  <a:schemeClr val="bg1"/>
                </a:solidFill>
              </a:rPr>
              <a:t>prezimena</a:t>
            </a:r>
            <a:r>
              <a:rPr lang="en-US" sz="2400" b="1" dirty="0">
                <a:solidFill>
                  <a:schemeClr val="bg1"/>
                </a:solidFill>
              </a:rPr>
              <a:t> </a:t>
            </a:r>
            <a:r>
              <a:rPr lang="en-US" sz="2400" b="1" dirty="0" err="1">
                <a:solidFill>
                  <a:schemeClr val="bg1"/>
                </a:solidFill>
              </a:rPr>
              <a:t>autora</a:t>
            </a:r>
            <a:r>
              <a:rPr lang="en-US" sz="2400" b="1" dirty="0">
                <a:solidFill>
                  <a:schemeClr val="bg1"/>
                </a:solidFill>
              </a:rPr>
              <a:t> Rona </a:t>
            </a:r>
            <a:r>
              <a:rPr lang="en-US" sz="2400" b="1" dirty="0" err="1">
                <a:solidFill>
                  <a:schemeClr val="bg1"/>
                </a:solidFill>
              </a:rPr>
              <a:t>Riversta</a:t>
            </a:r>
            <a:r>
              <a:rPr lang="en-US" sz="2400" b="1" dirty="0">
                <a:solidFill>
                  <a:schemeClr val="bg1"/>
                </a:solidFill>
              </a:rPr>
              <a:t>, </a:t>
            </a:r>
            <a:r>
              <a:rPr lang="en-US" sz="2400" b="1" dirty="0" err="1">
                <a:solidFill>
                  <a:schemeClr val="bg1"/>
                </a:solidFill>
              </a:rPr>
              <a:t>Adi</a:t>
            </a:r>
            <a:r>
              <a:rPr lang="en-US" sz="2400" b="1" dirty="0">
                <a:solidFill>
                  <a:schemeClr val="bg1"/>
                </a:solidFill>
              </a:rPr>
              <a:t> </a:t>
            </a:r>
            <a:r>
              <a:rPr lang="en-US" sz="2400" b="1" dirty="0" err="1">
                <a:solidFill>
                  <a:schemeClr val="bg1"/>
                </a:solidFill>
              </a:rPr>
              <a:t>Šamira</a:t>
            </a:r>
            <a:r>
              <a:rPr lang="en-US" sz="2400" b="1" dirty="0">
                <a:solidFill>
                  <a:schemeClr val="bg1"/>
                </a:solidFill>
              </a:rPr>
              <a:t> i </a:t>
            </a:r>
            <a:r>
              <a:rPr lang="en-US" sz="2400" b="1" dirty="0" err="1">
                <a:solidFill>
                  <a:schemeClr val="bg1"/>
                </a:solidFill>
              </a:rPr>
              <a:t>Leonarda</a:t>
            </a:r>
            <a:r>
              <a:rPr lang="en-US" sz="2400" b="1" dirty="0">
                <a:solidFill>
                  <a:schemeClr val="bg1"/>
                </a:solidFill>
              </a:rPr>
              <a:t> </a:t>
            </a:r>
            <a:r>
              <a:rPr lang="en-US" sz="2400" b="1" dirty="0" err="1">
                <a:solidFill>
                  <a:schemeClr val="bg1"/>
                </a:solidFill>
              </a:rPr>
              <a:t>Ejdlmana</a:t>
            </a:r>
            <a:r>
              <a:rPr lang="en-US" sz="2400" b="1" dirty="0">
                <a:solidFill>
                  <a:schemeClr val="bg1"/>
                </a:solidFill>
              </a:rPr>
              <a:t>.</a:t>
            </a:r>
          </a:p>
        </p:txBody>
      </p:sp>
    </p:spTree>
    <p:extLst>
      <p:ext uri="{BB962C8B-B14F-4D97-AF65-F5344CB8AC3E}">
        <p14:creationId xmlns:p14="http://schemas.microsoft.com/office/powerpoint/2010/main" val="4222802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28750"/>
            <a:ext cx="5105400" cy="2654645"/>
          </a:xfrm>
        </p:spPr>
        <p:txBody>
          <a:bodyPr/>
          <a:lstStyle/>
          <a:p>
            <a:r>
              <a:rPr lang="vi-VN" dirty="0"/>
              <a:t>Prednost ovog načina šifrovanja je u tome što ne mora da se brine o slučaju da neko presretne javni ključ, jer pomoću njega može samo da šifruje podatke. Takođe, programi sa ovakvim načinom šifrovanja imaju opciju da potpisuju elektronske </a:t>
            </a:r>
            <a:r>
              <a:rPr lang="vi-VN" dirty="0" smtClean="0"/>
              <a:t>dokumente</a:t>
            </a:r>
            <a:r>
              <a:rPr lang="sr-Latn-RS" dirty="0" smtClean="0"/>
              <a:t>.</a:t>
            </a:r>
            <a:endParaRPr lang="en-US" dirty="0"/>
          </a:p>
        </p:txBody>
      </p:sp>
      <p:pic>
        <p:nvPicPr>
          <p:cNvPr id="3074" name="Picture 2" descr="C:\Users\Administrator\Downloads\13a785fcb77675cedc8e9038cf43d7.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8364" l="0" r="100000">
                        <a14:foregroundMark x1="14222" y1="41121" x2="14222" y2="41121"/>
                        <a14:foregroundMark x1="5778" y1="35748" x2="5778" y2="35748"/>
                        <a14:foregroundMark x1="18667" y1="36916" x2="12000" y2="38318"/>
                        <a14:foregroundMark x1="24889" y1="40187" x2="14222" y2="45327"/>
                        <a14:foregroundMark x1="26667" y1="43458" x2="5778" y2="35280"/>
                        <a14:foregroundMark x1="8444" y1="45561" x2="3556" y2="28037"/>
                        <a14:foregroundMark x1="73778" y1="12617" x2="70222" y2="6542"/>
                        <a14:foregroundMark x1="79778" y1="63084" x2="98667" y2="85748"/>
                        <a14:foregroundMark x1="79111" y1="73832" x2="86667" y2="89019"/>
                        <a14:foregroundMark x1="4444" y1="38318" x2="1778" y2="32710"/>
                        <a14:foregroundMark x1="2444" y1="31308" x2="7111" y2="23131"/>
                        <a14:foregroundMark x1="4444" y1="26402" x2="10889" y2="20794"/>
                        <a14:foregroundMark x1="10667" y1="19626" x2="12000" y2="14252"/>
                        <a14:foregroundMark x1="14444" y1="13084" x2="18667" y2="10981"/>
                        <a14:foregroundMark x1="20889" y1="10514" x2="24222" y2="10748"/>
                        <a14:foregroundMark x1="24000" y1="10047" x2="27333" y2="5607"/>
                        <a14:foregroundMark x1="29556" y1="5140" x2="35556" y2="2336"/>
                        <a14:foregroundMark x1="36667" y1="2570" x2="42444" y2="1636"/>
                        <a14:foregroundMark x1="45778" y1="1869" x2="50444" y2="3271"/>
                        <a14:foregroundMark x1="52000" y1="5374" x2="53333" y2="6776"/>
                        <a14:foregroundMark x1="53333" y1="5607" x2="60000" y2="3738"/>
                        <a14:foregroundMark x1="63333" y1="4907" x2="68000" y2="5140"/>
                        <a14:foregroundMark x1="63111" y1="4673" x2="62667" y2="3738"/>
                        <a14:backgroundMark x1="1333" y1="25701" x2="222" y2="28505"/>
                        <a14:backgroundMark x1="27556" y1="2103" x2="34444" y2="0"/>
                        <a14:backgroundMark x1="70000" y1="1168" x2="55333" y2="701"/>
                        <a14:backgroundMark x1="34667" y1="1168" x2="36222" y2="467"/>
                        <a14:backgroundMark x1="52222" y1="1636" x2="45333" y2="0"/>
                        <a14:backgroundMark x1="36889" y1="467" x2="38444" y2="0"/>
                        <a14:backgroundMark x1="38889" y1="467" x2="44444" y2="234"/>
                      </a14:backgroundRemoval>
                    </a14:imgEffect>
                  </a14:imgLayer>
                </a14:imgProps>
              </a:ext>
              <a:ext uri="{28A0092B-C50C-407E-A947-70E740481C1C}">
                <a14:useLocalDpi xmlns:a14="http://schemas.microsoft.com/office/drawing/2010/main" val="0"/>
              </a:ext>
            </a:extLst>
          </a:blip>
          <a:srcRect/>
          <a:stretch>
            <a:fillRect/>
          </a:stretch>
        </p:blipFill>
        <p:spPr bwMode="auto">
          <a:xfrm>
            <a:off x="5715000" y="1352550"/>
            <a:ext cx="2844147"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68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3350"/>
            <a:ext cx="7315200" cy="865573"/>
          </a:xfrm>
        </p:spPr>
        <p:txBody>
          <a:bodyPr/>
          <a:lstStyle/>
          <a:p>
            <a:r>
              <a:rPr lang="en-US" dirty="0" err="1"/>
              <a:t>Kriptografija</a:t>
            </a:r>
            <a:r>
              <a:rPr lang="en-US" dirty="0"/>
              <a:t> </a:t>
            </a:r>
            <a:r>
              <a:rPr lang="en-US" dirty="0" err="1"/>
              <a:t>javnog</a:t>
            </a:r>
            <a:r>
              <a:rPr lang="en-US" dirty="0"/>
              <a:t> </a:t>
            </a:r>
            <a:r>
              <a:rPr lang="en-US" dirty="0" err="1"/>
              <a:t>ključa</a:t>
            </a:r>
            <a:endParaRPr lang="en-US" dirty="0"/>
          </a:p>
        </p:txBody>
      </p:sp>
      <p:sp>
        <p:nvSpPr>
          <p:cNvPr id="3" name="Content Placeholder 2"/>
          <p:cNvSpPr>
            <a:spLocks noGrp="1"/>
          </p:cNvSpPr>
          <p:nvPr>
            <p:ph idx="1"/>
          </p:nvPr>
        </p:nvSpPr>
        <p:spPr>
          <a:xfrm>
            <a:off x="914400" y="1047750"/>
            <a:ext cx="7315200" cy="2654645"/>
          </a:xfrm>
        </p:spPr>
        <p:txBody>
          <a:bodyPr/>
          <a:lstStyle/>
          <a:p>
            <a:r>
              <a:rPr lang="en-US" dirty="0" err="1"/>
              <a:t>Pošiljalac</a:t>
            </a:r>
            <a:r>
              <a:rPr lang="en-US" dirty="0"/>
              <a:t> i </a:t>
            </a:r>
            <a:r>
              <a:rPr lang="en-US" dirty="0" err="1"/>
              <a:t>primalac</a:t>
            </a:r>
            <a:r>
              <a:rPr lang="en-US" dirty="0"/>
              <a:t> </a:t>
            </a:r>
            <a:r>
              <a:rPr lang="en-US" dirty="0" err="1"/>
              <a:t>nemaju</a:t>
            </a:r>
            <a:r>
              <a:rPr lang="en-US" dirty="0"/>
              <a:t> </a:t>
            </a:r>
            <a:r>
              <a:rPr lang="en-US" dirty="0" err="1"/>
              <a:t>isti</a:t>
            </a:r>
            <a:r>
              <a:rPr lang="en-US" dirty="0"/>
              <a:t> </a:t>
            </a:r>
            <a:r>
              <a:rPr lang="en-US" dirty="0" err="1"/>
              <a:t>tajni</a:t>
            </a:r>
            <a:r>
              <a:rPr lang="en-US" dirty="0"/>
              <a:t> </a:t>
            </a:r>
            <a:r>
              <a:rPr lang="en-US" dirty="0" err="1"/>
              <a:t>ključ</a:t>
            </a:r>
            <a:endParaRPr lang="en-US" dirty="0"/>
          </a:p>
          <a:p>
            <a:r>
              <a:rPr lang="en-US" dirty="0" err="1"/>
              <a:t>Javni</a:t>
            </a:r>
            <a:r>
              <a:rPr lang="en-US" dirty="0"/>
              <a:t>  </a:t>
            </a:r>
            <a:r>
              <a:rPr lang="en-US" dirty="0" err="1"/>
              <a:t>ključ</a:t>
            </a:r>
            <a:r>
              <a:rPr lang="en-US" dirty="0"/>
              <a:t> je </a:t>
            </a:r>
            <a:r>
              <a:rPr lang="en-US" dirty="0" err="1"/>
              <a:t>poznat</a:t>
            </a:r>
            <a:r>
              <a:rPr lang="en-US" dirty="0"/>
              <a:t> </a:t>
            </a:r>
            <a:r>
              <a:rPr lang="en-US" dirty="0" err="1"/>
              <a:t>svima</a:t>
            </a:r>
            <a:endParaRPr lang="en-US" dirty="0"/>
          </a:p>
          <a:p>
            <a:r>
              <a:rPr lang="en-US" dirty="0" err="1"/>
              <a:t>Privatni</a:t>
            </a:r>
            <a:r>
              <a:rPr lang="en-US" dirty="0"/>
              <a:t>  </a:t>
            </a:r>
            <a:r>
              <a:rPr lang="en-US" dirty="0" err="1"/>
              <a:t>ključ</a:t>
            </a:r>
            <a:r>
              <a:rPr lang="en-US" dirty="0"/>
              <a:t> </a:t>
            </a:r>
            <a:r>
              <a:rPr lang="en-US" dirty="0" err="1"/>
              <a:t>za</a:t>
            </a:r>
            <a:r>
              <a:rPr lang="en-US" dirty="0"/>
              <a:t> </a:t>
            </a:r>
            <a:r>
              <a:rPr lang="en-US" dirty="0" err="1"/>
              <a:t>dešifrovanje</a:t>
            </a:r>
            <a:r>
              <a:rPr lang="en-US" dirty="0"/>
              <a:t> </a:t>
            </a:r>
            <a:r>
              <a:rPr lang="en-US" dirty="0" err="1"/>
              <a:t>poznat</a:t>
            </a:r>
            <a:r>
              <a:rPr lang="en-US" dirty="0"/>
              <a:t> je </a:t>
            </a:r>
            <a:r>
              <a:rPr lang="en-US" dirty="0" err="1"/>
              <a:t>samo</a:t>
            </a:r>
            <a:r>
              <a:rPr lang="en-US" dirty="0"/>
              <a:t> </a:t>
            </a:r>
            <a:r>
              <a:rPr lang="en-US" dirty="0" err="1"/>
              <a:t>primaocu</a:t>
            </a:r>
            <a:endParaRPr lang="en-US" dirty="0"/>
          </a:p>
          <a:p>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961" t="36496" r="15780" b="21631"/>
          <a:stretch/>
        </p:blipFill>
        <p:spPr bwMode="auto">
          <a:xfrm>
            <a:off x="1371600" y="2343150"/>
            <a:ext cx="5853319" cy="258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12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61950"/>
            <a:ext cx="7620000" cy="4572000"/>
          </a:xfrm>
        </p:spPr>
        <p:txBody>
          <a:bodyPr>
            <a:normAutofit/>
          </a:bodyPr>
          <a:lstStyle/>
          <a:p>
            <a:r>
              <a:rPr lang="vi-VN" dirty="0"/>
              <a:t>Algoritmi asimetričnih kriptosistema zasnivaju se na određenim svojstvima brojeva.</a:t>
            </a:r>
          </a:p>
          <a:p>
            <a:r>
              <a:rPr lang="vi-VN" dirty="0"/>
              <a:t>Pri kriptovanju se izvorni tekst tretira kao niz prirodnih brojeva koji se odabranom funkcijom kriptovanja i ključem Kb preračunavaju u kriptovani niz teksta. </a:t>
            </a:r>
          </a:p>
          <a:p>
            <a:r>
              <a:rPr lang="vi-VN" dirty="0"/>
              <a:t>Funkcija kriptovanja mora biti takva da se iz kriptovanog teksta ne može odrediti izvorni tekst, čak ako je poznat i ključ za kriptovanje.</a:t>
            </a:r>
          </a:p>
          <a:p>
            <a:r>
              <a:rPr lang="vi-VN" dirty="0"/>
              <a:t>Međutim, ukoliko se zna ključ dekriptovanja Kd moguće je lako računanje izvornog teksta. </a:t>
            </a:r>
          </a:p>
          <a:p>
            <a:r>
              <a:rPr lang="vi-VN" dirty="0"/>
              <a:t>Svaki od sagovornika mora posedovati dva ključa (javni i tajni). Iako su različiti, ključevi su međusobno povezani određenim transformacijama</a:t>
            </a:r>
          </a:p>
          <a:p>
            <a:endParaRPr lang="en-US" dirty="0"/>
          </a:p>
        </p:txBody>
      </p:sp>
    </p:spTree>
    <p:extLst>
      <p:ext uri="{BB962C8B-B14F-4D97-AF65-F5344CB8AC3E}">
        <p14:creationId xmlns:p14="http://schemas.microsoft.com/office/powerpoint/2010/main" val="401096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19149"/>
            <a:ext cx="7315200" cy="3912871"/>
          </a:xfrm>
        </p:spPr>
        <p:txBody>
          <a:bodyPr/>
          <a:lstStyle/>
          <a:p>
            <a:r>
              <a:rPr lang="en-US" dirty="0" err="1"/>
              <a:t>nedostatak</a:t>
            </a:r>
            <a:r>
              <a:rPr lang="en-US" dirty="0"/>
              <a:t> </a:t>
            </a:r>
            <a:r>
              <a:rPr lang="en-US" dirty="0" err="1"/>
              <a:t>ovog</a:t>
            </a:r>
            <a:r>
              <a:rPr lang="en-US" dirty="0"/>
              <a:t> </a:t>
            </a:r>
            <a:r>
              <a:rPr lang="en-US" dirty="0" err="1"/>
              <a:t>načina</a:t>
            </a:r>
            <a:r>
              <a:rPr lang="en-US" dirty="0"/>
              <a:t> </a:t>
            </a:r>
            <a:r>
              <a:rPr lang="en-US" dirty="0" err="1"/>
              <a:t>kriptovanja</a:t>
            </a:r>
            <a:r>
              <a:rPr lang="en-US" dirty="0"/>
              <a:t> je </a:t>
            </a:r>
            <a:r>
              <a:rPr lang="en-US" dirty="0" err="1"/>
              <a:t>njegova</a:t>
            </a:r>
            <a:r>
              <a:rPr lang="en-US" dirty="0"/>
              <a:t> </a:t>
            </a:r>
            <a:r>
              <a:rPr lang="en-US" dirty="0" err="1"/>
              <a:t>sporost</a:t>
            </a:r>
            <a:r>
              <a:rPr lang="en-US" dirty="0"/>
              <a:t> i </a:t>
            </a:r>
            <a:r>
              <a:rPr lang="en-US" dirty="0" err="1"/>
              <a:t>neprikladnost</a:t>
            </a:r>
            <a:r>
              <a:rPr lang="en-US" dirty="0"/>
              <a:t> </a:t>
            </a:r>
            <a:r>
              <a:rPr lang="en-US" dirty="0" err="1"/>
              <a:t>za</a:t>
            </a:r>
            <a:r>
              <a:rPr lang="en-US" dirty="0"/>
              <a:t> </a:t>
            </a:r>
            <a:r>
              <a:rPr lang="en-US" dirty="0" err="1"/>
              <a:t>kriptovanje</a:t>
            </a:r>
            <a:r>
              <a:rPr lang="en-US" dirty="0"/>
              <a:t> </a:t>
            </a:r>
            <a:r>
              <a:rPr lang="en-US" dirty="0" err="1"/>
              <a:t>velikih</a:t>
            </a:r>
            <a:r>
              <a:rPr lang="en-US" dirty="0"/>
              <a:t> </a:t>
            </a:r>
            <a:r>
              <a:rPr lang="en-US" dirty="0" err="1"/>
              <a:t>količina</a:t>
            </a:r>
            <a:r>
              <a:rPr lang="en-US" dirty="0"/>
              <a:t> </a:t>
            </a:r>
            <a:r>
              <a:rPr lang="en-US" dirty="0" err="1"/>
              <a:t>podataka</a:t>
            </a:r>
            <a:r>
              <a:rPr lang="en-US" dirty="0"/>
              <a:t>. </a:t>
            </a:r>
          </a:p>
          <a:p>
            <a:r>
              <a:rPr lang="en-US" dirty="0" err="1"/>
              <a:t>pitanje</a:t>
            </a:r>
            <a:r>
              <a:rPr lang="en-US" dirty="0"/>
              <a:t> </a:t>
            </a:r>
            <a:r>
              <a:rPr lang="en-US" dirty="0" err="1"/>
              <a:t>autentičnosti</a:t>
            </a:r>
            <a:r>
              <a:rPr lang="en-US" dirty="0"/>
              <a:t> </a:t>
            </a:r>
            <a:r>
              <a:rPr lang="en-US" dirty="0" err="1"/>
              <a:t>poruke</a:t>
            </a:r>
            <a:r>
              <a:rPr lang="en-US" dirty="0"/>
              <a:t>, </a:t>
            </a:r>
            <a:r>
              <a:rPr lang="en-US" dirty="0" err="1"/>
              <a:t>odnosno</a:t>
            </a:r>
            <a:r>
              <a:rPr lang="en-US" dirty="0"/>
              <a:t> </a:t>
            </a:r>
            <a:r>
              <a:rPr lang="en-US" dirty="0" err="1"/>
              <a:t>kako</a:t>
            </a:r>
            <a:r>
              <a:rPr lang="en-US" dirty="0"/>
              <a:t> da </a:t>
            </a:r>
            <a:r>
              <a:rPr lang="en-US" dirty="0" err="1"/>
              <a:t>osoba</a:t>
            </a:r>
            <a:r>
              <a:rPr lang="en-US" dirty="0"/>
              <a:t> B </a:t>
            </a:r>
            <a:r>
              <a:rPr lang="en-US" dirty="0" err="1"/>
              <a:t>bude</a:t>
            </a:r>
            <a:r>
              <a:rPr lang="en-US" dirty="0"/>
              <a:t> </a:t>
            </a:r>
            <a:r>
              <a:rPr lang="en-US" dirty="0" err="1"/>
              <a:t>sigurna</a:t>
            </a:r>
            <a:r>
              <a:rPr lang="en-US" dirty="0"/>
              <a:t> da je </a:t>
            </a:r>
            <a:r>
              <a:rPr lang="en-US" dirty="0" err="1"/>
              <a:t>poruku</a:t>
            </a:r>
            <a:r>
              <a:rPr lang="en-US" dirty="0"/>
              <a:t> </a:t>
            </a:r>
            <a:r>
              <a:rPr lang="en-US" dirty="0" err="1"/>
              <a:t>koju</a:t>
            </a:r>
            <a:r>
              <a:rPr lang="en-US" dirty="0"/>
              <a:t> je </a:t>
            </a:r>
            <a:r>
              <a:rPr lang="en-US" dirty="0" err="1"/>
              <a:t>primila</a:t>
            </a:r>
            <a:r>
              <a:rPr lang="en-US" dirty="0"/>
              <a:t> </a:t>
            </a:r>
            <a:r>
              <a:rPr lang="en-US" dirty="0" err="1"/>
              <a:t>uistinu</a:t>
            </a:r>
            <a:r>
              <a:rPr lang="en-US" dirty="0"/>
              <a:t> </a:t>
            </a:r>
            <a:r>
              <a:rPr lang="en-US" dirty="0" err="1"/>
              <a:t>poslala</a:t>
            </a:r>
            <a:r>
              <a:rPr lang="en-US" dirty="0"/>
              <a:t> </a:t>
            </a:r>
            <a:r>
              <a:rPr lang="en-US" dirty="0" err="1"/>
              <a:t>osoba</a:t>
            </a:r>
            <a:r>
              <a:rPr lang="en-US" dirty="0"/>
              <a:t> A. </a:t>
            </a:r>
          </a:p>
          <a:p>
            <a:r>
              <a:rPr lang="en-US" dirty="0" err="1"/>
              <a:t>Najčešće</a:t>
            </a:r>
            <a:r>
              <a:rPr lang="en-US" dirty="0"/>
              <a:t> se </a:t>
            </a:r>
            <a:r>
              <a:rPr lang="en-US" dirty="0" err="1"/>
              <a:t>koriste</a:t>
            </a:r>
            <a:r>
              <a:rPr lang="en-US" dirty="0"/>
              <a:t> </a:t>
            </a:r>
            <a:r>
              <a:rPr lang="en-US" dirty="0" err="1"/>
              <a:t>sledeći</a:t>
            </a:r>
            <a:r>
              <a:rPr lang="en-US" dirty="0"/>
              <a:t> </a:t>
            </a:r>
            <a:r>
              <a:rPr lang="en-US" dirty="0" err="1"/>
              <a:t>asimetrični</a:t>
            </a:r>
            <a:r>
              <a:rPr lang="en-US" dirty="0"/>
              <a:t> </a:t>
            </a:r>
            <a:r>
              <a:rPr lang="en-US" dirty="0" err="1"/>
              <a:t>algoritmi</a:t>
            </a:r>
            <a:r>
              <a:rPr lang="en-US" dirty="0"/>
              <a:t>: RSA (</a:t>
            </a:r>
            <a:r>
              <a:rPr lang="en-US" dirty="0" err="1"/>
              <a:t>eng.</a:t>
            </a:r>
            <a:r>
              <a:rPr lang="en-US" dirty="0"/>
              <a:t> </a:t>
            </a:r>
            <a:r>
              <a:rPr lang="en-US" dirty="0" err="1"/>
              <a:t>Rivest</a:t>
            </a:r>
            <a:r>
              <a:rPr lang="en-US" dirty="0"/>
              <a:t>-Shamir-</a:t>
            </a:r>
            <a:r>
              <a:rPr lang="en-US" dirty="0" err="1"/>
              <a:t>Adleman</a:t>
            </a:r>
            <a:r>
              <a:rPr lang="en-US" dirty="0"/>
              <a:t>), </a:t>
            </a:r>
            <a:r>
              <a:rPr lang="en-US" dirty="0" err="1"/>
              <a:t>Diffie</a:t>
            </a:r>
            <a:r>
              <a:rPr lang="en-US" dirty="0"/>
              <a:t>-Hellman, </a:t>
            </a:r>
            <a:r>
              <a:rPr lang="en-US" dirty="0" err="1"/>
              <a:t>ElGamal</a:t>
            </a:r>
            <a:r>
              <a:rPr lang="en-US" dirty="0"/>
              <a:t>, </a:t>
            </a:r>
            <a:r>
              <a:rPr lang="en-US" dirty="0" err="1" smtClean="0"/>
              <a:t>Eliptic</a:t>
            </a:r>
            <a:r>
              <a:rPr lang="sr-Latn-RS" dirty="0" smtClean="0"/>
              <a:t>, </a:t>
            </a:r>
            <a:r>
              <a:rPr lang="en-US" dirty="0" smtClean="0"/>
              <a:t>Curves</a:t>
            </a:r>
            <a:r>
              <a:rPr lang="en-US" dirty="0"/>
              <a:t>, Rabin i </a:t>
            </a:r>
            <a:r>
              <a:rPr lang="en-US" dirty="0" err="1"/>
              <a:t>drugi</a:t>
            </a:r>
            <a:r>
              <a:rPr lang="en-US" dirty="0"/>
              <a:t>.</a:t>
            </a:r>
          </a:p>
          <a:p>
            <a:endParaRPr lang="en-US" dirty="0"/>
          </a:p>
        </p:txBody>
      </p:sp>
    </p:spTree>
    <p:extLst>
      <p:ext uri="{BB962C8B-B14F-4D97-AF65-F5344CB8AC3E}">
        <p14:creationId xmlns:p14="http://schemas.microsoft.com/office/powerpoint/2010/main" val="3888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550"/>
            <a:ext cx="7315200" cy="865573"/>
          </a:xfrm>
        </p:spPr>
        <p:txBody>
          <a:bodyPr/>
          <a:lstStyle/>
          <a:p>
            <a:r>
              <a:rPr lang="en-US" dirty="0"/>
              <a:t>RSA </a:t>
            </a:r>
            <a:r>
              <a:rPr lang="en-US" dirty="0" err="1"/>
              <a:t>algoritam</a:t>
            </a:r>
            <a:endParaRPr lang="en-US" dirty="0"/>
          </a:p>
        </p:txBody>
      </p:sp>
      <p:sp>
        <p:nvSpPr>
          <p:cNvPr id="3" name="Content Placeholder 2"/>
          <p:cNvSpPr>
            <a:spLocks noGrp="1"/>
          </p:cNvSpPr>
          <p:nvPr>
            <p:ph idx="1"/>
          </p:nvPr>
        </p:nvSpPr>
        <p:spPr>
          <a:xfrm>
            <a:off x="914400" y="1123951"/>
            <a:ext cx="7315200" cy="3608070"/>
          </a:xfrm>
        </p:spPr>
        <p:txBody>
          <a:bodyPr>
            <a:normAutofit/>
          </a:bodyPr>
          <a:lstStyle/>
          <a:p>
            <a:r>
              <a:rPr lang="vi-VN" dirty="0"/>
              <a:t>Za generisanje javnog i tajnog ključa se koriste prosti brojevi. </a:t>
            </a:r>
          </a:p>
          <a:p>
            <a:pPr lvl="1">
              <a:buFont typeface="Courier New" pitchFamily="49" charset="0"/>
              <a:buChar char="o"/>
            </a:pPr>
            <a:r>
              <a:rPr lang="vi-VN" dirty="0"/>
              <a:t>Tajni ključ predstavlja uređeni par brojeva (N,d). </a:t>
            </a:r>
          </a:p>
          <a:p>
            <a:pPr lvl="1">
              <a:buFont typeface="Courier New" pitchFamily="49" charset="0"/>
              <a:buChar char="o"/>
            </a:pPr>
            <a:r>
              <a:rPr lang="vi-VN" dirty="0"/>
              <a:t>Javni ključ je takođe uređeni par brojeva (N,e). Treba uočiti da je broj N zajednički za oba ključa.</a:t>
            </a:r>
          </a:p>
          <a:p>
            <a:r>
              <a:rPr lang="vi-VN" dirty="0"/>
              <a:t>Osoba koja šalje poruku vrši kriptovanje pomoću sledeće jednačine :</a:t>
            </a:r>
          </a:p>
          <a:p>
            <a:r>
              <a:rPr lang="vi-VN" dirty="0"/>
              <a:t>C = Pe mod N</a:t>
            </a:r>
          </a:p>
          <a:p>
            <a:r>
              <a:rPr lang="vi-VN" dirty="0"/>
              <a:t>P, izvorni tekst koji je prikazan u obliku broja; </a:t>
            </a:r>
          </a:p>
          <a:p>
            <a:r>
              <a:rPr lang="vi-VN" dirty="0"/>
              <a:t>C, broj koji predstavlja kriptovan tekst; </a:t>
            </a:r>
          </a:p>
          <a:p>
            <a:r>
              <a:rPr lang="vi-VN" dirty="0"/>
              <a:t>brojevi e i N su komponente javnog ključa.</a:t>
            </a:r>
          </a:p>
          <a:p>
            <a:endParaRPr lang="en-US" dirty="0"/>
          </a:p>
        </p:txBody>
      </p:sp>
    </p:spTree>
    <p:extLst>
      <p:ext uri="{BB962C8B-B14F-4D97-AF65-F5344CB8AC3E}">
        <p14:creationId xmlns:p14="http://schemas.microsoft.com/office/powerpoint/2010/main" val="2179919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28</TotalTime>
  <Words>735</Words>
  <Application>Microsoft Office PowerPoint</Application>
  <PresentationFormat>On-screen Show (16:9)</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Perspective</vt:lpstr>
      <vt:lpstr>Asimetrično šifrovanje i dešifrovanje</vt:lpstr>
      <vt:lpstr>Asimetrična kriptografija</vt:lpstr>
      <vt:lpstr>PowerPoint Presentation</vt:lpstr>
      <vt:lpstr>PowerPoint Presentation</vt:lpstr>
      <vt:lpstr>PowerPoint Presentation</vt:lpstr>
      <vt:lpstr>Kriptografija javnog ključa</vt:lpstr>
      <vt:lpstr>PowerPoint Presentation</vt:lpstr>
      <vt:lpstr>PowerPoint Presentation</vt:lpstr>
      <vt:lpstr>RSA algoritam</vt:lpstr>
      <vt:lpstr>PowerPoint Presentation</vt:lpstr>
      <vt:lpstr>Prednosti i nedostaci asimetričnih algoritama</vt:lpstr>
      <vt:lpstr>PowerPoint Presentation</vt:lpstr>
      <vt:lpstr>KRAJ</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Asimetrično šifrovanje i dešifrovanje</dc:title>
  <dc:creator>KM</dc:creator>
  <cp:lastModifiedBy>KM</cp:lastModifiedBy>
  <cp:revision>3</cp:revision>
  <dcterms:created xsi:type="dcterms:W3CDTF">2019-10-19T14:40:34Z</dcterms:created>
  <dcterms:modified xsi:type="dcterms:W3CDTF">2019-10-19T15:08:35Z</dcterms:modified>
</cp:coreProperties>
</file>