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Markovic" initials="MM" lastIdx="1" clrIdx="0">
    <p:extLst>
      <p:ext uri="{19B8F6BF-5375-455C-9EA6-DF929625EA0E}">
        <p15:presenceInfo xmlns:p15="http://schemas.microsoft.com/office/powerpoint/2012/main" userId="ee8c617d448223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747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64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246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88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6231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761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8668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7649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32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74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61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616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434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996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00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08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68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37A37F-E174-42C5-90DE-067CEE5F92FC}" type="datetimeFigureOut">
              <a:rPr lang="sr-Latn-RS" smtClean="0"/>
              <a:t>31.10.2019.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E8B57A-18C7-442C-AB6E-8E9C7774D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723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68272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Mihajlo Jovanović</a:t>
            </a:r>
          </a:p>
          <a:p>
            <a:r>
              <a:rPr lang="sr-Latn-RS" sz="2400" dirty="0" smtClean="0"/>
              <a:t>Mladen Marković</a:t>
            </a:r>
            <a:endParaRPr lang="sr-Latn-R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30" y="-995428"/>
            <a:ext cx="7375359" cy="73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Luke Nosek izjavio je da je početna misija PayPal-a bila „stvaranje globalne valute koja je nezavisno od mešanja u ove, znate, korumpirane kartele banaka i vlada koje su zaduživale svoje valute</a:t>
            </a:r>
            <a:r>
              <a:rPr lang="sr-Latn-RS" dirty="0" smtClean="0"/>
              <a:t>“.</a:t>
            </a:r>
          </a:p>
          <a:p>
            <a:r>
              <a:rPr lang="sr-Latn-RS" dirty="0"/>
              <a:t>Nosek je rekao da ova misija na kraju nije </a:t>
            </a:r>
            <a:r>
              <a:rPr lang="sr-Latn-RS" dirty="0" smtClean="0"/>
              <a:t>uspela </a:t>
            </a:r>
            <a:r>
              <a:rPr lang="sr-Latn-RS" dirty="0"/>
              <a:t>zbog pritiska investitora da se proizvod pusti što pre</a:t>
            </a:r>
            <a:r>
              <a:rPr lang="sr-Latn-RS" dirty="0" smtClean="0"/>
              <a:t>.</a:t>
            </a:r>
          </a:p>
          <a:p>
            <a:r>
              <a:rPr lang="sr-Latn-RS" dirty="0"/>
              <a:t>PayPal je osnovan decembra 1998. godine kao Confinity, </a:t>
            </a:r>
            <a:r>
              <a:rPr lang="sr-Latn-RS" dirty="0" smtClean="0"/>
              <a:t>kompanija </a:t>
            </a:r>
            <a:r>
              <a:rPr lang="sr-Latn-RS" dirty="0"/>
              <a:t>koja je razvila sigurnosni softver za ručne </a:t>
            </a:r>
            <a:r>
              <a:rPr lang="sr-Latn-RS" dirty="0" smtClean="0"/>
              <a:t>uređaje</a:t>
            </a:r>
            <a:r>
              <a:rPr lang="sr-Latn-RS" dirty="0"/>
              <a:t>. </a:t>
            </a:r>
            <a:endParaRPr lang="sr-Latn-RS" dirty="0" smtClean="0"/>
          </a:p>
          <a:p>
            <a:r>
              <a:rPr lang="sr-Latn-RS" dirty="0"/>
              <a:t>PayPal je osnovalo šest osoba: </a:t>
            </a:r>
            <a:r>
              <a:rPr lang="sr-Latn-RS" dirty="0" smtClean="0"/>
              <a:t>Mak </a:t>
            </a:r>
            <a:r>
              <a:rPr lang="sr-Latn-RS" dirty="0"/>
              <a:t>Levchin, Peter Thiel, Luke Nosek, Ken Hoveri, </a:t>
            </a:r>
            <a:r>
              <a:rPr lang="sr-Latn-RS" dirty="0" smtClean="0"/>
              <a:t>Iu </a:t>
            </a:r>
            <a:r>
              <a:rPr lang="sr-Latn-RS" dirty="0"/>
              <a:t>Pan i Russel Simmons.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Istorijat 1.1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PayPal je razvijen i predstavljen kao usluga prenosa novca u kompaniji Confinity 1999. godine, a finansirao ga je John Malloi iz kompanije BlueRun Ventures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Istorijat kompanije jako dugačak, predstavili smo deo istorijata vezan za osnivanje i osnivače kompanije.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592881"/>
            <a:ext cx="4251763" cy="2759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Finansije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fiskalnu 2017. godinu PayPal je prijavio zaradu od 1,795 milijardi USD, uz godišnji prihod od 13,094 milijarde USD, što je povećanje od 20,8% u odnosu na prethodni fiskalni ciklus. </a:t>
            </a:r>
            <a:endParaRPr lang="sr-Latn-RS" dirty="0" smtClean="0"/>
          </a:p>
          <a:p>
            <a:r>
              <a:rPr lang="sr-Latn-RS" dirty="0" smtClean="0"/>
              <a:t>Akcijama </a:t>
            </a:r>
            <a:r>
              <a:rPr lang="sr-Latn-RS" dirty="0"/>
              <a:t>PayPala trgovalo se preko 55 dolara po akciji, a njegova tržišna kapitalizacija procenjena je na preko 98,2 milijarde američkih dolara u oktobru 2018. </a:t>
            </a:r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67" t="42547" r="61987" b="37766"/>
          <a:stretch/>
        </p:blipFill>
        <p:spPr>
          <a:xfrm>
            <a:off x="3214395" y="3899000"/>
            <a:ext cx="5755038" cy="2369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Usluge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 2019. godine PayPal posluje na 202 tržišta i ima 286 miliona aktivnih, registrovanih računa. </a:t>
            </a:r>
            <a:endParaRPr lang="sr-Latn-RS" dirty="0" smtClean="0"/>
          </a:p>
          <a:p>
            <a:r>
              <a:rPr lang="sr-Latn-RS" dirty="0" smtClean="0"/>
              <a:t>PayPal </a:t>
            </a:r>
            <a:r>
              <a:rPr lang="sr-Latn-RS" dirty="0"/>
              <a:t>omogućava </a:t>
            </a:r>
            <a:r>
              <a:rPr lang="sr-Latn-RS" dirty="0" smtClean="0"/>
              <a:t>klijentima </a:t>
            </a:r>
            <a:r>
              <a:rPr lang="sr-Latn-RS" dirty="0"/>
              <a:t>da šalju, primaju i čuvaju sredstva u 25 valuta širom sveta. </a:t>
            </a:r>
            <a:endParaRPr lang="sr-Latn-RS" dirty="0" smtClean="0"/>
          </a:p>
          <a:p>
            <a:r>
              <a:rPr lang="sr-Latn-RS" dirty="0" smtClean="0"/>
              <a:t>PayPal-ove </a:t>
            </a:r>
            <a:r>
              <a:rPr lang="sr-Latn-RS" dirty="0"/>
              <a:t>usluge omogućavaju ljudima da vrše finansijske transakcije putem Interneta tako što daju mogućnost elektronskog prenosa sredstava </a:t>
            </a:r>
            <a:r>
              <a:rPr lang="sr-Latn-RS" dirty="0" smtClean="0"/>
              <a:t>između </a:t>
            </a:r>
            <a:r>
              <a:rPr lang="sr-Latn-RS" dirty="0"/>
              <a:t>pojedinaca i preduzeća</a:t>
            </a:r>
            <a:r>
              <a:rPr lang="sr-Latn-RS" dirty="0" smtClean="0"/>
              <a:t>.</a:t>
            </a:r>
          </a:p>
          <a:p>
            <a:r>
              <a:rPr lang="sr-Latn-RS" dirty="0"/>
              <a:t>Putem PayPala korisnici mogu slati ili primati uplate za aukcije na mreži na veb lokacijama poput eBaya, kupovati ili prodavati robu i usluge, ili donirati novac ili primati donacije</a:t>
            </a:r>
            <a:r>
              <a:rPr lang="sr-Latn-RS" dirty="0" smtClean="0"/>
              <a:t>.</a:t>
            </a:r>
          </a:p>
          <a:p>
            <a:r>
              <a:rPr lang="sr-Latn-RS" dirty="0"/>
              <a:t> Nije neophodno imati PayPal račun da biste koristili usluge kompanije. 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Sigurnost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Početkom 2006. godine PayPal je uveo opcionalni bezbednosni ključ kao dodatnu predostrožnost protiv prevare</a:t>
            </a:r>
            <a:r>
              <a:rPr lang="sr-Latn-RS" dirty="0" smtClean="0"/>
              <a:t>.</a:t>
            </a:r>
          </a:p>
          <a:p>
            <a:r>
              <a:rPr lang="sr-Latn-RS" dirty="0"/>
              <a:t> Korisnički nalog vezan za sigurnosni ključ ima modifikovan postupak prijavljivanja. </a:t>
            </a:r>
            <a:endParaRPr lang="sr-Latn-RS" dirty="0" smtClean="0"/>
          </a:p>
          <a:p>
            <a:r>
              <a:rPr lang="sr-Latn-RS" dirty="0"/>
              <a:t>Vlasnici računa unose svoj ID za lozinku i lozinku kao uobičajene, ali će od njih biti zatraženo da unesu šestocifreni kod koji pruža sigurnosni ključ veličine hardverske kartice ili tekstualna poruka poslata na mobilni telefon vlasnika računa. </a:t>
            </a:r>
            <a:endParaRPr lang="sr-Latn-RS" dirty="0" smtClean="0"/>
          </a:p>
          <a:p>
            <a:r>
              <a:rPr lang="sr-Latn-RS" dirty="0"/>
              <a:t>Radi praktičnosti, korisnici mogu dodati kod koji je generisan hardverskim ključem u lozinku na ekranu za prijavu.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99" y="4539914"/>
            <a:ext cx="2116592" cy="2109537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 autorima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891900"/>
          </a:xfrm>
        </p:spPr>
        <p:txBody>
          <a:bodyPr/>
          <a:lstStyle/>
          <a:p>
            <a:r>
              <a:rPr lang="sr-Latn-RS" dirty="0" smtClean="0"/>
              <a:t>Mihajlo Jovanović, Mladen Marković</a:t>
            </a:r>
          </a:p>
          <a:p>
            <a:r>
              <a:rPr lang="sr-Latn-RS" dirty="0" smtClean="0"/>
              <a:t>Učenici Tehničke škole Mladenovac</a:t>
            </a:r>
          </a:p>
          <a:p>
            <a:r>
              <a:rPr lang="sr-Latn-RS" dirty="0" smtClean="0"/>
              <a:t>Smer: Elektrotehničar informacionih tehnologija / banderaš.</a:t>
            </a:r>
          </a:p>
          <a:p>
            <a:r>
              <a:rPr lang="sr-Latn-RS" dirty="0" smtClean="0"/>
              <a:t>Oktobar 2019.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530" y="4131427"/>
            <a:ext cx="736507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sr-Latn-RS" sz="6000" b="1" dirty="0" smtClean="0">
                <a:ln/>
                <a:solidFill>
                  <a:schemeClr val="accent3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HVALA NA PAŽNJI</a:t>
            </a:r>
            <a:endParaRPr lang="sr-Latn-RS" sz="6000" b="1" dirty="0">
              <a:ln/>
              <a:solidFill>
                <a:schemeClr val="accent3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91514" cy="1161011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Dumb Ass, SMALL ARROWS</a:t>
            </a:r>
            <a:br>
              <a:rPr lang="sr-Latn-RS" dirty="0" smtClean="0"/>
            </a:br>
            <a:r>
              <a:rPr lang="sr-Latn-RS" dirty="0" smtClean="0"/>
              <a:t>NOT THE BIG ONE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3" y="2119462"/>
            <a:ext cx="5355949" cy="40802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55" y="2122960"/>
            <a:ext cx="5435683" cy="407676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4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sr-Latn-RS" dirty="0" smtClean="0"/>
              <a:t>Prvi slajdić</a:t>
            </a:r>
          </a:p>
          <a:p>
            <a:pPr algn="ctr"/>
            <a:r>
              <a:rPr lang="sr-Latn-RS" dirty="0" smtClean="0"/>
              <a:t>PayPal</a:t>
            </a:r>
          </a:p>
          <a:p>
            <a:pPr algn="ctr"/>
            <a:r>
              <a:rPr lang="sr-Latn-RS" dirty="0" smtClean="0"/>
              <a:t>Uvod</a:t>
            </a:r>
          </a:p>
          <a:p>
            <a:pPr algn="ctr"/>
            <a:r>
              <a:rPr lang="sr-Latn-RS" dirty="0" smtClean="0"/>
              <a:t>Uvod 1.1</a:t>
            </a:r>
          </a:p>
          <a:p>
            <a:pPr algn="ctr"/>
            <a:r>
              <a:rPr lang="sr-Latn-RS" dirty="0" smtClean="0"/>
              <a:t>Uvod 1.2</a:t>
            </a:r>
          </a:p>
          <a:p>
            <a:pPr algn="ctr"/>
            <a:r>
              <a:rPr lang="sr-Latn-RS" dirty="0" smtClean="0"/>
              <a:t>Princip rada</a:t>
            </a:r>
          </a:p>
          <a:p>
            <a:pPr algn="ctr"/>
            <a:r>
              <a:rPr lang="sr-Latn-RS" dirty="0" smtClean="0"/>
              <a:t>Princip rada 1.1</a:t>
            </a: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sr-Latn-RS" dirty="0" smtClean="0"/>
              <a:t>Princip rada 1.2</a:t>
            </a:r>
          </a:p>
          <a:p>
            <a:pPr algn="ctr"/>
            <a:r>
              <a:rPr lang="sr-Latn-RS" dirty="0" smtClean="0"/>
              <a:t>Istorijat</a:t>
            </a:r>
          </a:p>
          <a:p>
            <a:pPr algn="ctr"/>
            <a:r>
              <a:rPr lang="sr-Latn-RS" dirty="0" smtClean="0"/>
              <a:t>Istorijat 1.1</a:t>
            </a:r>
          </a:p>
          <a:p>
            <a:pPr algn="ctr"/>
            <a:r>
              <a:rPr lang="sr-Latn-RS" dirty="0" smtClean="0"/>
              <a:t>Finansije </a:t>
            </a:r>
          </a:p>
          <a:p>
            <a:pPr algn="ctr"/>
            <a:r>
              <a:rPr lang="sr-Latn-RS" dirty="0" smtClean="0"/>
              <a:t>Usluge</a:t>
            </a:r>
          </a:p>
          <a:p>
            <a:pPr algn="ctr"/>
            <a:r>
              <a:rPr lang="sr-Latn-RS" dirty="0" smtClean="0"/>
              <a:t>Sigurnost</a:t>
            </a:r>
          </a:p>
          <a:p>
            <a:pPr algn="ctr"/>
            <a:r>
              <a:rPr lang="sr-Latn-RS" dirty="0" smtClean="0"/>
              <a:t>Poslednji slajdić</a:t>
            </a:r>
          </a:p>
          <a:p>
            <a:pPr algn="ctr"/>
            <a:endParaRPr lang="sr-Latn-RS" dirty="0" smtClean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4334608" y="1811215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>
            <a:off x="4092819" y="2233246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ight Arrow 9">
            <a:hlinkClick r:id="rId4" action="ppaction://hlinksldjump"/>
          </p:cNvPr>
          <p:cNvSpPr/>
          <p:nvPr/>
        </p:nvSpPr>
        <p:spPr>
          <a:xfrm>
            <a:off x="4012223" y="2681653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Right Arrow 10">
            <a:hlinkClick r:id="rId5" action="ppaction://hlinksldjump"/>
          </p:cNvPr>
          <p:cNvSpPr/>
          <p:nvPr/>
        </p:nvSpPr>
        <p:spPr>
          <a:xfrm>
            <a:off x="4254012" y="3130426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ight Arrow 11">
            <a:hlinkClick r:id="rId6" action="ppaction://hlinksldjump"/>
          </p:cNvPr>
          <p:cNvSpPr/>
          <p:nvPr/>
        </p:nvSpPr>
        <p:spPr>
          <a:xfrm>
            <a:off x="4232032" y="3570040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ight Arrow 12">
            <a:hlinkClick r:id="rId7" action="ppaction://hlinksldjump"/>
          </p:cNvPr>
          <p:cNvSpPr/>
          <p:nvPr/>
        </p:nvSpPr>
        <p:spPr>
          <a:xfrm>
            <a:off x="4334608" y="4019178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ight Arrow 13">
            <a:hlinkClick r:id="rId8" action="ppaction://hlinksldjump"/>
          </p:cNvPr>
          <p:cNvSpPr/>
          <p:nvPr/>
        </p:nvSpPr>
        <p:spPr>
          <a:xfrm>
            <a:off x="4557349" y="4432781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ight Arrow 14">
            <a:hlinkClick r:id="rId9" action="ppaction://hlinksldjump"/>
          </p:cNvPr>
          <p:cNvSpPr/>
          <p:nvPr/>
        </p:nvSpPr>
        <p:spPr>
          <a:xfrm>
            <a:off x="9920654" y="1811214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6" name="Right Arrow 15">
            <a:hlinkClick r:id="rId10" action="ppaction://hlinksldjump"/>
          </p:cNvPr>
          <p:cNvSpPr/>
          <p:nvPr/>
        </p:nvSpPr>
        <p:spPr>
          <a:xfrm>
            <a:off x="9448801" y="2233246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ight Arrow 16">
            <a:hlinkClick r:id="rId10" action="ppaction://hlinksldjump"/>
          </p:cNvPr>
          <p:cNvSpPr/>
          <p:nvPr/>
        </p:nvSpPr>
        <p:spPr>
          <a:xfrm>
            <a:off x="9604131" y="2672497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ight Arrow 17">
            <a:hlinkClick r:id="rId11" action="ppaction://hlinksldjump"/>
          </p:cNvPr>
          <p:cNvSpPr/>
          <p:nvPr/>
        </p:nvSpPr>
        <p:spPr>
          <a:xfrm>
            <a:off x="9542585" y="3130426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ight Arrow 18">
            <a:hlinkClick r:id="rId12" action="ppaction://hlinksldjump"/>
          </p:cNvPr>
          <p:cNvSpPr/>
          <p:nvPr/>
        </p:nvSpPr>
        <p:spPr>
          <a:xfrm>
            <a:off x="9437076" y="3563633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ight Arrow 19">
            <a:hlinkClick r:id="rId13" action="ppaction://hlinksldjump"/>
          </p:cNvPr>
          <p:cNvSpPr/>
          <p:nvPr/>
        </p:nvSpPr>
        <p:spPr>
          <a:xfrm>
            <a:off x="9549913" y="4019542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ight Arrow 20">
            <a:hlinkClick r:id="rId14" action="ppaction://hlinksldjump"/>
          </p:cNvPr>
          <p:cNvSpPr/>
          <p:nvPr/>
        </p:nvSpPr>
        <p:spPr>
          <a:xfrm>
            <a:off x="9845921" y="4434436"/>
            <a:ext cx="483578" cy="3432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2" name="Right Arrow 21">
            <a:hlinkClick r:id="rId15" action="ppaction://hlinksldjump"/>
          </p:cNvPr>
          <p:cNvSpPr/>
          <p:nvPr/>
        </p:nvSpPr>
        <p:spPr>
          <a:xfrm>
            <a:off x="405140" y="1811214"/>
            <a:ext cx="1219199" cy="10466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50" y="-336764"/>
            <a:ext cx="2774458" cy="277445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79528" y="609600"/>
            <a:ext cx="167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bg1"/>
                </a:solidFill>
              </a:rPr>
              <a:t>Try smaller</a:t>
            </a:r>
          </a:p>
          <a:p>
            <a:pPr algn="ctr"/>
            <a:r>
              <a:rPr lang="sr-Latn-RS" dirty="0" smtClean="0">
                <a:solidFill>
                  <a:schemeClr val="bg1"/>
                </a:solidFill>
              </a:rPr>
              <a:t> versions of me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7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PayPal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Predstavićemo kompaniju pod nazivom PayPal koja omogućava da se uplate i novčani prenosi obavljaju u potpunosti preko Interneta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Kompanije je započela kao alternativa i totalna suprotnost tradicionalnim metodama plaćanja kao što su čekovi i novčani ugovori.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98232"/>
            <a:ext cx="6978292" cy="2502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981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79" y="3218585"/>
            <a:ext cx="2946263" cy="3181964"/>
          </a:xfrm>
          <a:prstGeom prst="rect">
            <a:avLst/>
          </a:prstGeom>
        </p:spPr>
      </p:pic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PayPal </a:t>
            </a:r>
            <a:r>
              <a:rPr lang="sr-Latn-RS" dirty="0"/>
              <a:t>Holdings Inc. je američka </a:t>
            </a:r>
            <a:r>
              <a:rPr lang="sr-Latn-RS" dirty="0" smtClean="0"/>
              <a:t>kompanija</a:t>
            </a:r>
          </a:p>
          <a:p>
            <a:r>
              <a:rPr lang="sr-Latn-RS" dirty="0" smtClean="0"/>
              <a:t>Upravlja svetskim sistemom plaćanja putem Interneta.</a:t>
            </a:r>
          </a:p>
          <a:p>
            <a:r>
              <a:rPr lang="sr-Latn-RS" dirty="0" smtClean="0"/>
              <a:t>Služi kao alternativa tradicionalnim načinima plaćanja.</a:t>
            </a:r>
          </a:p>
          <a:p>
            <a:r>
              <a:rPr lang="sr-Latn-RS" dirty="0" smtClean="0"/>
              <a:t>Osnovan </a:t>
            </a:r>
            <a:r>
              <a:rPr lang="sr-Latn-RS" dirty="0"/>
              <a:t>1998. godine kao Confinity</a:t>
            </a:r>
            <a:r>
              <a:rPr lang="sr-Latn-RS" dirty="0" smtClean="0"/>
              <a:t>, </a:t>
            </a:r>
            <a:r>
              <a:rPr lang="sr-Latn-RS" dirty="0"/>
              <a:t>PayPal je svoju prvu javnu ponudu pokrenuo 2002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Kompanija </a:t>
            </a:r>
            <a:r>
              <a:rPr lang="sr-Latn-RS" dirty="0"/>
              <a:t>je zauzela 222. mesto na Fortune 500 najvećih američkih korporacija u 2018. godini po prihodima</a:t>
            </a:r>
            <a:r>
              <a:rPr lang="sr-Latn-RS" dirty="0" smtClean="0"/>
              <a:t>.</a:t>
            </a:r>
          </a:p>
          <a:p>
            <a:r>
              <a:rPr lang="sr-Latn-RS" dirty="0"/>
              <a:t>PayPal je 3. oktobra 2002. prešao u potpuno vlasništvo </a:t>
            </a:r>
            <a:r>
              <a:rPr lang="sr-Latn-RS" dirty="0" smtClean="0"/>
              <a:t>eBay </a:t>
            </a:r>
            <a:r>
              <a:rPr lang="sr-Latn-RS" dirty="0"/>
              <a:t>–a. </a:t>
            </a:r>
            <a:endParaRPr lang="sr-Latn-RS" dirty="0" smtClean="0"/>
          </a:p>
          <a:p>
            <a:r>
              <a:rPr lang="pl-PL" dirty="0"/>
              <a:t>eBay je odustao od PayPal u 2015. godini.</a:t>
            </a:r>
            <a:endParaRPr lang="sr-Latn-RS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 1.1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Uprava kompanije nalazi se u San Hozeu, Kalifornija.</a:t>
            </a:r>
          </a:p>
          <a:p>
            <a:r>
              <a:rPr lang="sr-Latn-RS" dirty="0" smtClean="0"/>
              <a:t>U Omahi, Skotsdejlu i Ostinu kompanija ima svoje poslovnice.</a:t>
            </a:r>
          </a:p>
          <a:p>
            <a:r>
              <a:rPr lang="sr-Latn-RS" dirty="0" smtClean="0"/>
              <a:t>Takodje poslovnice postoje i širom sveta, u Indiji, Irskoj, Nemačkoj i Izraelu</a:t>
            </a:r>
          </a:p>
          <a:p>
            <a:r>
              <a:rPr lang="sr-Latn-RS" dirty="0"/>
              <a:t>Od jula </a:t>
            </a:r>
            <a:r>
              <a:rPr lang="sr-Latn-RS" dirty="0" smtClean="0"/>
              <a:t>2007, </a:t>
            </a:r>
            <a:r>
              <a:rPr lang="sr-Latn-RS" dirty="0"/>
              <a:t>širom Evrope PayPal deluje kao banka sa sedištem u Luksemburgu. </a:t>
            </a:r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31" y="3630354"/>
            <a:ext cx="4408170" cy="2938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 1.2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 9. aprila 2013. godine, </a:t>
            </a:r>
            <a:r>
              <a:rPr lang="sr-Latn-RS" dirty="0" smtClean="0"/>
              <a:t>PayPal </a:t>
            </a:r>
            <a:r>
              <a:rPr lang="sr-Latn-RS" dirty="0"/>
              <a:t>je dostupan i za stanovnike Republike Srbije. </a:t>
            </a:r>
            <a:endParaRPr lang="sr-Latn-RS" dirty="0" smtClean="0"/>
          </a:p>
          <a:p>
            <a:r>
              <a:rPr lang="sr-Latn-RS" dirty="0"/>
              <a:t>U prvoj fazi uključivanja Srbije u </a:t>
            </a:r>
            <a:r>
              <a:rPr lang="sr-Latn-RS" dirty="0" smtClean="0"/>
              <a:t>PayPal </a:t>
            </a:r>
            <a:r>
              <a:rPr lang="sr-Latn-RS" dirty="0"/>
              <a:t>sistem, korisnici koji su registrovani iz Srbije, mogli su da koriste samo usluge slanja novca i internet </a:t>
            </a:r>
            <a:r>
              <a:rPr lang="sr-Latn-RS" dirty="0" smtClean="0"/>
              <a:t>kupovine</a:t>
            </a:r>
          </a:p>
          <a:p>
            <a:r>
              <a:rPr lang="it-IT" dirty="0"/>
              <a:t> Opcija prijema novca je uvedena 14. aprila </a:t>
            </a:r>
            <a:r>
              <a:rPr lang="it-IT" dirty="0" smtClean="0"/>
              <a:t>2015</a:t>
            </a:r>
            <a:r>
              <a:rPr lang="sr-Latn-RS" dirty="0" smtClean="0"/>
              <a:t>.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44" y="3387343"/>
            <a:ext cx="2619114" cy="2556256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rada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PayPal je vrsta „klijent-klijentu“ (engl. person-to-person, P2P) usluge. </a:t>
            </a:r>
            <a:endParaRPr lang="sr-Latn-RS" dirty="0" smtClean="0"/>
          </a:p>
          <a:p>
            <a:r>
              <a:rPr lang="sr-Latn-RS" dirty="0" smtClean="0"/>
              <a:t>P2P usluga omogućava transfer novca osobama koje imaju svoju email adresu.</a:t>
            </a:r>
          </a:p>
          <a:p>
            <a:r>
              <a:rPr lang="sr-Latn-RS" dirty="0"/>
              <a:t>Inicijalizator transakcije preko PayPala se mora prvo registrovati na </a:t>
            </a:r>
            <a:r>
              <a:rPr lang="sr-Latn-RS" dirty="0" smtClean="0"/>
              <a:t>Paypal stranicama, zatim </a:t>
            </a:r>
            <a:r>
              <a:rPr lang="sr-Latn-RS" dirty="0"/>
              <a:t>prebaciti </a:t>
            </a:r>
            <a:r>
              <a:rPr lang="sr-Latn-RS" dirty="0" smtClean="0"/>
              <a:t>određenu </a:t>
            </a:r>
            <a:r>
              <a:rPr lang="sr-Latn-RS" dirty="0"/>
              <a:t>svotu novca na svoj korisnički račun. </a:t>
            </a:r>
            <a:endParaRPr lang="sr-Latn-RS" dirty="0" smtClean="0"/>
          </a:p>
          <a:p>
            <a:r>
              <a:rPr lang="sr-Latn-RS" dirty="0" smtClean="0"/>
              <a:t>Novčani </a:t>
            </a:r>
            <a:r>
              <a:rPr lang="sr-Latn-RS" dirty="0"/>
              <a:t>iznos se može </a:t>
            </a:r>
            <a:r>
              <a:rPr lang="sr-Latn-RS" dirty="0" smtClean="0"/>
              <a:t>prebaciti/podići </a:t>
            </a:r>
            <a:r>
              <a:rPr lang="sr-Latn-RS" dirty="0"/>
              <a:t>direktno sa tekućeg računa banke ili koristeći kreditne/debitne kartice. </a:t>
            </a:r>
            <a:endParaRPr lang="sr-Latn-RS" dirty="0" smtClean="0"/>
          </a:p>
          <a:p>
            <a:r>
              <a:rPr lang="sr-Latn-RS" dirty="0" smtClean="0"/>
              <a:t>Takodje primatelj </a:t>
            </a:r>
            <a:r>
              <a:rPr lang="sr-Latn-RS" dirty="0"/>
              <a:t>PayPal transfera može zatražiti ček od </a:t>
            </a:r>
            <a:r>
              <a:rPr lang="sr-Latn-RS" dirty="0" smtClean="0"/>
              <a:t>PayPala.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3" y="4658566"/>
            <a:ext cx="5394958" cy="206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rada 1.1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PayPal omogućava i plaćanja </a:t>
            </a:r>
            <a:r>
              <a:rPr lang="sr-Latn-RS" dirty="0" smtClean="0"/>
              <a:t>između </a:t>
            </a:r>
            <a:r>
              <a:rPr lang="sr-Latn-RS" dirty="0"/>
              <a:t>dobavljača, aukcijskih stranica i ostalih komercijalnih korisnika, za šta naplaćuje </a:t>
            </a:r>
            <a:r>
              <a:rPr lang="sr-Latn-RS" dirty="0" smtClean="0"/>
              <a:t>određeni </a:t>
            </a:r>
            <a:r>
              <a:rPr lang="sr-Latn-RS" dirty="0"/>
              <a:t>iznos. </a:t>
            </a:r>
            <a:endParaRPr lang="sr-Latn-RS" dirty="0" smtClean="0"/>
          </a:p>
          <a:p>
            <a:r>
              <a:rPr lang="sr-Latn-RS" dirty="0"/>
              <a:t>PayPal korisnički račun se najlakše </a:t>
            </a:r>
            <a:r>
              <a:rPr lang="sr-Latn-RS" dirty="0" smtClean="0"/>
              <a:t>upoređuje </a:t>
            </a:r>
            <a:r>
              <a:rPr lang="sr-Latn-RS" dirty="0"/>
              <a:t>sa tekućim ili žiro računom bilo koje druge banke</a:t>
            </a:r>
            <a:r>
              <a:rPr lang="sr-Latn-RS" dirty="0" smtClean="0"/>
              <a:t>.</a:t>
            </a:r>
          </a:p>
          <a:p>
            <a:r>
              <a:rPr lang="sr-Latn-RS" dirty="0"/>
              <a:t>Najčešće se uz takav račun veže </a:t>
            </a:r>
            <a:r>
              <a:rPr lang="sr-Latn-RS" dirty="0" smtClean="0"/>
              <a:t>određena </a:t>
            </a:r>
            <a:r>
              <a:rPr lang="sr-Latn-RS" dirty="0"/>
              <a:t>debitna ili kreditna </a:t>
            </a:r>
            <a:r>
              <a:rPr lang="sr-Latn-RS" dirty="0" smtClean="0"/>
              <a:t>kartica.</a:t>
            </a:r>
          </a:p>
          <a:p>
            <a:r>
              <a:rPr lang="sr-Latn-RS" dirty="0"/>
              <a:t>Pri otvaranju PayPal računa, korisnik unosi broj svoje kreditne kartice. Ako se kasnije odluči na brisanje te kartice, njegov račun će biti strogo ograničenih mogućnosti.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rada 1.2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Sam PayPal razlikuje tri vrste računa: </a:t>
            </a:r>
            <a:endParaRPr lang="sr-Latn-RS" dirty="0" smtClean="0"/>
          </a:p>
          <a:p>
            <a:pPr lvl="1"/>
            <a:r>
              <a:rPr lang="sr-Latn-RS" dirty="0"/>
              <a:t>Lični račun - Koristi se za ličnu nekomercijalnu upotrebu. Ovome računu glavna funkcionalnost je slanje novca. Uprkos tome lični račun može i primiti novac, ali u posebnim i ograničenim uslovima. </a:t>
            </a:r>
            <a:endParaRPr lang="sr-Latn-RS" dirty="0" smtClean="0"/>
          </a:p>
          <a:p>
            <a:pPr lvl="1"/>
            <a:r>
              <a:rPr lang="sr-Latn-RS" dirty="0"/>
              <a:t>Premier račun - Koristi se u privatne svrhe, ali za primanje i slanje novaca. Vrlo je sličan privatnom, ali može primate veće iznose, te se u skladu sa time i </a:t>
            </a:r>
            <a:r>
              <a:rPr lang="sr-Latn-RS" dirty="0" smtClean="0"/>
              <a:t>određene </a:t>
            </a:r>
            <a:r>
              <a:rPr lang="sr-Latn-RS" dirty="0"/>
              <a:t>naknade vežu uz njega. </a:t>
            </a:r>
            <a:endParaRPr lang="sr-Latn-RS" dirty="0" smtClean="0"/>
          </a:p>
          <a:p>
            <a:pPr lvl="1"/>
            <a:r>
              <a:rPr lang="sr-Latn-RS" dirty="0"/>
              <a:t>Poslovni račun - Ovaj je račun namenjen za poslovne korisnike. Ako zanemarimo to, vrlo je sličan Premier računu, sa odreĎenim pravnim razlikama.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71" y="232756"/>
            <a:ext cx="2232629" cy="1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173</TotalTime>
  <Words>957</Words>
  <Application>Microsoft Office PowerPoint</Application>
  <PresentationFormat>Widescreen</PresentationFormat>
  <Paragraphs>84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Calisto MT</vt:lpstr>
      <vt:lpstr>Trebuchet MS</vt:lpstr>
      <vt:lpstr>Wingdings 2</vt:lpstr>
      <vt:lpstr>Slate</vt:lpstr>
      <vt:lpstr>PowerPoint Presentation</vt:lpstr>
      <vt:lpstr>Sadržaj</vt:lpstr>
      <vt:lpstr>PayPal</vt:lpstr>
      <vt:lpstr>Uvod</vt:lpstr>
      <vt:lpstr>Uvod 1.1</vt:lpstr>
      <vt:lpstr>Uvod 1.2</vt:lpstr>
      <vt:lpstr>Princip rada</vt:lpstr>
      <vt:lpstr>Princip rada 1.1</vt:lpstr>
      <vt:lpstr>Princip rada 1.2</vt:lpstr>
      <vt:lpstr>Istorijat</vt:lpstr>
      <vt:lpstr>Istorijat 1.1</vt:lpstr>
      <vt:lpstr>Finansije</vt:lpstr>
      <vt:lpstr>Usluge</vt:lpstr>
      <vt:lpstr>Sigurnost</vt:lpstr>
      <vt:lpstr>O autorima</vt:lpstr>
      <vt:lpstr>Dumb Ass, SMALL ARROWS NOT THE BIG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</dc:title>
  <dc:creator>Milan Markovic</dc:creator>
  <cp:lastModifiedBy>Milan Markovic</cp:lastModifiedBy>
  <cp:revision>14</cp:revision>
  <dcterms:created xsi:type="dcterms:W3CDTF">2019-10-31T15:57:02Z</dcterms:created>
  <dcterms:modified xsi:type="dcterms:W3CDTF">2019-10-31T18:50:02Z</dcterms:modified>
</cp:coreProperties>
</file>