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a:xfrm>
            <a:off x="5332412" y="5883275"/>
            <a:ext cx="4324044" cy="365125"/>
          </a:xfrm>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33711645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74659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3824852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3331137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1479742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3850724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3595999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4124670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6055508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a:xfrm>
            <a:off x="10951856" y="5867131"/>
            <a:ext cx="551167" cy="365125"/>
          </a:xfrm>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123660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4720992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306914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41146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303659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144078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427606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087D3C9-E248-4B02-8CF5-ADB61C382669}" type="datetimeFigureOut">
              <a:rPr lang="sr-Latn-RS" smtClean="0"/>
              <a:t>17.9.2019</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EFD3F66-2229-4F30-BAF8-5B3AC29286FF}" type="slidenum">
              <a:rPr lang="sr-Latn-RS" smtClean="0"/>
              <a:t>‹#›</a:t>
            </a:fld>
            <a:endParaRPr lang="sr-Latn-RS"/>
          </a:p>
        </p:txBody>
      </p:sp>
    </p:spTree>
    <p:extLst>
      <p:ext uri="{BB962C8B-B14F-4D97-AF65-F5344CB8AC3E}">
        <p14:creationId xmlns:p14="http://schemas.microsoft.com/office/powerpoint/2010/main" val="387801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87D3C9-E248-4B02-8CF5-ADB61C382669}" type="datetimeFigureOut">
              <a:rPr lang="sr-Latn-RS" smtClean="0"/>
              <a:t>17.9.2019</a:t>
            </a:fld>
            <a:endParaRPr lang="sr-Latn-R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sr-Latn-R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FD3F66-2229-4F30-BAF8-5B3AC29286FF}" type="slidenum">
              <a:rPr lang="sr-Latn-RS" smtClean="0"/>
              <a:t>‹#›</a:t>
            </a:fld>
            <a:endParaRPr lang="sr-Latn-RS"/>
          </a:p>
        </p:txBody>
      </p:sp>
    </p:spTree>
    <p:extLst>
      <p:ext uri="{BB962C8B-B14F-4D97-AF65-F5344CB8AC3E}">
        <p14:creationId xmlns:p14="http://schemas.microsoft.com/office/powerpoint/2010/main" val="35065814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6495" y="1380068"/>
            <a:ext cx="9416528" cy="2616199"/>
          </a:xfrm>
        </p:spPr>
        <p:txBody>
          <a:bodyPr/>
          <a:lstStyle/>
          <a:p>
            <a:r>
              <a:rPr lang="sr-Latn-RS" smtClean="0"/>
              <a:t>Osnovne kriptološke </a:t>
            </a:r>
            <a:r>
              <a:rPr lang="sr-Latn-RS" dirty="0" smtClean="0"/>
              <a:t>metode</a:t>
            </a:r>
            <a:endParaRPr lang="sr-Latn-RS" dirty="0"/>
          </a:p>
        </p:txBody>
      </p:sp>
      <p:sp>
        <p:nvSpPr>
          <p:cNvPr id="3" name="Subtitle 2"/>
          <p:cNvSpPr>
            <a:spLocks noGrp="1"/>
          </p:cNvSpPr>
          <p:nvPr>
            <p:ph type="subTitle" idx="1"/>
          </p:nvPr>
        </p:nvSpPr>
        <p:spPr/>
        <p:txBody>
          <a:bodyPr/>
          <a:lstStyle/>
          <a:p>
            <a:r>
              <a:rPr lang="sr-Latn-RS" dirty="0" smtClean="0"/>
              <a:t>Mihajlo Jovanović 4-6</a:t>
            </a:r>
            <a:endParaRPr lang="sr-Latn-RS" dirty="0"/>
          </a:p>
        </p:txBody>
      </p:sp>
    </p:spTree>
    <p:extLst>
      <p:ext uri="{BB962C8B-B14F-4D97-AF65-F5344CB8AC3E}">
        <p14:creationId xmlns:p14="http://schemas.microsoft.com/office/powerpoint/2010/main" val="2698381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a:bodyPr>
          <a:lstStyle/>
          <a:p>
            <a:r>
              <a:rPr lang="sr-Latn-RS" dirty="0"/>
              <a:t>6. Šifra </a:t>
            </a:r>
            <a:r>
              <a:rPr lang="sr-Latn-RS" dirty="0" smtClean="0"/>
              <a:t>Playfair </a:t>
            </a:r>
            <a:r>
              <a:rPr lang="sr-Latn-RS" dirty="0"/>
              <a:t>koristi parove slova za šifriranje</a:t>
            </a:r>
          </a:p>
        </p:txBody>
      </p:sp>
      <p:sp>
        <p:nvSpPr>
          <p:cNvPr id="3" name="Content Placeholder 2"/>
          <p:cNvSpPr>
            <a:spLocks noGrp="1"/>
          </p:cNvSpPr>
          <p:nvPr>
            <p:ph idx="1"/>
          </p:nvPr>
        </p:nvSpPr>
        <p:spPr>
          <a:xfrm>
            <a:off x="1484310" y="1652337"/>
            <a:ext cx="10018713" cy="5205663"/>
          </a:xfrm>
        </p:spPr>
        <p:txBody>
          <a:bodyPr/>
          <a:lstStyle/>
          <a:p>
            <a:r>
              <a:rPr lang="sr-Latn-RS" dirty="0"/>
              <a:t>Prvo pojavljivanje: </a:t>
            </a:r>
            <a:r>
              <a:rPr lang="sr-Latn-RS" dirty="0" smtClean="0"/>
              <a:t>1854</a:t>
            </a:r>
          </a:p>
          <a:p>
            <a:r>
              <a:rPr lang="sr-Latn-RS" dirty="0" smtClean="0"/>
              <a:t>Gde </a:t>
            </a:r>
            <a:r>
              <a:rPr lang="sr-Latn-RS" dirty="0"/>
              <a:t>se pojavilo: Engleska / Ujedinjeno </a:t>
            </a:r>
            <a:r>
              <a:rPr lang="sr-Latn-RS" dirty="0" smtClean="0"/>
              <a:t>Kraljevstvo</a:t>
            </a:r>
          </a:p>
          <a:p>
            <a:r>
              <a:rPr lang="sr-Latn-RS" dirty="0" smtClean="0"/>
              <a:t>Kada </a:t>
            </a:r>
            <a:r>
              <a:rPr lang="sr-Latn-RS" dirty="0"/>
              <a:t>je </a:t>
            </a:r>
            <a:r>
              <a:rPr lang="sr-Latn-RS" dirty="0" smtClean="0"/>
              <a:t>probijeno </a:t>
            </a:r>
            <a:r>
              <a:rPr lang="sr-Latn-RS" dirty="0"/>
              <a:t>(ako je primenljivo): Još je bila u upotrebi tokom Drugog svetskog rata, ali je postepeno zamenjena od 1914. godine nadalje</a:t>
            </a:r>
            <a:r>
              <a:rPr lang="sr-Latn-RS" dirty="0" smtClean="0"/>
              <a:t>.</a:t>
            </a:r>
          </a:p>
          <a:p>
            <a:r>
              <a:rPr lang="sr-Latn-RS" dirty="0"/>
              <a:t>Prvi put razvio Charles Vheatstone 1854. godine, </a:t>
            </a:r>
            <a:r>
              <a:rPr lang="sr-Latn-RS" dirty="0" smtClean="0"/>
              <a:t>Playfair </a:t>
            </a:r>
            <a:r>
              <a:rPr lang="sr-Latn-RS" dirty="0"/>
              <a:t>Cipher je dobio ime po svom promotoru, lordu </a:t>
            </a:r>
            <a:r>
              <a:rPr lang="sr-Latn-RS" dirty="0" smtClean="0"/>
              <a:t>Playfairu.</a:t>
            </a:r>
            <a:endParaRPr lang="sr-Latn-RS" dirty="0"/>
          </a:p>
          <a:p>
            <a:r>
              <a:rPr lang="sr-Latn-RS" dirty="0"/>
              <a:t>Ovaj oblik šifriranja koristi parove slova, a ne pojedinačna slova, u jednostavnijim zamjenskim šiframa što ih čini mnogo težim za probijanje.</a:t>
            </a:r>
            <a:endParaRPr lang="sr-Latn-RS" dirty="0" smtClean="0"/>
          </a:p>
        </p:txBody>
      </p:sp>
    </p:spTree>
    <p:extLst>
      <p:ext uri="{BB962C8B-B14F-4D97-AF65-F5344CB8AC3E}">
        <p14:creationId xmlns:p14="http://schemas.microsoft.com/office/powerpoint/2010/main" val="312917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fontScale="90000"/>
          </a:bodyPr>
          <a:lstStyle/>
          <a:p>
            <a:r>
              <a:rPr lang="sr-Latn-RS" dirty="0"/>
              <a:t>7. Polifafatični šifar na kraju prešla frekvencijsku analizu</a:t>
            </a:r>
          </a:p>
        </p:txBody>
      </p:sp>
      <p:sp>
        <p:nvSpPr>
          <p:cNvPr id="3" name="Content Placeholder 2"/>
          <p:cNvSpPr>
            <a:spLocks noGrp="1"/>
          </p:cNvSpPr>
          <p:nvPr>
            <p:ph idx="1"/>
          </p:nvPr>
        </p:nvSpPr>
        <p:spPr>
          <a:xfrm>
            <a:off x="1484310" y="1652337"/>
            <a:ext cx="10018713" cy="5205663"/>
          </a:xfrm>
        </p:spPr>
        <p:txBody>
          <a:bodyPr/>
          <a:lstStyle/>
          <a:p>
            <a:r>
              <a:rPr lang="sr-Latn-RS" dirty="0"/>
              <a:t>Prvo pojavljivanje: </a:t>
            </a:r>
            <a:r>
              <a:rPr lang="sr-Latn-RS" dirty="0" smtClean="0"/>
              <a:t>1467</a:t>
            </a:r>
          </a:p>
          <a:p>
            <a:r>
              <a:rPr lang="sr-Latn-RS" dirty="0" smtClean="0"/>
              <a:t>Gde </a:t>
            </a:r>
            <a:r>
              <a:rPr lang="sr-Latn-RS" dirty="0"/>
              <a:t>se pojavilo: </a:t>
            </a:r>
            <a:r>
              <a:rPr lang="sr-Latn-RS" dirty="0" smtClean="0"/>
              <a:t>Italija</a:t>
            </a:r>
          </a:p>
          <a:p>
            <a:r>
              <a:rPr lang="sr-Latn-RS" dirty="0" smtClean="0"/>
              <a:t>Kada </a:t>
            </a:r>
            <a:r>
              <a:rPr lang="sr-Latn-RS" dirty="0"/>
              <a:t>je </a:t>
            </a:r>
            <a:r>
              <a:rPr lang="sr-Latn-RS" dirty="0" smtClean="0"/>
              <a:t>probijeno </a:t>
            </a:r>
            <a:r>
              <a:rPr lang="sr-Latn-RS" dirty="0"/>
              <a:t>(ako je primenljivo): </a:t>
            </a:r>
            <a:r>
              <a:rPr lang="sr-Latn-RS" dirty="0" smtClean="0"/>
              <a:t>Nepoznat</a:t>
            </a:r>
          </a:p>
          <a:p>
            <a:r>
              <a:rPr lang="sr-Latn-RS" dirty="0"/>
              <a:t>Sve dok Leon Battista Alberti nije dizajnirao svoj polialfabetski šifru 1467. godine, većina šifri se mogla rešiti pomoću frekvencijske analize. Njegova metoda koristi različite izvore supstitucije za različite delove poruke</a:t>
            </a:r>
            <a:r>
              <a:rPr lang="sr-Latn-RS" dirty="0" smtClean="0"/>
              <a:t>.</a:t>
            </a:r>
            <a:endParaRPr lang="sr-Latn-RS" dirty="0"/>
          </a:p>
          <a:p>
            <a:r>
              <a:rPr lang="sr-Latn-RS" dirty="0"/>
              <a:t>Ovo je obeležilo najveće poboljšanje u kriptologiji od davnina, stekavši ga naslov "Otac zapadne kriptologije". Bar prema Davidu Khanu.</a:t>
            </a:r>
            <a:endParaRPr lang="sr-Latn-RS" dirty="0" smtClean="0"/>
          </a:p>
        </p:txBody>
      </p:sp>
    </p:spTree>
    <p:extLst>
      <p:ext uri="{BB962C8B-B14F-4D97-AF65-F5344CB8AC3E}">
        <p14:creationId xmlns:p14="http://schemas.microsoft.com/office/powerpoint/2010/main" val="350270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a:bodyPr>
          <a:lstStyle/>
          <a:p>
            <a:r>
              <a:rPr lang="sr-Latn-RS" dirty="0"/>
              <a:t>8. Vigenere šifra (</a:t>
            </a:r>
            <a:r>
              <a:rPr lang="sr-Latn-RS" dirty="0" smtClean="0"/>
              <a:t>Bellaso šifra)</a:t>
            </a:r>
            <a:endParaRPr lang="sr-Latn-RS" dirty="0"/>
          </a:p>
        </p:txBody>
      </p:sp>
      <p:sp>
        <p:nvSpPr>
          <p:cNvPr id="3" name="Content Placeholder 2"/>
          <p:cNvSpPr>
            <a:spLocks noGrp="1"/>
          </p:cNvSpPr>
          <p:nvPr>
            <p:ph idx="1"/>
          </p:nvPr>
        </p:nvSpPr>
        <p:spPr>
          <a:xfrm>
            <a:off x="1484310" y="1652337"/>
            <a:ext cx="10018713" cy="5205663"/>
          </a:xfrm>
        </p:spPr>
        <p:txBody>
          <a:bodyPr/>
          <a:lstStyle/>
          <a:p>
            <a:r>
              <a:rPr lang="sr-Latn-RS" dirty="0"/>
              <a:t>Prvo pojavljivanje: </a:t>
            </a:r>
            <a:r>
              <a:rPr lang="sr-Latn-RS" dirty="0" smtClean="0"/>
              <a:t>1467</a:t>
            </a:r>
          </a:p>
          <a:p>
            <a:r>
              <a:rPr lang="sr-Latn-RS" dirty="0" smtClean="0"/>
              <a:t>Gde </a:t>
            </a:r>
            <a:r>
              <a:rPr lang="sr-Latn-RS" dirty="0"/>
              <a:t>se pojavilo: </a:t>
            </a:r>
            <a:r>
              <a:rPr lang="sr-Latn-RS" dirty="0" smtClean="0"/>
              <a:t>Italija</a:t>
            </a:r>
          </a:p>
          <a:p>
            <a:r>
              <a:rPr lang="sr-Latn-RS" dirty="0" smtClean="0"/>
              <a:t>Kada </a:t>
            </a:r>
            <a:r>
              <a:rPr lang="sr-Latn-RS" dirty="0"/>
              <a:t>je </a:t>
            </a:r>
            <a:r>
              <a:rPr lang="sr-Latn-RS" dirty="0" smtClean="0"/>
              <a:t>probijeno </a:t>
            </a:r>
            <a:r>
              <a:rPr lang="sr-Latn-RS" dirty="0"/>
              <a:t>(ako je primenljivo): Tehnika dešifrovanja objavljena 1863. </a:t>
            </a:r>
            <a:r>
              <a:rPr lang="sr-Latn-RS" dirty="0" smtClean="0"/>
              <a:t>godine</a:t>
            </a:r>
          </a:p>
          <a:p>
            <a:r>
              <a:rPr lang="sr-Latn-RS" dirty="0"/>
              <a:t>Vigenere šifra je sada široko prihvaćena da ju je prvotno stvorio Giovan Battista Bellaso (italijanski kriptolog). Kasnije je pogrešno dodeljen Blaise de Vigenere u 19. veku, otuda je i današnje ime</a:t>
            </a:r>
            <a:r>
              <a:rPr lang="sr-Latn-RS" dirty="0" smtClean="0"/>
              <a:t>.</a:t>
            </a:r>
            <a:endParaRPr lang="sr-Latn-RS" dirty="0"/>
          </a:p>
          <a:p>
            <a:r>
              <a:rPr lang="sr-Latn-RS" dirty="0"/>
              <a:t>On šifrira tekst pomoću niza isprepletenih Cezarovih šifri na osnovu ključne reči. To je, dakle, oblik polialfabetičke supstitucije.</a:t>
            </a:r>
            <a:endParaRPr lang="sr-Latn-RS" dirty="0" smtClean="0"/>
          </a:p>
        </p:txBody>
      </p:sp>
    </p:spTree>
    <p:extLst>
      <p:ext uri="{BB962C8B-B14F-4D97-AF65-F5344CB8AC3E}">
        <p14:creationId xmlns:p14="http://schemas.microsoft.com/office/powerpoint/2010/main" val="3627944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fontScale="90000"/>
          </a:bodyPr>
          <a:lstStyle/>
          <a:p>
            <a:r>
              <a:rPr lang="sr-Latn-RS" dirty="0"/>
              <a:t>9. Standard šifriranja podataka započeo je napredak u modernoj kriptologiji</a:t>
            </a:r>
          </a:p>
        </p:txBody>
      </p:sp>
      <p:sp>
        <p:nvSpPr>
          <p:cNvPr id="3" name="Content Placeholder 2"/>
          <p:cNvSpPr>
            <a:spLocks noGrp="1"/>
          </p:cNvSpPr>
          <p:nvPr>
            <p:ph idx="1"/>
          </p:nvPr>
        </p:nvSpPr>
        <p:spPr>
          <a:xfrm>
            <a:off x="1484310" y="1652337"/>
            <a:ext cx="10018713" cy="5205663"/>
          </a:xfrm>
        </p:spPr>
        <p:txBody>
          <a:bodyPr/>
          <a:lstStyle/>
          <a:p>
            <a:r>
              <a:rPr lang="sr-Latn-RS" dirty="0"/>
              <a:t>Prvo pojavljivanje: </a:t>
            </a:r>
            <a:r>
              <a:rPr lang="sr-Latn-RS" dirty="0" smtClean="0"/>
              <a:t>1970-ih</a:t>
            </a:r>
          </a:p>
          <a:p>
            <a:r>
              <a:rPr lang="sr-Latn-RS" dirty="0" smtClean="0"/>
              <a:t>Gde </a:t>
            </a:r>
            <a:r>
              <a:rPr lang="sr-Latn-RS" dirty="0"/>
              <a:t>se pojavilo: IBM, Sjedinjene Američke Države</a:t>
            </a:r>
            <a:endParaRPr lang="sr-Latn-RS" dirty="0" smtClean="0"/>
          </a:p>
          <a:p>
            <a:r>
              <a:rPr lang="sr-Latn-RS" dirty="0" smtClean="0"/>
              <a:t>Kada </a:t>
            </a:r>
            <a:r>
              <a:rPr lang="sr-Latn-RS" dirty="0"/>
              <a:t>je </a:t>
            </a:r>
            <a:r>
              <a:rPr lang="sr-Latn-RS" dirty="0" smtClean="0"/>
              <a:t>probijeno </a:t>
            </a:r>
            <a:r>
              <a:rPr lang="sr-Latn-RS" dirty="0"/>
              <a:t>(ako je primenljivo): Zamenio ga je AES u ranom 21. </a:t>
            </a:r>
            <a:r>
              <a:rPr lang="sr-Latn-RS" dirty="0" smtClean="0"/>
              <a:t>veku</a:t>
            </a:r>
          </a:p>
          <a:p>
            <a:r>
              <a:rPr lang="sr-Latn-RS" dirty="0"/>
              <a:t>Standard šifriranja podataka (DES) razvio je IBM (na osnovu ranijeg rada Horst Feistel) tokom 1970-ih. To je algoritam simetričnog ključa koji se koristi za šifrovanje elektronskih podataka.</a:t>
            </a:r>
            <a:endParaRPr lang="sr-Latn-RS" dirty="0" smtClean="0"/>
          </a:p>
        </p:txBody>
      </p:sp>
    </p:spTree>
    <p:extLst>
      <p:ext uri="{BB962C8B-B14F-4D97-AF65-F5344CB8AC3E}">
        <p14:creationId xmlns:p14="http://schemas.microsoft.com/office/powerpoint/2010/main" val="291970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fontScale="90000"/>
          </a:bodyPr>
          <a:lstStyle/>
          <a:p>
            <a:r>
              <a:rPr lang="sr-Latn-RS" dirty="0"/>
              <a:t>10. Kriptografija javnog ključa bila je službena tajna tokom 27 godina</a:t>
            </a:r>
          </a:p>
        </p:txBody>
      </p:sp>
      <p:sp>
        <p:nvSpPr>
          <p:cNvPr id="3" name="Content Placeholder 2"/>
          <p:cNvSpPr>
            <a:spLocks noGrp="1"/>
          </p:cNvSpPr>
          <p:nvPr>
            <p:ph idx="1"/>
          </p:nvPr>
        </p:nvSpPr>
        <p:spPr>
          <a:xfrm>
            <a:off x="1484310" y="1652337"/>
            <a:ext cx="10018713" cy="5205663"/>
          </a:xfrm>
        </p:spPr>
        <p:txBody>
          <a:bodyPr/>
          <a:lstStyle/>
          <a:p>
            <a:r>
              <a:rPr lang="sr-Latn-RS" dirty="0"/>
              <a:t>Prvo pojavljivanje: </a:t>
            </a:r>
            <a:r>
              <a:rPr lang="sr-Latn-RS" dirty="0" smtClean="0"/>
              <a:t>1970</a:t>
            </a:r>
          </a:p>
          <a:p>
            <a:r>
              <a:rPr lang="sr-Latn-RS" dirty="0" smtClean="0"/>
              <a:t>Gde </a:t>
            </a:r>
            <a:r>
              <a:rPr lang="sr-Latn-RS" dirty="0"/>
              <a:t>se pojavilo: Velika </a:t>
            </a:r>
            <a:r>
              <a:rPr lang="sr-Latn-RS" dirty="0" smtClean="0"/>
              <a:t>Britanija</a:t>
            </a:r>
          </a:p>
          <a:p>
            <a:r>
              <a:rPr lang="sr-Latn-RS" dirty="0" smtClean="0"/>
              <a:t>Kada </a:t>
            </a:r>
            <a:r>
              <a:rPr lang="sr-Latn-RS" dirty="0"/>
              <a:t>je </a:t>
            </a:r>
            <a:r>
              <a:rPr lang="sr-Latn-RS" dirty="0" smtClean="0"/>
              <a:t>probijeno </a:t>
            </a:r>
            <a:r>
              <a:rPr lang="sr-Latn-RS" dirty="0"/>
              <a:t>(ako je primenljivo): Deklasifikovan je 1997. </a:t>
            </a:r>
            <a:r>
              <a:rPr lang="sr-Latn-RS" dirty="0" smtClean="0"/>
              <a:t>godine</a:t>
            </a:r>
          </a:p>
          <a:p>
            <a:r>
              <a:rPr lang="sr-Latn-RS" dirty="0"/>
              <a:t>Kriptografija javnog ključa prvi put je osmislio James H. Ellis 1970. godine radeći kao kriptograf za GCHK - ali ubrzo je naišao na probleme pokušavajući da ga sprovedu. Njegov rad je poboljšan 1973. godine Cliffordom Cocksom koji je razvio RSA algoritam šifrovanja</a:t>
            </a:r>
            <a:r>
              <a:rPr lang="sr-Latn-RS" dirty="0" smtClean="0"/>
              <a:t>.</a:t>
            </a:r>
            <a:endParaRPr lang="sr-Latn-RS" dirty="0"/>
          </a:p>
          <a:p>
            <a:r>
              <a:rPr lang="sr-Latn-RS" dirty="0"/>
              <a:t>Kasnije adaptiran od strane Malcolma J. Villiamsona 1974. godine, ovaj način šifrovanja je takođe koristio NSA i ostaće tajna 27 godina dok nije deklasifikovan 1997.</a:t>
            </a:r>
            <a:endParaRPr lang="sr-Latn-RS" dirty="0" smtClean="0"/>
          </a:p>
        </p:txBody>
      </p:sp>
    </p:spTree>
    <p:extLst>
      <p:ext uri="{BB962C8B-B14F-4D97-AF65-F5344CB8AC3E}">
        <p14:creationId xmlns:p14="http://schemas.microsoft.com/office/powerpoint/2010/main" val="351717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fontScale="90000"/>
          </a:bodyPr>
          <a:lstStyle/>
          <a:p>
            <a:r>
              <a:rPr lang="sr-Latn-RS" dirty="0"/>
              <a:t>11. Napredni standard šifriranja je savremeni standard</a:t>
            </a:r>
          </a:p>
        </p:txBody>
      </p:sp>
      <p:sp>
        <p:nvSpPr>
          <p:cNvPr id="3" name="Content Placeholder 2"/>
          <p:cNvSpPr>
            <a:spLocks noGrp="1"/>
          </p:cNvSpPr>
          <p:nvPr>
            <p:ph idx="1"/>
          </p:nvPr>
        </p:nvSpPr>
        <p:spPr>
          <a:xfrm>
            <a:off x="1484310" y="1652337"/>
            <a:ext cx="10018713" cy="5205663"/>
          </a:xfrm>
        </p:spPr>
        <p:txBody>
          <a:bodyPr/>
          <a:lstStyle/>
          <a:p>
            <a:r>
              <a:rPr lang="sr-Latn-RS" dirty="0"/>
              <a:t>Prvo pojavljivanje: </a:t>
            </a:r>
            <a:r>
              <a:rPr lang="sr-Latn-RS" dirty="0" smtClean="0"/>
              <a:t>1998-2001</a:t>
            </a:r>
          </a:p>
          <a:p>
            <a:r>
              <a:rPr lang="sr-Latn-RS" dirty="0" smtClean="0"/>
              <a:t>Gde </a:t>
            </a:r>
            <a:r>
              <a:rPr lang="sr-Latn-RS" dirty="0"/>
              <a:t>se pojavilo: Sjedinjene Američke </a:t>
            </a:r>
            <a:r>
              <a:rPr lang="sr-Latn-RS" dirty="0" smtClean="0"/>
              <a:t>Države</a:t>
            </a:r>
          </a:p>
          <a:p>
            <a:r>
              <a:rPr lang="sr-Latn-RS" dirty="0" smtClean="0"/>
              <a:t>Kada </a:t>
            </a:r>
            <a:r>
              <a:rPr lang="sr-Latn-RS" dirty="0"/>
              <a:t>je </a:t>
            </a:r>
            <a:r>
              <a:rPr lang="sr-Latn-RS" dirty="0" smtClean="0"/>
              <a:t>probijeno </a:t>
            </a:r>
            <a:r>
              <a:rPr lang="sr-Latn-RS" dirty="0"/>
              <a:t>(ako je primenljivo): 2011 </a:t>
            </a:r>
            <a:endParaRPr lang="sr-Latn-RS" dirty="0" smtClean="0"/>
          </a:p>
          <a:p>
            <a:r>
              <a:rPr lang="sr-Latn-RS" dirty="0"/>
              <a:t>AES, takođe nazvan Rijndael, moderan je oblik šifriranja elektronskih podataka koji je prvi objavio američki Nacionalni institut za standarde i tehnologiju (NIST</a:t>
            </a:r>
            <a:r>
              <a:rPr lang="sr-Latn-RS" dirty="0" smtClean="0"/>
              <a:t>).</a:t>
            </a:r>
            <a:endParaRPr lang="sr-Latn-RS" dirty="0"/>
          </a:p>
          <a:p>
            <a:r>
              <a:rPr lang="sr-Latn-RS" dirty="0"/>
              <a:t> Od tada je usvojen širom sveta.</a:t>
            </a:r>
            <a:endParaRPr lang="sr-Latn-RS" dirty="0" smtClean="0"/>
          </a:p>
        </p:txBody>
      </p:sp>
    </p:spTree>
    <p:extLst>
      <p:ext uri="{BB962C8B-B14F-4D97-AF65-F5344CB8AC3E}">
        <p14:creationId xmlns:p14="http://schemas.microsoft.com/office/powerpoint/2010/main" val="366286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257927"/>
            <a:ext cx="10018713" cy="1752599"/>
          </a:xfrm>
        </p:spPr>
        <p:txBody>
          <a:bodyPr/>
          <a:lstStyle/>
          <a:p>
            <a:r>
              <a:rPr lang="sr-Latn-RS" dirty="0" smtClean="0"/>
              <a:t>KRAJ</a:t>
            </a:r>
            <a:endParaRPr lang="sr-Latn-RS" dirty="0"/>
          </a:p>
        </p:txBody>
      </p:sp>
      <p:sp>
        <p:nvSpPr>
          <p:cNvPr id="4" name="Title 1"/>
          <p:cNvSpPr txBox="1">
            <a:spLocks/>
          </p:cNvSpPr>
          <p:nvPr/>
        </p:nvSpPr>
        <p:spPr>
          <a:xfrm>
            <a:off x="1484311" y="4367463"/>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r-Latn-RS" dirty="0" smtClean="0"/>
              <a:t>Mihajlo Jovanović 4-6</a:t>
            </a:r>
            <a:endParaRPr lang="sr-Latn-RS" dirty="0"/>
          </a:p>
        </p:txBody>
      </p:sp>
    </p:spTree>
    <p:extLst>
      <p:ext uri="{BB962C8B-B14F-4D97-AF65-F5344CB8AC3E}">
        <p14:creationId xmlns:p14="http://schemas.microsoft.com/office/powerpoint/2010/main" val="342207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64525"/>
            <a:ext cx="10018713" cy="4926676"/>
          </a:xfrm>
        </p:spPr>
        <p:txBody>
          <a:bodyPr/>
          <a:lstStyle/>
          <a:p>
            <a:r>
              <a:rPr lang="sr-Latn-RS" dirty="0" smtClean="0"/>
              <a:t>U okviru tehničkih metoda obezbeđenja informacione bezbednosti, posebno mesto pripada metodama kompjuterske kriptografije.</a:t>
            </a:r>
          </a:p>
          <a:p>
            <a:r>
              <a:rPr lang="sr-Latn-RS" dirty="0"/>
              <a:t>U ovom trenutku ne postoji nijedan, manje ili više složen, softversko-hardverski uređaj niti procedura rada računarskih mreža koji, u svom radu, ne koristi neke od metoda kriptografske zaštite informacija</a:t>
            </a:r>
            <a:r>
              <a:rPr lang="sr-Latn-RS" dirty="0" smtClean="0"/>
              <a:t>.</a:t>
            </a:r>
          </a:p>
          <a:p>
            <a:r>
              <a:rPr lang="sr-Latn-RS" dirty="0"/>
              <a:t>Pri tome, navedeni kriptografski mehanizmi mogu biti usmereni za zaštitu podataka korisnika ili za zaštitu službenih podataka samog uređaja. </a:t>
            </a:r>
          </a:p>
        </p:txBody>
      </p:sp>
    </p:spTree>
    <p:extLst>
      <p:ext uri="{BB962C8B-B14F-4D97-AF65-F5344CB8AC3E}">
        <p14:creationId xmlns:p14="http://schemas.microsoft.com/office/powerpoint/2010/main" val="359340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962527"/>
            <a:ext cx="10018713" cy="4828674"/>
          </a:xfrm>
        </p:spPr>
        <p:txBody>
          <a:bodyPr/>
          <a:lstStyle/>
          <a:p>
            <a:r>
              <a:rPr lang="sr-Latn-RS" dirty="0"/>
              <a:t>Metode kriptografske zaštite informacija obuhvataju, osim klasično shvaćene kriptografije, i duge vrste šenonovki shvaćenih „tajnih sistema“ kao što su steganografija, ali i potpuno nove oblasti kao što su kriptografski protokoli</a:t>
            </a:r>
            <a:r>
              <a:rPr lang="sr-Latn-RS" dirty="0" smtClean="0"/>
              <a:t>.</a:t>
            </a:r>
          </a:p>
          <a:p>
            <a:r>
              <a:rPr lang="sr-Latn-RS" dirty="0"/>
              <a:t>Navedene discipline i njima pripadajuće metode obrazuju tzv. kriptografske osnove bezbednosti</a:t>
            </a:r>
            <a:r>
              <a:rPr lang="sr-Latn-RS" dirty="0" smtClean="0"/>
              <a:t>.</a:t>
            </a:r>
          </a:p>
        </p:txBody>
      </p:sp>
    </p:spTree>
    <p:extLst>
      <p:ext uri="{BB962C8B-B14F-4D97-AF65-F5344CB8AC3E}">
        <p14:creationId xmlns:p14="http://schemas.microsoft.com/office/powerpoint/2010/main" val="418055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fontScale="90000"/>
          </a:bodyPr>
          <a:lstStyle/>
          <a:p>
            <a:r>
              <a:rPr lang="sr-Latn-RS" dirty="0" smtClean="0"/>
              <a:t>1</a:t>
            </a:r>
            <a:r>
              <a:rPr lang="sr-Latn-RS" dirty="0"/>
              <a:t>. Rimljanska vojska koristila je šifru Cezarove smene</a:t>
            </a:r>
          </a:p>
        </p:txBody>
      </p:sp>
      <p:sp>
        <p:nvSpPr>
          <p:cNvPr id="3" name="Content Placeholder 2"/>
          <p:cNvSpPr>
            <a:spLocks noGrp="1"/>
          </p:cNvSpPr>
          <p:nvPr>
            <p:ph idx="1"/>
          </p:nvPr>
        </p:nvSpPr>
        <p:spPr>
          <a:xfrm>
            <a:off x="1484310" y="1652337"/>
            <a:ext cx="10018713" cy="5205663"/>
          </a:xfrm>
        </p:spPr>
        <p:txBody>
          <a:bodyPr/>
          <a:lstStyle/>
          <a:p>
            <a:r>
              <a:rPr lang="sr-Latn-RS" dirty="0"/>
              <a:t>Prvo pojavljivanje: nepoznato - verovatno iz 1. </a:t>
            </a:r>
            <a:r>
              <a:rPr lang="sr-Latn-RS" dirty="0" smtClean="0"/>
              <a:t>veka</a:t>
            </a:r>
          </a:p>
          <a:p>
            <a:r>
              <a:rPr lang="sr-Latn-RS" dirty="0"/>
              <a:t>Gde se pojavilo: Rimsko </a:t>
            </a:r>
            <a:r>
              <a:rPr lang="sr-Latn-RS" dirty="0" smtClean="0"/>
              <a:t>carstvo</a:t>
            </a:r>
          </a:p>
          <a:p>
            <a:r>
              <a:rPr lang="sr-Latn-RS" dirty="0"/>
              <a:t>Kada je </a:t>
            </a:r>
            <a:r>
              <a:rPr lang="sr-Latn-RS" dirty="0" smtClean="0"/>
              <a:t>probijeno </a:t>
            </a:r>
            <a:r>
              <a:rPr lang="sr-Latn-RS" dirty="0"/>
              <a:t>(ako je primenljivo): Nepoznato - verovatno između 5. i 9. veka </a:t>
            </a:r>
          </a:p>
          <a:p>
            <a:r>
              <a:rPr lang="sr-Latn-RS" dirty="0"/>
              <a:t>Šifra je dobila ime u čast Julija Cezara koji ju je, prema Suetoniju, koristio za </a:t>
            </a:r>
            <a:r>
              <a:rPr lang="sr-Latn-RS" dirty="0" smtClean="0"/>
              <a:t>šifrovanje </a:t>
            </a:r>
            <a:r>
              <a:rPr lang="sr-Latn-RS" dirty="0"/>
              <a:t>vojnih i drugih zvaničnih poruka</a:t>
            </a:r>
            <a:r>
              <a:rPr lang="sr-Latn-RS" dirty="0" smtClean="0"/>
              <a:t>.</a:t>
            </a:r>
          </a:p>
          <a:p>
            <a:r>
              <a:rPr lang="sr-Latn-RS" dirty="0"/>
              <a:t>Kako je većina Rimskih neprijatelja u to vreme bila nepismena, šifra je jedno vreme ostala sigurna. Do 9. </a:t>
            </a:r>
            <a:r>
              <a:rPr lang="sr-Latn-RS" dirty="0" smtClean="0"/>
              <a:t>veka, </a:t>
            </a:r>
            <a:r>
              <a:rPr lang="sr-Latn-RS" dirty="0"/>
              <a:t>posle pada Rima, postoje evidencije o metodama za razbijanje pomoću frekventne analize iz Al-Kindija.</a:t>
            </a:r>
          </a:p>
        </p:txBody>
      </p:sp>
    </p:spTree>
    <p:extLst>
      <p:ext uri="{BB962C8B-B14F-4D97-AF65-F5344CB8AC3E}">
        <p14:creationId xmlns:p14="http://schemas.microsoft.com/office/powerpoint/2010/main" val="259015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fontScale="90000"/>
          </a:bodyPr>
          <a:lstStyle/>
          <a:p>
            <a:r>
              <a:rPr lang="sr-Latn-RS" dirty="0"/>
              <a:t>2. </a:t>
            </a:r>
            <a:r>
              <a:rPr lang="sr-Latn-RS" dirty="0" smtClean="0"/>
              <a:t>Scytale </a:t>
            </a:r>
            <a:r>
              <a:rPr lang="sr-Latn-RS" dirty="0"/>
              <a:t>je bio jednostavan šifar koji su koristili Spartanci</a:t>
            </a:r>
          </a:p>
        </p:txBody>
      </p:sp>
      <p:sp>
        <p:nvSpPr>
          <p:cNvPr id="3" name="Content Placeholder 2"/>
          <p:cNvSpPr>
            <a:spLocks noGrp="1"/>
          </p:cNvSpPr>
          <p:nvPr>
            <p:ph idx="1"/>
          </p:nvPr>
        </p:nvSpPr>
        <p:spPr>
          <a:xfrm>
            <a:off x="1596605" y="1058778"/>
            <a:ext cx="10595395" cy="5799221"/>
          </a:xfrm>
        </p:spPr>
        <p:txBody>
          <a:bodyPr/>
          <a:lstStyle/>
          <a:p>
            <a:r>
              <a:rPr lang="sr-Latn-RS" dirty="0"/>
              <a:t>Prvo pojavljivanje: Drevna Grčka - 7. vek pre nove </a:t>
            </a:r>
            <a:r>
              <a:rPr lang="sr-Latn-RS" dirty="0" smtClean="0"/>
              <a:t>ere</a:t>
            </a:r>
          </a:p>
          <a:p>
            <a:r>
              <a:rPr lang="sr-Latn-RS" dirty="0" smtClean="0"/>
              <a:t>Gde </a:t>
            </a:r>
            <a:r>
              <a:rPr lang="sr-Latn-RS" dirty="0"/>
              <a:t>se pojavilo: Klasična / Drevna Grčka / </a:t>
            </a:r>
            <a:r>
              <a:rPr lang="sr-Latn-RS" dirty="0" smtClean="0"/>
              <a:t>Sparta</a:t>
            </a:r>
          </a:p>
          <a:p>
            <a:r>
              <a:rPr lang="sr-Latn-RS" dirty="0" smtClean="0"/>
              <a:t>Kada </a:t>
            </a:r>
            <a:r>
              <a:rPr lang="sr-Latn-RS" dirty="0"/>
              <a:t>je </a:t>
            </a:r>
            <a:r>
              <a:rPr lang="sr-Latn-RS" dirty="0" smtClean="0"/>
              <a:t>probijeno </a:t>
            </a:r>
            <a:r>
              <a:rPr lang="sr-Latn-RS" dirty="0"/>
              <a:t>(ako je primenljivo): Nepoznato - ali poznato o Plutarhu (</a:t>
            </a:r>
            <a:r>
              <a:rPr lang="sr-Latn-RS" dirty="0" smtClean="0"/>
              <a:t>50-120)</a:t>
            </a:r>
          </a:p>
          <a:p>
            <a:r>
              <a:rPr lang="sr-Latn-RS" dirty="0" smtClean="0"/>
              <a:t>Scytale </a:t>
            </a:r>
            <a:r>
              <a:rPr lang="sr-Latn-RS" dirty="0"/>
              <a:t>je bio drevni oblik šifriranja koji se obično koristi u drevnoj / klasičnoj Grčkoj. To je oblik šifre za transpoziciju gde se slova prepisuju u porukama pre nego što ih primalac dešifruje</a:t>
            </a:r>
            <a:r>
              <a:rPr lang="sr-Latn-RS" dirty="0" smtClean="0"/>
              <a:t>.</a:t>
            </a:r>
          </a:p>
          <a:p>
            <a:r>
              <a:rPr lang="sr-Latn-RS" dirty="0"/>
              <a:t>Ova metoda je uključivala upotrebu cilindra oko kojeg je omotan pergament i na njega napisana poruka. Primalac bi koristio štap potpuno istih dimenzija da bi pročitao poruku</a:t>
            </a:r>
            <a:r>
              <a:rPr lang="sr-Latn-RS" dirty="0" smtClean="0"/>
              <a:t>.</a:t>
            </a:r>
          </a:p>
          <a:p>
            <a:r>
              <a:rPr lang="sr-Latn-RS" dirty="0"/>
              <a:t>S obzirom na njegovu jednostavnost, neprijatelj ga je takođe lako mogao prepoznati.</a:t>
            </a:r>
          </a:p>
        </p:txBody>
      </p:sp>
    </p:spTree>
    <p:extLst>
      <p:ext uri="{BB962C8B-B14F-4D97-AF65-F5344CB8AC3E}">
        <p14:creationId xmlns:p14="http://schemas.microsoft.com/office/powerpoint/2010/main" val="344470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a:bodyPr>
          <a:lstStyle/>
          <a:p>
            <a:r>
              <a:rPr lang="sr-Latn-RS" dirty="0"/>
              <a:t>3. Steganografija skriva poruke </a:t>
            </a:r>
            <a:r>
              <a:rPr lang="sr-Latn-RS" dirty="0" smtClean="0"/>
              <a:t>pred ocima</a:t>
            </a:r>
            <a:endParaRPr lang="sr-Latn-RS" dirty="0"/>
          </a:p>
        </p:txBody>
      </p:sp>
      <p:sp>
        <p:nvSpPr>
          <p:cNvPr id="3" name="Content Placeholder 2"/>
          <p:cNvSpPr>
            <a:spLocks noGrp="1"/>
          </p:cNvSpPr>
          <p:nvPr>
            <p:ph idx="1"/>
          </p:nvPr>
        </p:nvSpPr>
        <p:spPr>
          <a:xfrm>
            <a:off x="1484310" y="1652337"/>
            <a:ext cx="10018713" cy="5205663"/>
          </a:xfrm>
        </p:spPr>
        <p:txBody>
          <a:bodyPr/>
          <a:lstStyle/>
          <a:p>
            <a:r>
              <a:rPr lang="sr-Latn-RS" dirty="0"/>
              <a:t>Prvo pojavljivanje: Circa </a:t>
            </a:r>
            <a:r>
              <a:rPr lang="sr-Latn-RS" dirty="0" smtClean="0"/>
              <a:t>440 pre nove ere</a:t>
            </a:r>
          </a:p>
          <a:p>
            <a:r>
              <a:rPr lang="sr-Latn-RS" dirty="0" smtClean="0"/>
              <a:t>Gde </a:t>
            </a:r>
            <a:r>
              <a:rPr lang="sr-Latn-RS" dirty="0"/>
              <a:t>se pojavilo: Antička </a:t>
            </a:r>
            <a:r>
              <a:rPr lang="sr-Latn-RS" dirty="0" smtClean="0"/>
              <a:t>Grčka</a:t>
            </a:r>
          </a:p>
          <a:p>
            <a:r>
              <a:rPr lang="sr-Latn-RS" dirty="0" smtClean="0"/>
              <a:t>Kada </a:t>
            </a:r>
            <a:r>
              <a:rPr lang="sr-Latn-RS" dirty="0"/>
              <a:t>je </a:t>
            </a:r>
            <a:r>
              <a:rPr lang="sr-Latn-RS" dirty="0" smtClean="0"/>
              <a:t>probijeno </a:t>
            </a:r>
            <a:r>
              <a:rPr lang="sr-Latn-RS" dirty="0"/>
              <a:t>(ako je primenljivo): </a:t>
            </a:r>
            <a:r>
              <a:rPr lang="sr-Latn-RS" dirty="0" smtClean="0"/>
              <a:t>Nepoznato</a:t>
            </a:r>
          </a:p>
          <a:p>
            <a:r>
              <a:rPr lang="sr-Latn-RS" dirty="0"/>
              <a:t>Steganografija je metoda skrivanja poruka „pred očima“ tako što se kamufliraju kao nešto drugo. Herodot je u svojim Istorijama opisao najraniju upotrebu ove forme </a:t>
            </a:r>
            <a:r>
              <a:rPr lang="sr-Latn-RS" dirty="0" smtClean="0"/>
              <a:t>'šifrovanja'.</a:t>
            </a:r>
          </a:p>
          <a:p>
            <a:r>
              <a:rPr lang="sr-Latn-RS" dirty="0"/>
              <a:t>Ova metoda se takođe može koristiti za skrivanje datoteka ili drugih poruka unutar drugih datoteka ili poruka.</a:t>
            </a:r>
          </a:p>
        </p:txBody>
      </p:sp>
    </p:spTree>
    <p:extLst>
      <p:ext uri="{BB962C8B-B14F-4D97-AF65-F5344CB8AC3E}">
        <p14:creationId xmlns:p14="http://schemas.microsoft.com/office/powerpoint/2010/main" val="303965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a:bodyPr>
          <a:lstStyle/>
          <a:p>
            <a:r>
              <a:rPr lang="sr-Latn-RS" dirty="0"/>
              <a:t>4. Šifon svinjskog praha koristili su masoni</a:t>
            </a:r>
          </a:p>
        </p:txBody>
      </p:sp>
      <p:sp>
        <p:nvSpPr>
          <p:cNvPr id="3" name="Content Placeholder 2"/>
          <p:cNvSpPr>
            <a:spLocks noGrp="1"/>
          </p:cNvSpPr>
          <p:nvPr>
            <p:ph idx="1"/>
          </p:nvPr>
        </p:nvSpPr>
        <p:spPr>
          <a:xfrm>
            <a:off x="1484310" y="1652337"/>
            <a:ext cx="10018713" cy="5205663"/>
          </a:xfrm>
        </p:spPr>
        <p:txBody>
          <a:bodyPr/>
          <a:lstStyle/>
          <a:p>
            <a:r>
              <a:rPr lang="sr-Latn-RS" dirty="0"/>
              <a:t>Prvo pojavljivanje: Nepoznato - Možda pre 1531. </a:t>
            </a:r>
            <a:r>
              <a:rPr lang="sr-Latn-RS" dirty="0" smtClean="0"/>
              <a:t>godine</a:t>
            </a:r>
          </a:p>
          <a:p>
            <a:r>
              <a:rPr lang="sr-Latn-RS" dirty="0" smtClean="0"/>
              <a:t>Gde </a:t>
            </a:r>
            <a:r>
              <a:rPr lang="sr-Latn-RS" dirty="0"/>
              <a:t>se pojavilo: Evropa / Slobodni </a:t>
            </a:r>
            <a:r>
              <a:rPr lang="sr-Latn-RS" dirty="0" smtClean="0"/>
              <a:t>zidari</a:t>
            </a:r>
          </a:p>
          <a:p>
            <a:r>
              <a:rPr lang="sr-Latn-RS" dirty="0" smtClean="0"/>
              <a:t>Kada </a:t>
            </a:r>
            <a:r>
              <a:rPr lang="sr-Latn-RS" dirty="0"/>
              <a:t>je </a:t>
            </a:r>
            <a:r>
              <a:rPr lang="sr-Latn-RS" dirty="0" smtClean="0"/>
              <a:t>probijeno </a:t>
            </a:r>
            <a:r>
              <a:rPr lang="sr-Latn-RS" dirty="0"/>
              <a:t>(ako je primenljivo): Nepoznato </a:t>
            </a:r>
            <a:endParaRPr lang="sr-Latn-RS" dirty="0" smtClean="0"/>
          </a:p>
          <a:p>
            <a:r>
              <a:rPr lang="sr-Latn-RS" dirty="0"/>
              <a:t>Pigpen šifra, poznata kao masonska ili masonska šifra, geometrijska je jednostavna zamjenska šifra. Koristi simbole za kodiranje slova unutar poruke</a:t>
            </a:r>
            <a:r>
              <a:rPr lang="sr-Latn-RS" dirty="0" smtClean="0"/>
              <a:t>.</a:t>
            </a:r>
          </a:p>
          <a:p>
            <a:r>
              <a:rPr lang="sr-Latn-RS" dirty="0"/>
              <a:t>Kodira se i dekodira stvarajući mrežu ili skup rešetki za proizvodnju sledećih simbola.</a:t>
            </a:r>
          </a:p>
        </p:txBody>
      </p:sp>
    </p:spTree>
    <p:extLst>
      <p:ext uri="{BB962C8B-B14F-4D97-AF65-F5344CB8AC3E}">
        <p14:creationId xmlns:p14="http://schemas.microsoft.com/office/powerpoint/2010/main" val="28985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4537"/>
            <a:ext cx="10018713" cy="1207168"/>
          </a:xfrm>
        </p:spPr>
        <p:txBody>
          <a:bodyPr>
            <a:normAutofit fontScale="90000"/>
          </a:bodyPr>
          <a:lstStyle/>
          <a:p>
            <a:r>
              <a:rPr lang="sr-Latn-RS" dirty="0"/>
              <a:t>5. Kršenje Enigma koda značajno je skratilo drugi svetski rat</a:t>
            </a:r>
          </a:p>
        </p:txBody>
      </p:sp>
      <p:sp>
        <p:nvSpPr>
          <p:cNvPr id="3" name="Content Placeholder 2"/>
          <p:cNvSpPr>
            <a:spLocks noGrp="1"/>
          </p:cNvSpPr>
          <p:nvPr>
            <p:ph idx="1"/>
          </p:nvPr>
        </p:nvSpPr>
        <p:spPr>
          <a:xfrm>
            <a:off x="1484310" y="1652337"/>
            <a:ext cx="10018713" cy="5205663"/>
          </a:xfrm>
        </p:spPr>
        <p:txBody>
          <a:bodyPr/>
          <a:lstStyle/>
          <a:p>
            <a:r>
              <a:rPr lang="sr-Latn-RS" dirty="0"/>
              <a:t>Prvo pojavljivanje: </a:t>
            </a:r>
            <a:r>
              <a:rPr lang="sr-Latn-RS" dirty="0" smtClean="0"/>
              <a:t>1918-1920</a:t>
            </a:r>
          </a:p>
          <a:p>
            <a:r>
              <a:rPr lang="sr-Latn-RS" dirty="0" smtClean="0"/>
              <a:t>Gde </a:t>
            </a:r>
            <a:r>
              <a:rPr lang="sr-Latn-RS" dirty="0"/>
              <a:t>se pojavilo: Nemačka / nacistička </a:t>
            </a:r>
            <a:r>
              <a:rPr lang="sr-Latn-RS" dirty="0" smtClean="0"/>
              <a:t>Nemačka</a:t>
            </a:r>
          </a:p>
          <a:p>
            <a:r>
              <a:rPr lang="sr-Latn-RS" dirty="0" smtClean="0"/>
              <a:t>Kada </a:t>
            </a:r>
            <a:r>
              <a:rPr lang="sr-Latn-RS" dirty="0"/>
              <a:t>je </a:t>
            </a:r>
            <a:r>
              <a:rPr lang="sr-Latn-RS" dirty="0" smtClean="0"/>
              <a:t>probijeno </a:t>
            </a:r>
            <a:r>
              <a:rPr lang="sr-Latn-RS" dirty="0"/>
              <a:t>(ako je primenljivo): Ona varira u zavisnosti od izvora - između 1941. i </a:t>
            </a:r>
            <a:r>
              <a:rPr lang="sr-Latn-RS" dirty="0" smtClean="0"/>
              <a:t>1945</a:t>
            </a:r>
          </a:p>
          <a:p>
            <a:r>
              <a:rPr lang="sr-Latn-RS" dirty="0"/>
              <a:t>Izraz "Enigma Code" općenito se podrazumijeva kao šifrirani uređaj koji su njemačke snage koristile tokom Drugog svjetskog rata za šifriranje svojih prijenosa</a:t>
            </a:r>
            <a:r>
              <a:rPr lang="sr-Latn-RS" dirty="0" smtClean="0"/>
              <a:t>.</a:t>
            </a:r>
          </a:p>
        </p:txBody>
      </p:sp>
    </p:spTree>
    <p:extLst>
      <p:ext uri="{BB962C8B-B14F-4D97-AF65-F5344CB8AC3E}">
        <p14:creationId xmlns:p14="http://schemas.microsoft.com/office/powerpoint/2010/main" val="117912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76463"/>
            <a:ext cx="10018713" cy="6079958"/>
          </a:xfrm>
        </p:spPr>
        <p:txBody>
          <a:bodyPr>
            <a:normAutofit/>
          </a:bodyPr>
          <a:lstStyle/>
          <a:p>
            <a:r>
              <a:rPr lang="sr-Latn-RS" dirty="0"/>
              <a:t>Mašine Enigma izmislili su Nemci krajem prvog svetskog rata, a potom su ih usvojile razne milicije širom sveta</a:t>
            </a:r>
            <a:r>
              <a:rPr lang="sr-Latn-RS" dirty="0" smtClean="0"/>
              <a:t>.</a:t>
            </a:r>
            <a:endParaRPr lang="sr-Latn-RS" dirty="0"/>
          </a:p>
          <a:p>
            <a:r>
              <a:rPr lang="sr-Latn-RS" dirty="0"/>
              <a:t>Za vreme Drugog svetskog rata, različite vojne službe razvijale su svoje šifre šifriranja koje bi se često menjale svakodnevno. Dok su saveznici provalili šifre, sile Osovine bile bi primorane da ih menjaju - samo da bi ih ponovo ispucale</a:t>
            </a:r>
            <a:r>
              <a:rPr lang="sr-Latn-RS" dirty="0" smtClean="0"/>
              <a:t>.</a:t>
            </a:r>
            <a:endParaRPr lang="sr-Latn-RS" dirty="0"/>
          </a:p>
          <a:p>
            <a:r>
              <a:rPr lang="sr-Latn-RS" dirty="0"/>
              <a:t>Primarni primer ove „šifre oružja sa oružjem“ bile su različite faze uspeha nemačkog broda „Volf Packs“ tokom Bitke za Atlantik</a:t>
            </a:r>
            <a:r>
              <a:rPr lang="sr-Latn-RS" dirty="0" smtClean="0"/>
              <a:t>.</a:t>
            </a:r>
            <a:endParaRPr lang="sr-Latn-RS" dirty="0"/>
          </a:p>
          <a:p>
            <a:r>
              <a:rPr lang="sr-Latn-RS" dirty="0"/>
              <a:t>Najveći deo dešifriranja obavljali su poljski provalnici koda i Alun Turing i njegov tim u Bletchlei Parku, sa njegovom mašinom za pucanje bombe </a:t>
            </a:r>
            <a:r>
              <a:rPr lang="sr-Latn-RS" dirty="0" smtClean="0"/>
              <a:t>Enigma.</a:t>
            </a:r>
            <a:endParaRPr lang="sr-Latn-RS" dirty="0"/>
          </a:p>
        </p:txBody>
      </p:sp>
    </p:spTree>
    <p:extLst>
      <p:ext uri="{BB962C8B-B14F-4D97-AF65-F5344CB8AC3E}">
        <p14:creationId xmlns:p14="http://schemas.microsoft.com/office/powerpoint/2010/main" val="1786810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TotalTime>
  <Words>1209</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Osnovne kriptološke metode</vt:lpstr>
      <vt:lpstr>PowerPoint Presentation</vt:lpstr>
      <vt:lpstr>PowerPoint Presentation</vt:lpstr>
      <vt:lpstr>1. Rimljanska vojska koristila je šifru Cezarove smene</vt:lpstr>
      <vt:lpstr>2. Scytale je bio jednostavan šifar koji su koristili Spartanci</vt:lpstr>
      <vt:lpstr>3. Steganografija skriva poruke pred ocima</vt:lpstr>
      <vt:lpstr>4. Šifon svinjskog praha koristili su masoni</vt:lpstr>
      <vt:lpstr>5. Kršenje Enigma koda značajno je skratilo drugi svetski rat</vt:lpstr>
      <vt:lpstr>PowerPoint Presentation</vt:lpstr>
      <vt:lpstr>6. Šifra Playfair koristi parove slova za šifriranje</vt:lpstr>
      <vt:lpstr>7. Polifafatični šifar na kraju prešla frekvencijsku analizu</vt:lpstr>
      <vt:lpstr>8. Vigenere šifra (Bellaso šifra)</vt:lpstr>
      <vt:lpstr>9. Standard šifriranja podataka započeo je napredak u modernoj kriptologiji</vt:lpstr>
      <vt:lpstr>10. Kriptografija javnog ključa bila je službena tajna tokom 27 godina</vt:lpstr>
      <vt:lpstr>11. Napredni standard šifriranja je savremeni standard</vt:lpstr>
      <vt:lpstr>KRAJ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Osnovne kriptoloske metode</dc:title>
  <dc:creator>USER</dc:creator>
  <cp:lastModifiedBy>USER</cp:lastModifiedBy>
  <cp:revision>6</cp:revision>
  <dcterms:created xsi:type="dcterms:W3CDTF">2019-09-17T05:58:12Z</dcterms:created>
  <dcterms:modified xsi:type="dcterms:W3CDTF">2019-09-17T06:47:30Z</dcterms:modified>
</cp:coreProperties>
</file>