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28"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CCBDF5-5656-40FE-A0DF-E27323A2F28B}" type="datetimeFigureOut">
              <a:rPr lang="en-US" smtClean="0"/>
              <a:t>12/19/2019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BEE83C2-B072-4DB9-B73B-D7306913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CBDF5-5656-40FE-A0DF-E27323A2F28B}"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CBDF5-5656-40FE-A0DF-E27323A2F28B}"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CBDF5-5656-40FE-A0DF-E27323A2F28B}"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CCBDF5-5656-40FE-A0DF-E27323A2F28B}"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CCBDF5-5656-40FE-A0DF-E27323A2F28B}"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CCBDF5-5656-40FE-A0DF-E27323A2F28B}"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6CCBDF5-5656-40FE-A0DF-E27323A2F28B}" type="datetimeFigureOut">
              <a:rPr lang="en-US" smtClean="0"/>
              <a:t>12/19/2019</a:t>
            </a:fld>
            <a:endParaRPr lang="en-US"/>
          </a:p>
        </p:txBody>
      </p:sp>
      <p:sp>
        <p:nvSpPr>
          <p:cNvPr id="8" name="Slide Number Placeholder 7"/>
          <p:cNvSpPr>
            <a:spLocks noGrp="1"/>
          </p:cNvSpPr>
          <p:nvPr>
            <p:ph type="sldNum" sz="quarter" idx="11"/>
          </p:nvPr>
        </p:nvSpPr>
        <p:spPr/>
        <p:txBody>
          <a:bodyPr/>
          <a:lstStyle/>
          <a:p>
            <a:fld id="{DBEE83C2-B072-4DB9-B73B-D730691314C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CBDF5-5656-40FE-A0DF-E27323A2F28B}"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CCBDF5-5656-40FE-A0DF-E27323A2F28B}"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DBEE83C2-B072-4DB9-B73B-D730691314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76CCBDF5-5656-40FE-A0DF-E27323A2F28B}"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76CCBDF5-5656-40FE-A0DF-E27323A2F28B}" type="datetimeFigureOut">
              <a:rPr lang="en-US" smtClean="0"/>
              <a:t>12/19/2019</a:t>
            </a:fld>
            <a:endParaRPr lang="en-US"/>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BEE83C2-B072-4DB9-B73B-D730691314C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2" y="2571750"/>
            <a:ext cx="7858991" cy="1725930"/>
          </a:xfrm>
        </p:spPr>
        <p:txBody>
          <a:bodyPr>
            <a:noAutofit/>
          </a:bodyPr>
          <a:lstStyle/>
          <a:p>
            <a:r>
              <a:rPr lang="en-US" sz="3600" dirty="0" err="1" smtClean="0"/>
              <a:t>Javni</a:t>
            </a:r>
            <a:r>
              <a:rPr lang="en-US" sz="3600" dirty="0" smtClean="0"/>
              <a:t> I </a:t>
            </a:r>
            <a:r>
              <a:rPr lang="en-US" sz="3600" dirty="0" err="1" smtClean="0"/>
              <a:t>privatni</a:t>
            </a:r>
            <a:r>
              <a:rPr lang="en-US" sz="3600" dirty="0" smtClean="0"/>
              <a:t> </a:t>
            </a:r>
            <a:r>
              <a:rPr lang="en-US" sz="3600" dirty="0" err="1" smtClean="0"/>
              <a:t>Kljucevi</a:t>
            </a:r>
            <a:r>
              <a:rPr lang="en-US" sz="3600" dirty="0" smtClean="0"/>
              <a:t> u </a:t>
            </a:r>
            <a:r>
              <a:rPr lang="en-US" sz="3600" dirty="0" err="1" smtClean="0"/>
              <a:t>sistemima</a:t>
            </a:r>
            <a:r>
              <a:rPr lang="en-US" sz="3600" dirty="0" smtClean="0"/>
              <a:t> </a:t>
            </a:r>
            <a:r>
              <a:rPr lang="en-US" sz="3600" dirty="0" err="1" smtClean="0"/>
              <a:t>enkripcije</a:t>
            </a:r>
            <a:r>
              <a:rPr lang="en-US" sz="3600" dirty="0" smtClean="0"/>
              <a:t> I </a:t>
            </a:r>
            <a:r>
              <a:rPr lang="en-US" sz="3600" dirty="0" err="1" smtClean="0"/>
              <a:t>dekripcije</a:t>
            </a:r>
            <a:endParaRPr lang="en-US" sz="3600" dirty="0"/>
          </a:p>
        </p:txBody>
      </p:sp>
      <p:sp>
        <p:nvSpPr>
          <p:cNvPr id="3" name="Subtitle 2"/>
          <p:cNvSpPr>
            <a:spLocks noGrp="1"/>
          </p:cNvSpPr>
          <p:nvPr>
            <p:ph type="subTitle" idx="1"/>
          </p:nvPr>
        </p:nvSpPr>
        <p:spPr/>
        <p:txBody>
          <a:bodyPr/>
          <a:lstStyle/>
          <a:p>
            <a:r>
              <a:rPr lang="en-US" dirty="0" err="1" smtClean="0"/>
              <a:t>Mihajlo</a:t>
            </a:r>
            <a:r>
              <a:rPr lang="en-US" dirty="0" smtClean="0"/>
              <a:t> </a:t>
            </a:r>
            <a:r>
              <a:rPr lang="en-US" dirty="0" err="1" smtClean="0"/>
              <a:t>Jovanovic</a:t>
            </a:r>
            <a:endParaRPr lang="en-US" dirty="0" smtClean="0"/>
          </a:p>
          <a:p>
            <a:r>
              <a:rPr lang="en-US" dirty="0" err="1" smtClean="0"/>
              <a:t>Mladen</a:t>
            </a:r>
            <a:r>
              <a:rPr lang="en-US" dirty="0" smtClean="0"/>
              <a:t> </a:t>
            </a:r>
            <a:r>
              <a:rPr lang="en-US" dirty="0" err="1" smtClean="0"/>
              <a:t>Markovic</a:t>
            </a:r>
            <a:endParaRPr lang="en-US" dirty="0"/>
          </a:p>
        </p:txBody>
      </p:sp>
    </p:spTree>
    <p:extLst>
      <p:ext uri="{BB962C8B-B14F-4D97-AF65-F5344CB8AC3E}">
        <p14:creationId xmlns:p14="http://schemas.microsoft.com/office/powerpoint/2010/main" val="301518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Sigurnost</a:t>
            </a:r>
            <a:endParaRPr lang="en-US" dirty="0"/>
          </a:p>
        </p:txBody>
      </p:sp>
      <p:sp>
        <p:nvSpPr>
          <p:cNvPr id="3" name="Content Placeholder 2"/>
          <p:cNvSpPr>
            <a:spLocks noGrp="1"/>
          </p:cNvSpPr>
          <p:nvPr>
            <p:ph idx="1"/>
          </p:nvPr>
        </p:nvSpPr>
        <p:spPr/>
        <p:txBody>
          <a:bodyPr>
            <a:normAutofit fontScale="77500" lnSpcReduction="20000"/>
          </a:bodyPr>
          <a:lstStyle/>
          <a:p>
            <a:r>
              <a:rPr lang="vi-VN" dirty="0"/>
              <a:t>Za neke od načina kriptovanja se može dokazati da su sigurni polazeći od pretpostavljene težine rješavanja određenog matematičkog problema poput pronalaženja prostih činilaca proizvoda dva velika prosta broja ili izračunavanje diskretnih logaritama. </a:t>
            </a:r>
            <a:endParaRPr lang="en-US" dirty="0" smtClean="0"/>
          </a:p>
          <a:p>
            <a:r>
              <a:rPr lang="vi-VN" dirty="0" smtClean="0"/>
              <a:t>Treba </a:t>
            </a:r>
            <a:r>
              <a:rPr lang="vi-VN" dirty="0"/>
              <a:t>obratiti pažnju da „sigurni“ ima precizno matematičko značenje i da ima nekoliko različitih (i smisaonih) tumačenja šta znači da je način kriptovanja siguran. </a:t>
            </a:r>
            <a:endParaRPr lang="en-US" dirty="0" smtClean="0"/>
          </a:p>
          <a:p>
            <a:r>
              <a:rPr lang="vi-VN" dirty="0" smtClean="0"/>
              <a:t>„</a:t>
            </a:r>
            <a:r>
              <a:rPr lang="vi-VN" dirty="0"/>
              <a:t>Pravo“ tumačenje zavisi od konteksta u kojem se kriptovanje koristi.</a:t>
            </a:r>
            <a:endParaRPr lang="en-US" dirty="0"/>
          </a:p>
        </p:txBody>
      </p:sp>
    </p:spTree>
    <p:extLst>
      <p:ext uri="{BB962C8B-B14F-4D97-AF65-F5344CB8AC3E}">
        <p14:creationId xmlns:p14="http://schemas.microsoft.com/office/powerpoint/2010/main" val="224065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7467600" cy="4267200"/>
          </a:xfrm>
        </p:spPr>
        <p:txBody>
          <a:bodyPr>
            <a:normAutofit fontScale="85000" lnSpcReduction="20000"/>
          </a:bodyPr>
          <a:lstStyle/>
          <a:p>
            <a:r>
              <a:rPr lang="vi-VN" dirty="0"/>
              <a:t>Za razliku od Vernamove šifre, nijedan način kriptovanja ne pruža potpunu zaštitu od prisluškivača koji imaju neograničene računarske kapacitete. </a:t>
            </a:r>
            <a:endParaRPr lang="en-US" dirty="0" smtClean="0"/>
          </a:p>
          <a:p>
            <a:r>
              <a:rPr lang="vi-VN" dirty="0" smtClean="0"/>
              <a:t>Dokazi </a:t>
            </a:r>
            <a:r>
              <a:rPr lang="vi-VN" dirty="0"/>
              <a:t>sigurnosti određenog kriptovanja, prema tome, imaju na umu napadače sa ograničenim računarskim kapacitetima i jemče sigurnost (u zavisnosti od odgovarajuće matematičke pretpotavke) u obliku „šifra ne može biti razbijena koristeći prosječan današnji lični računar za manje od 1000 godina“.</a:t>
            </a:r>
            <a:endParaRPr lang="en-US" dirty="0"/>
          </a:p>
        </p:txBody>
      </p:sp>
    </p:spTree>
    <p:extLst>
      <p:ext uri="{BB962C8B-B14F-4D97-AF65-F5344CB8AC3E}">
        <p14:creationId xmlns:p14="http://schemas.microsoft.com/office/powerpoint/2010/main" val="5491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Procesorska</a:t>
            </a:r>
            <a:r>
              <a:rPr lang="en-US" dirty="0"/>
              <a:t> </a:t>
            </a:r>
            <a:r>
              <a:rPr lang="en-US" dirty="0" err="1"/>
              <a:t>zahtjevnost</a:t>
            </a:r>
            <a:endParaRPr lang="en-US" dirty="0"/>
          </a:p>
        </p:txBody>
      </p:sp>
      <p:sp>
        <p:nvSpPr>
          <p:cNvPr id="3" name="Content Placeholder 2"/>
          <p:cNvSpPr>
            <a:spLocks noGrp="1"/>
          </p:cNvSpPr>
          <p:nvPr>
            <p:ph idx="1"/>
          </p:nvPr>
        </p:nvSpPr>
        <p:spPr>
          <a:xfrm>
            <a:off x="457200" y="1200151"/>
            <a:ext cx="8229600" cy="3394472"/>
          </a:xfrm>
        </p:spPr>
        <p:txBody>
          <a:bodyPr>
            <a:normAutofit fontScale="92500" lnSpcReduction="20000"/>
          </a:bodyPr>
          <a:lstStyle/>
          <a:p>
            <a:r>
              <a:rPr lang="en-US" dirty="0" err="1"/>
              <a:t>Većina</a:t>
            </a:r>
            <a:r>
              <a:rPr lang="en-US" dirty="0"/>
              <a:t> </a:t>
            </a:r>
            <a:r>
              <a:rPr lang="en-US" dirty="0" err="1"/>
              <a:t>algoritama</a:t>
            </a:r>
            <a:r>
              <a:rPr lang="en-US" dirty="0"/>
              <a:t> </a:t>
            </a:r>
            <a:r>
              <a:rPr lang="en-US" dirty="0" err="1"/>
              <a:t>za</a:t>
            </a:r>
            <a:r>
              <a:rPr lang="en-US" dirty="0"/>
              <a:t> </a:t>
            </a:r>
            <a:r>
              <a:rPr lang="en-US" dirty="0" err="1"/>
              <a:t>asimetričnu</a:t>
            </a:r>
            <a:r>
              <a:rPr lang="en-US" dirty="0"/>
              <a:t> </a:t>
            </a:r>
            <a:r>
              <a:rPr lang="en-US" dirty="0" err="1"/>
              <a:t>kriptografiju</a:t>
            </a:r>
            <a:r>
              <a:rPr lang="en-US" dirty="0"/>
              <a:t> je </a:t>
            </a:r>
            <a:r>
              <a:rPr lang="en-US" dirty="0" err="1"/>
              <a:t>relativno</a:t>
            </a:r>
            <a:r>
              <a:rPr lang="en-US" dirty="0"/>
              <a:t> </a:t>
            </a:r>
            <a:r>
              <a:rPr lang="en-US" dirty="0" err="1" smtClean="0"/>
              <a:t>zahtevna</a:t>
            </a:r>
            <a:r>
              <a:rPr lang="en-US" dirty="0" smtClean="0"/>
              <a:t> </a:t>
            </a:r>
            <a:r>
              <a:rPr lang="en-US" dirty="0"/>
              <a:t>u </a:t>
            </a:r>
            <a:r>
              <a:rPr lang="en-US" dirty="0" err="1"/>
              <a:t>kontekstu</a:t>
            </a:r>
            <a:r>
              <a:rPr lang="en-US" dirty="0"/>
              <a:t> </a:t>
            </a:r>
            <a:r>
              <a:rPr lang="en-US" dirty="0" err="1"/>
              <a:t>broja</a:t>
            </a:r>
            <a:r>
              <a:rPr lang="en-US" dirty="0"/>
              <a:t> </a:t>
            </a:r>
            <a:r>
              <a:rPr lang="en-US" dirty="0" err="1"/>
              <a:t>izvedenih</a:t>
            </a:r>
            <a:r>
              <a:rPr lang="en-US" dirty="0"/>
              <a:t> </a:t>
            </a:r>
            <a:r>
              <a:rPr lang="en-US" dirty="0" err="1"/>
              <a:t>računskih</a:t>
            </a:r>
            <a:r>
              <a:rPr lang="en-US" dirty="0"/>
              <a:t> </a:t>
            </a:r>
            <a:r>
              <a:rPr lang="en-US" dirty="0" err="1"/>
              <a:t>operacija</a:t>
            </a:r>
            <a:r>
              <a:rPr lang="en-US" dirty="0"/>
              <a:t> u </a:t>
            </a:r>
            <a:r>
              <a:rPr lang="en-US" dirty="0" err="1"/>
              <a:t>odnosu</a:t>
            </a:r>
            <a:r>
              <a:rPr lang="en-US" dirty="0"/>
              <a:t> </a:t>
            </a:r>
            <a:r>
              <a:rPr lang="en-US" dirty="0" err="1"/>
              <a:t>na</a:t>
            </a:r>
            <a:r>
              <a:rPr lang="en-US" dirty="0"/>
              <a:t> </a:t>
            </a:r>
            <a:r>
              <a:rPr lang="en-US" dirty="0" err="1"/>
              <a:t>algoritme</a:t>
            </a:r>
            <a:r>
              <a:rPr lang="en-US" dirty="0"/>
              <a:t> </a:t>
            </a:r>
            <a:r>
              <a:rPr lang="en-US" dirty="0" err="1"/>
              <a:t>za</a:t>
            </a:r>
            <a:r>
              <a:rPr lang="en-US" dirty="0"/>
              <a:t> </a:t>
            </a:r>
            <a:r>
              <a:rPr lang="en-US" dirty="0" err="1"/>
              <a:t>simetričnu</a:t>
            </a:r>
            <a:r>
              <a:rPr lang="en-US" dirty="0"/>
              <a:t> </a:t>
            </a:r>
            <a:r>
              <a:rPr lang="en-US" dirty="0" err="1"/>
              <a:t>kriptografiju</a:t>
            </a:r>
            <a:r>
              <a:rPr lang="en-US" dirty="0"/>
              <a:t> </a:t>
            </a:r>
            <a:r>
              <a:rPr lang="en-US" dirty="0" err="1"/>
              <a:t>sa</a:t>
            </a:r>
            <a:r>
              <a:rPr lang="en-US" dirty="0"/>
              <a:t> </a:t>
            </a:r>
            <a:r>
              <a:rPr lang="en-US" dirty="0" err="1"/>
              <a:t>naizgled</a:t>
            </a:r>
            <a:r>
              <a:rPr lang="en-US" dirty="0"/>
              <a:t> </a:t>
            </a:r>
            <a:r>
              <a:rPr lang="en-US" dirty="0" err="1"/>
              <a:t>sličnom</a:t>
            </a:r>
            <a:r>
              <a:rPr lang="en-US" dirty="0"/>
              <a:t> </a:t>
            </a:r>
            <a:r>
              <a:rPr lang="en-US" dirty="0" err="1"/>
              <a:t>pruženom</a:t>
            </a:r>
            <a:r>
              <a:rPr lang="en-US" dirty="0"/>
              <a:t> </a:t>
            </a:r>
            <a:r>
              <a:rPr lang="en-US" dirty="0" err="1" smtClean="0"/>
              <a:t>sigurnošću</a:t>
            </a:r>
            <a:r>
              <a:rPr lang="en-US" dirty="0" smtClean="0"/>
              <a:t>.</a:t>
            </a:r>
          </a:p>
          <a:p>
            <a:r>
              <a:rPr lang="en-US" dirty="0" smtClean="0"/>
              <a:t>Ta </a:t>
            </a:r>
            <a:r>
              <a:rPr lang="en-US" dirty="0" err="1"/>
              <a:t>činjenica</a:t>
            </a:r>
            <a:r>
              <a:rPr lang="en-US" dirty="0"/>
              <a:t> je </a:t>
            </a:r>
            <a:r>
              <a:rPr lang="en-US" dirty="0" err="1"/>
              <a:t>vrlo</a:t>
            </a:r>
            <a:r>
              <a:rPr lang="en-US" dirty="0"/>
              <a:t> </a:t>
            </a:r>
            <a:r>
              <a:rPr lang="en-US" dirty="0" err="1"/>
              <a:t>važna</a:t>
            </a:r>
            <a:r>
              <a:rPr lang="en-US" dirty="0"/>
              <a:t> </a:t>
            </a:r>
            <a:r>
              <a:rPr lang="en-US" dirty="0" err="1"/>
              <a:t>za</a:t>
            </a:r>
            <a:r>
              <a:rPr lang="en-US" dirty="0"/>
              <a:t> </a:t>
            </a:r>
            <a:r>
              <a:rPr lang="en-US" dirty="0" err="1"/>
              <a:t>njihovu</a:t>
            </a:r>
            <a:r>
              <a:rPr lang="en-US" dirty="0"/>
              <a:t> </a:t>
            </a:r>
            <a:r>
              <a:rPr lang="en-US" dirty="0" err="1"/>
              <a:t>praktičnu</a:t>
            </a:r>
            <a:r>
              <a:rPr lang="en-US" dirty="0"/>
              <a:t> </a:t>
            </a:r>
            <a:r>
              <a:rPr lang="en-US" dirty="0" err="1" smtClean="0"/>
              <a:t>upotrebu</a:t>
            </a:r>
            <a:r>
              <a:rPr lang="en-US" dirty="0"/>
              <a:t>.</a:t>
            </a:r>
            <a:endParaRPr lang="en-US" dirty="0" smtClean="0"/>
          </a:p>
          <a:p>
            <a:r>
              <a:rPr lang="en-US" dirty="0" smtClean="0"/>
              <a:t>U </a:t>
            </a:r>
            <a:r>
              <a:rPr lang="en-US" dirty="0" err="1"/>
              <a:t>većini</a:t>
            </a:r>
            <a:r>
              <a:rPr lang="en-US" dirty="0"/>
              <a:t> </a:t>
            </a:r>
            <a:r>
              <a:rPr lang="en-US" dirty="0" err="1"/>
              <a:t>slučajeva</a:t>
            </a:r>
            <a:r>
              <a:rPr lang="en-US" dirty="0"/>
              <a:t> se </a:t>
            </a:r>
            <a:r>
              <a:rPr lang="en-US" dirty="0" err="1"/>
              <a:t>koriste</a:t>
            </a:r>
            <a:r>
              <a:rPr lang="en-US" dirty="0"/>
              <a:t> </a:t>
            </a:r>
            <a:r>
              <a:rPr lang="en-US" dirty="0" err="1"/>
              <a:t>miješani</a:t>
            </a:r>
            <a:r>
              <a:rPr lang="en-US" dirty="0"/>
              <a:t> </a:t>
            </a:r>
            <a:r>
              <a:rPr lang="en-US" dirty="0" err="1"/>
              <a:t>sistemi</a:t>
            </a:r>
            <a:r>
              <a:rPr lang="en-US" dirty="0"/>
              <a:t> </a:t>
            </a:r>
            <a:r>
              <a:rPr lang="en-US" dirty="0" err="1"/>
              <a:t>kriptografije</a:t>
            </a:r>
            <a:r>
              <a:rPr lang="en-US" dirty="0"/>
              <a:t> da bi se </a:t>
            </a:r>
            <a:r>
              <a:rPr lang="en-US" dirty="0" err="1"/>
              <a:t>dobila</a:t>
            </a:r>
            <a:r>
              <a:rPr lang="en-US" dirty="0"/>
              <a:t> i </a:t>
            </a:r>
            <a:r>
              <a:rPr lang="en-US" dirty="0" err="1"/>
              <a:t>brzina</a:t>
            </a:r>
            <a:r>
              <a:rPr lang="en-US" dirty="0"/>
              <a:t> i </a:t>
            </a:r>
            <a:r>
              <a:rPr lang="en-US" dirty="0" err="1"/>
              <a:t>sigurnost</a:t>
            </a:r>
            <a:r>
              <a:rPr lang="en-US" dirty="0"/>
              <a:t>.</a:t>
            </a:r>
          </a:p>
        </p:txBody>
      </p:sp>
    </p:spTree>
    <p:extLst>
      <p:ext uri="{BB962C8B-B14F-4D97-AF65-F5344CB8AC3E}">
        <p14:creationId xmlns:p14="http://schemas.microsoft.com/office/powerpoint/2010/main" val="352182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38350"/>
            <a:ext cx="7467600" cy="857250"/>
          </a:xfrm>
        </p:spPr>
        <p:txBody>
          <a:bodyPr/>
          <a:lstStyle/>
          <a:p>
            <a:pPr algn="ctr"/>
            <a:r>
              <a:rPr lang="en-US" dirty="0" err="1" smtClean="0"/>
              <a:t>Hvala</a:t>
            </a:r>
            <a:r>
              <a:rPr lang="en-US" dirty="0" smtClean="0"/>
              <a:t> </a:t>
            </a:r>
            <a:r>
              <a:rPr lang="en-US" dirty="0" err="1" smtClean="0"/>
              <a:t>na</a:t>
            </a:r>
            <a:r>
              <a:rPr lang="en-US" dirty="0" smtClean="0"/>
              <a:t> </a:t>
            </a:r>
            <a:r>
              <a:rPr lang="en-US" dirty="0" err="1" smtClean="0"/>
              <a:t>paznji</a:t>
            </a:r>
            <a:endParaRPr lang="en-US" dirty="0"/>
          </a:p>
        </p:txBody>
      </p:sp>
      <p:sp>
        <p:nvSpPr>
          <p:cNvPr id="3" name="Content Placeholder 2"/>
          <p:cNvSpPr>
            <a:spLocks noGrp="1"/>
          </p:cNvSpPr>
          <p:nvPr>
            <p:ph idx="1"/>
          </p:nvPr>
        </p:nvSpPr>
        <p:spPr>
          <a:xfrm>
            <a:off x="457200" y="3257550"/>
            <a:ext cx="7467600" cy="1337072"/>
          </a:xfrm>
        </p:spPr>
        <p:txBody>
          <a:bodyPr>
            <a:normAutofit/>
          </a:bodyPr>
          <a:lstStyle/>
          <a:p>
            <a:pPr marL="36576" indent="0" algn="ctr">
              <a:buNone/>
            </a:pPr>
            <a:r>
              <a:rPr lang="en-US" sz="2400" dirty="0" err="1" smtClean="0"/>
              <a:t>Mihajlo</a:t>
            </a:r>
            <a:r>
              <a:rPr lang="en-US" sz="2400" dirty="0" smtClean="0"/>
              <a:t> </a:t>
            </a:r>
            <a:r>
              <a:rPr lang="en-US" sz="2400" dirty="0" err="1" smtClean="0"/>
              <a:t>Jovanovic</a:t>
            </a:r>
            <a:endParaRPr lang="en-US" sz="2400" dirty="0" smtClean="0"/>
          </a:p>
          <a:p>
            <a:pPr marL="36576" indent="0" algn="ctr">
              <a:buNone/>
            </a:pPr>
            <a:r>
              <a:rPr lang="en-US" sz="2400" dirty="0" err="1" smtClean="0"/>
              <a:t>Mladen</a:t>
            </a:r>
            <a:r>
              <a:rPr lang="en-US" sz="2400" dirty="0" smtClean="0"/>
              <a:t> </a:t>
            </a:r>
            <a:r>
              <a:rPr lang="en-US" sz="2400" dirty="0" err="1" smtClean="0"/>
              <a:t>Markovic</a:t>
            </a:r>
            <a:endParaRPr lang="en-US" sz="2400" dirty="0"/>
          </a:p>
        </p:txBody>
      </p:sp>
    </p:spTree>
    <p:extLst>
      <p:ext uri="{BB962C8B-B14F-4D97-AF65-F5344CB8AC3E}">
        <p14:creationId xmlns:p14="http://schemas.microsoft.com/office/powerpoint/2010/main" val="360859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Elementi</a:t>
            </a:r>
            <a:r>
              <a:rPr lang="en-US" dirty="0"/>
              <a:t> </a:t>
            </a:r>
            <a:r>
              <a:rPr lang="en-US" dirty="0" err="1"/>
              <a:t>enkripcije</a:t>
            </a:r>
            <a:endParaRPr lang="en-US" dirty="0"/>
          </a:p>
        </p:txBody>
      </p:sp>
      <p:sp>
        <p:nvSpPr>
          <p:cNvPr id="3" name="Content Placeholder 2"/>
          <p:cNvSpPr>
            <a:spLocks noGrp="1"/>
          </p:cNvSpPr>
          <p:nvPr>
            <p:ph idx="1"/>
          </p:nvPr>
        </p:nvSpPr>
        <p:spPr/>
        <p:txBody>
          <a:bodyPr>
            <a:normAutofit fontScale="62500" lnSpcReduction="20000"/>
          </a:bodyPr>
          <a:lstStyle/>
          <a:p>
            <a:pPr marL="36576" indent="0">
              <a:buNone/>
            </a:pPr>
            <a:r>
              <a:rPr lang="vi-VN" dirty="0"/>
              <a:t>Svi sistemi enkripcije imaju u svojoj osnovi sledeće zajedničke elemente</a:t>
            </a:r>
            <a:r>
              <a:rPr lang="vi-VN" dirty="0" smtClean="0"/>
              <a:t>:</a:t>
            </a:r>
            <a:endParaRPr lang="vi-VN" dirty="0"/>
          </a:p>
          <a:p>
            <a:r>
              <a:rPr lang="vi-VN" dirty="0"/>
              <a:t>Algoritam: Funkcija, obično sa jakom matematičkom osnovom, koja obavlja zadatak inkripcije podataka;</a:t>
            </a:r>
          </a:p>
          <a:p>
            <a:r>
              <a:rPr lang="vi-VN" dirty="0"/>
              <a:t>Ključevi: Koriste se zajedno sa algoritmima enkripcije i određuju način na koji su podaci šifrovani;</a:t>
            </a:r>
          </a:p>
          <a:p>
            <a:r>
              <a:rPr lang="vi-VN" dirty="0"/>
              <a:t>Dužina ključa: Enkripcioni ključevi imaju određenu dužinu u zavisnosti od toga koji enkripcioni sistemi se koriste. Dužina se meri brojem bitova, i što su duži ključevi, to je teže osujetiti sistem enkripcije;</a:t>
            </a:r>
          </a:p>
          <a:p>
            <a:r>
              <a:rPr lang="vi-VN" dirty="0"/>
              <a:t>Otvoren tekst (engl. Plaintext): Informacije koje treba šifrovati;</a:t>
            </a:r>
          </a:p>
          <a:p>
            <a:r>
              <a:rPr lang="vi-VN" dirty="0"/>
              <a:t>Šifrovan tekst (engl. Ciphertext): Informacije nakon šifrovanja.</a:t>
            </a:r>
            <a:endParaRPr lang="en-US" dirty="0"/>
          </a:p>
        </p:txBody>
      </p:sp>
    </p:spTree>
    <p:extLst>
      <p:ext uri="{BB962C8B-B14F-4D97-AF65-F5344CB8AC3E}">
        <p14:creationId xmlns:p14="http://schemas.microsoft.com/office/powerpoint/2010/main" val="4258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Vrste</a:t>
            </a:r>
            <a:r>
              <a:rPr lang="en-US" dirty="0"/>
              <a:t> </a:t>
            </a:r>
            <a:r>
              <a:rPr lang="en-US" dirty="0" err="1"/>
              <a:t>enkripcije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Postoje</a:t>
            </a:r>
            <a:r>
              <a:rPr lang="en-US" dirty="0"/>
              <a:t> </a:t>
            </a:r>
            <a:r>
              <a:rPr lang="en-US" dirty="0" err="1"/>
              <a:t>dve</a:t>
            </a:r>
            <a:r>
              <a:rPr lang="en-US" dirty="0"/>
              <a:t> </a:t>
            </a:r>
            <a:r>
              <a:rPr lang="en-US" dirty="0" err="1"/>
              <a:t>osnovne</a:t>
            </a:r>
            <a:r>
              <a:rPr lang="en-US" dirty="0"/>
              <a:t> </a:t>
            </a:r>
            <a:r>
              <a:rPr lang="en-US" dirty="0" err="1"/>
              <a:t>vrste</a:t>
            </a:r>
            <a:r>
              <a:rPr lang="en-US" dirty="0"/>
              <a:t> </a:t>
            </a:r>
            <a:r>
              <a:rPr lang="en-US" dirty="0" err="1"/>
              <a:t>enkripcije</a:t>
            </a:r>
            <a:r>
              <a:rPr lang="en-US" dirty="0"/>
              <a:t>: </a:t>
            </a:r>
            <a:r>
              <a:rPr lang="en-US" dirty="0" err="1"/>
              <a:t>simetrična</a:t>
            </a:r>
            <a:r>
              <a:rPr lang="en-US" dirty="0"/>
              <a:t> </a:t>
            </a:r>
            <a:r>
              <a:rPr lang="en-US" dirty="0" err="1"/>
              <a:t>enkripcija</a:t>
            </a:r>
            <a:r>
              <a:rPr lang="en-US" dirty="0"/>
              <a:t> i </a:t>
            </a:r>
            <a:r>
              <a:rPr lang="en-US" dirty="0" err="1"/>
              <a:t>asimetrična</a:t>
            </a:r>
            <a:r>
              <a:rPr lang="en-US" dirty="0"/>
              <a:t> </a:t>
            </a:r>
            <a:r>
              <a:rPr lang="en-US" dirty="0" err="1"/>
              <a:t>enkripcija</a:t>
            </a:r>
            <a:r>
              <a:rPr lang="en-US" dirty="0"/>
              <a:t>. </a:t>
            </a:r>
            <a:endParaRPr lang="en-US" dirty="0" smtClean="0"/>
          </a:p>
          <a:p>
            <a:r>
              <a:rPr lang="en-US" dirty="0" err="1" smtClean="0"/>
              <a:t>Kod</a:t>
            </a:r>
            <a:r>
              <a:rPr lang="en-US" dirty="0" smtClean="0"/>
              <a:t> </a:t>
            </a:r>
            <a:r>
              <a:rPr lang="en-US" dirty="0" err="1"/>
              <a:t>simetrične</a:t>
            </a:r>
            <a:r>
              <a:rPr lang="en-US" dirty="0"/>
              <a:t> </a:t>
            </a:r>
            <a:r>
              <a:rPr lang="en-US" dirty="0" err="1"/>
              <a:t>enkripcije</a:t>
            </a:r>
            <a:r>
              <a:rPr lang="en-US" dirty="0"/>
              <a:t> se i </a:t>
            </a:r>
            <a:r>
              <a:rPr lang="en-US" dirty="0" err="1"/>
              <a:t>za</a:t>
            </a:r>
            <a:r>
              <a:rPr lang="en-US" dirty="0"/>
              <a:t> </a:t>
            </a:r>
            <a:r>
              <a:rPr lang="en-US" dirty="0" err="1"/>
              <a:t>šifrovanje</a:t>
            </a:r>
            <a:r>
              <a:rPr lang="en-US" dirty="0"/>
              <a:t> i </a:t>
            </a:r>
            <a:r>
              <a:rPr lang="en-US" dirty="0" err="1"/>
              <a:t>za</a:t>
            </a:r>
            <a:r>
              <a:rPr lang="en-US" dirty="0"/>
              <a:t> </a:t>
            </a:r>
            <a:r>
              <a:rPr lang="en-US" dirty="0" err="1"/>
              <a:t>dešifrovanje</a:t>
            </a:r>
            <a:r>
              <a:rPr lang="en-US" dirty="0"/>
              <a:t> </a:t>
            </a:r>
            <a:r>
              <a:rPr lang="en-US" dirty="0" err="1"/>
              <a:t>koristi</a:t>
            </a:r>
            <a:r>
              <a:rPr lang="en-US" dirty="0"/>
              <a:t> </a:t>
            </a:r>
            <a:r>
              <a:rPr lang="en-US" dirty="0" err="1"/>
              <a:t>ista</a:t>
            </a:r>
            <a:r>
              <a:rPr lang="en-US" dirty="0"/>
              <a:t> </a:t>
            </a:r>
            <a:r>
              <a:rPr lang="en-US" dirty="0" err="1"/>
              <a:t>šifra</a:t>
            </a:r>
            <a:r>
              <a:rPr lang="en-US" dirty="0"/>
              <a:t> (</a:t>
            </a:r>
            <a:r>
              <a:rPr lang="en-US" dirty="0" err="1"/>
              <a:t>ključ</a:t>
            </a:r>
            <a:r>
              <a:rPr lang="en-US" dirty="0"/>
              <a:t>). </a:t>
            </a:r>
            <a:endParaRPr lang="en-US" dirty="0" smtClean="0"/>
          </a:p>
          <a:p>
            <a:r>
              <a:rPr lang="en-US" dirty="0" err="1" smtClean="0"/>
              <a:t>Kod</a:t>
            </a:r>
            <a:r>
              <a:rPr lang="en-US" dirty="0" smtClean="0"/>
              <a:t> </a:t>
            </a:r>
            <a:r>
              <a:rPr lang="en-US" dirty="0" err="1"/>
              <a:t>asimetrične</a:t>
            </a:r>
            <a:r>
              <a:rPr lang="en-US" dirty="0"/>
              <a:t> </a:t>
            </a:r>
            <a:r>
              <a:rPr lang="en-US" dirty="0" err="1"/>
              <a:t>postoji</a:t>
            </a:r>
            <a:r>
              <a:rPr lang="en-US" dirty="0"/>
              <a:t> </a:t>
            </a:r>
            <a:r>
              <a:rPr lang="en-US" dirty="0" err="1"/>
              <a:t>poseban</a:t>
            </a:r>
            <a:r>
              <a:rPr lang="en-US" dirty="0"/>
              <a:t> </a:t>
            </a:r>
            <a:r>
              <a:rPr lang="en-US" dirty="0" err="1"/>
              <a:t>ključ</a:t>
            </a:r>
            <a:r>
              <a:rPr lang="en-US" dirty="0"/>
              <a:t> </a:t>
            </a:r>
            <a:r>
              <a:rPr lang="en-US" dirty="0" err="1"/>
              <a:t>samo</a:t>
            </a:r>
            <a:r>
              <a:rPr lang="en-US" dirty="0"/>
              <a:t> </a:t>
            </a:r>
            <a:r>
              <a:rPr lang="en-US" dirty="0" err="1"/>
              <a:t>za</a:t>
            </a:r>
            <a:r>
              <a:rPr lang="en-US" dirty="0"/>
              <a:t> </a:t>
            </a:r>
            <a:r>
              <a:rPr lang="en-US" dirty="0" err="1"/>
              <a:t>šifrovanje</a:t>
            </a:r>
            <a:r>
              <a:rPr lang="en-US" dirty="0"/>
              <a:t> i </a:t>
            </a:r>
            <a:r>
              <a:rPr lang="en-US" dirty="0" err="1"/>
              <a:t>drugi</a:t>
            </a:r>
            <a:r>
              <a:rPr lang="en-US" dirty="0"/>
              <a:t> </a:t>
            </a:r>
            <a:r>
              <a:rPr lang="en-US" dirty="0" err="1"/>
              <a:t>koji</a:t>
            </a:r>
            <a:r>
              <a:rPr lang="en-US" dirty="0"/>
              <a:t> </a:t>
            </a:r>
            <a:r>
              <a:rPr lang="en-US" dirty="0" err="1"/>
              <a:t>služi</a:t>
            </a:r>
            <a:r>
              <a:rPr lang="en-US" dirty="0"/>
              <a:t> </a:t>
            </a:r>
            <a:r>
              <a:rPr lang="en-US" dirty="0" err="1"/>
              <a:t>samo</a:t>
            </a:r>
            <a:r>
              <a:rPr lang="en-US" dirty="0"/>
              <a:t> </a:t>
            </a:r>
            <a:r>
              <a:rPr lang="en-US" dirty="0" err="1"/>
              <a:t>za</a:t>
            </a:r>
            <a:r>
              <a:rPr lang="en-US" dirty="0"/>
              <a:t> </a:t>
            </a:r>
            <a:r>
              <a:rPr lang="en-US" dirty="0" err="1"/>
              <a:t>dešifrovanje</a:t>
            </a:r>
            <a:r>
              <a:rPr lang="en-US" dirty="0"/>
              <a:t>. </a:t>
            </a:r>
            <a:endParaRPr lang="en-US" dirty="0" smtClean="0"/>
          </a:p>
          <a:p>
            <a:r>
              <a:rPr lang="en-US" dirty="0" smtClean="0"/>
              <a:t>Ova </a:t>
            </a:r>
            <a:r>
              <a:rPr lang="en-US" dirty="0" err="1"/>
              <a:t>dva</a:t>
            </a:r>
            <a:r>
              <a:rPr lang="en-US" dirty="0"/>
              <a:t> </a:t>
            </a:r>
            <a:r>
              <a:rPr lang="en-US" dirty="0" err="1"/>
              <a:t>ključa</a:t>
            </a:r>
            <a:r>
              <a:rPr lang="en-US" dirty="0"/>
              <a:t> </a:t>
            </a:r>
            <a:r>
              <a:rPr lang="en-US" dirty="0" err="1"/>
              <a:t>nazivaju</a:t>
            </a:r>
            <a:r>
              <a:rPr lang="en-US" dirty="0"/>
              <a:t> se </a:t>
            </a:r>
            <a:r>
              <a:rPr lang="en-US" dirty="0" err="1"/>
              <a:t>još</a:t>
            </a:r>
            <a:r>
              <a:rPr lang="en-US" dirty="0"/>
              <a:t> </a:t>
            </a:r>
            <a:r>
              <a:rPr lang="en-US" dirty="0" err="1"/>
              <a:t>javni</a:t>
            </a:r>
            <a:r>
              <a:rPr lang="en-US" dirty="0"/>
              <a:t> i </a:t>
            </a:r>
            <a:r>
              <a:rPr lang="en-US" dirty="0" err="1"/>
              <a:t>tajni</a:t>
            </a:r>
            <a:r>
              <a:rPr lang="en-US" dirty="0"/>
              <a:t> </a:t>
            </a:r>
            <a:r>
              <a:rPr lang="en-US" dirty="0" err="1"/>
              <a:t>ključ</a:t>
            </a:r>
            <a:r>
              <a:rPr lang="en-US" dirty="0"/>
              <a:t>.</a:t>
            </a:r>
          </a:p>
        </p:txBody>
      </p:sp>
    </p:spTree>
    <p:extLst>
      <p:ext uri="{BB962C8B-B14F-4D97-AF65-F5344CB8AC3E}">
        <p14:creationId xmlns:p14="http://schemas.microsoft.com/office/powerpoint/2010/main" val="187054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Asimetrična</a:t>
            </a:r>
            <a:r>
              <a:rPr lang="en-US" dirty="0" smtClean="0"/>
              <a:t> </a:t>
            </a:r>
            <a:r>
              <a:rPr lang="en-US" dirty="0" err="1"/>
              <a:t>enkripcija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Tajni</a:t>
            </a:r>
            <a:r>
              <a:rPr lang="en-US" dirty="0"/>
              <a:t> </a:t>
            </a:r>
            <a:r>
              <a:rPr lang="en-US" dirty="0" err="1"/>
              <a:t>ključ</a:t>
            </a:r>
            <a:r>
              <a:rPr lang="en-US" dirty="0"/>
              <a:t> </a:t>
            </a:r>
            <a:r>
              <a:rPr lang="en-US" dirty="0" err="1"/>
              <a:t>dodeljuje</a:t>
            </a:r>
            <a:r>
              <a:rPr lang="en-US" dirty="0"/>
              <a:t> se </a:t>
            </a:r>
            <a:r>
              <a:rPr lang="en-US" dirty="0" err="1"/>
              <a:t>onda</a:t>
            </a:r>
            <a:r>
              <a:rPr lang="en-US" dirty="0"/>
              <a:t> </a:t>
            </a:r>
            <a:r>
              <a:rPr lang="en-US" dirty="0" err="1"/>
              <a:t>kada</a:t>
            </a:r>
            <a:r>
              <a:rPr lang="en-US" dirty="0"/>
              <a:t> se </a:t>
            </a:r>
            <a:r>
              <a:rPr lang="en-US" dirty="0" err="1"/>
              <a:t>vrši</a:t>
            </a:r>
            <a:r>
              <a:rPr lang="en-US" dirty="0"/>
              <a:t> </a:t>
            </a:r>
            <a:r>
              <a:rPr lang="en-US" dirty="0" err="1"/>
              <a:t>enkripcija</a:t>
            </a:r>
            <a:r>
              <a:rPr lang="en-US" dirty="0"/>
              <a:t> i </a:t>
            </a:r>
            <a:r>
              <a:rPr lang="en-US" dirty="0" err="1"/>
              <a:t>na</a:t>
            </a:r>
            <a:r>
              <a:rPr lang="en-US" dirty="0"/>
              <a:t> </a:t>
            </a:r>
            <a:r>
              <a:rPr lang="en-US" dirty="0" err="1"/>
              <a:t>osnovu</a:t>
            </a:r>
            <a:r>
              <a:rPr lang="en-US" dirty="0"/>
              <a:t> </a:t>
            </a:r>
            <a:r>
              <a:rPr lang="en-US" dirty="0" err="1"/>
              <a:t>njega</a:t>
            </a:r>
            <a:r>
              <a:rPr lang="en-US" dirty="0"/>
              <a:t> se </a:t>
            </a:r>
            <a:r>
              <a:rPr lang="en-US" dirty="0" err="1"/>
              <a:t>generiše</a:t>
            </a:r>
            <a:r>
              <a:rPr lang="en-US" dirty="0"/>
              <a:t> </a:t>
            </a:r>
            <a:r>
              <a:rPr lang="en-US" dirty="0" err="1"/>
              <a:t>javni</a:t>
            </a:r>
            <a:r>
              <a:rPr lang="en-US" dirty="0"/>
              <a:t> </a:t>
            </a:r>
            <a:r>
              <a:rPr lang="en-US" dirty="0" err="1"/>
              <a:t>ključ</a:t>
            </a:r>
            <a:r>
              <a:rPr lang="en-US" dirty="0"/>
              <a:t>, </a:t>
            </a:r>
            <a:r>
              <a:rPr lang="en-US" dirty="0" err="1"/>
              <a:t>koji</a:t>
            </a:r>
            <a:r>
              <a:rPr lang="en-US" dirty="0"/>
              <a:t> </a:t>
            </a:r>
            <a:r>
              <a:rPr lang="en-US" dirty="0" err="1"/>
              <a:t>koristi</a:t>
            </a:r>
            <a:r>
              <a:rPr lang="en-US" dirty="0"/>
              <a:t> </a:t>
            </a:r>
            <a:r>
              <a:rPr lang="en-US" dirty="0" err="1"/>
              <a:t>strana</a:t>
            </a:r>
            <a:r>
              <a:rPr lang="en-US" dirty="0"/>
              <a:t> </a:t>
            </a:r>
            <a:r>
              <a:rPr lang="en-US" dirty="0" err="1"/>
              <a:t>koja</a:t>
            </a:r>
            <a:r>
              <a:rPr lang="en-US" dirty="0"/>
              <a:t> </a:t>
            </a:r>
            <a:r>
              <a:rPr lang="en-US" dirty="0" err="1"/>
              <a:t>treba</a:t>
            </a:r>
            <a:r>
              <a:rPr lang="en-US" dirty="0"/>
              <a:t> da </a:t>
            </a:r>
            <a:r>
              <a:rPr lang="en-US" dirty="0" err="1"/>
              <a:t>pročita</a:t>
            </a:r>
            <a:r>
              <a:rPr lang="en-US" dirty="0"/>
              <a:t> </a:t>
            </a:r>
            <a:r>
              <a:rPr lang="en-US" dirty="0" err="1"/>
              <a:t>podatke</a:t>
            </a:r>
            <a:r>
              <a:rPr lang="en-US" dirty="0"/>
              <a:t>. </a:t>
            </a:r>
            <a:endParaRPr lang="en-US" dirty="0" smtClean="0"/>
          </a:p>
          <a:p>
            <a:r>
              <a:rPr lang="en-US" dirty="0" smtClean="0"/>
              <a:t>Standard </a:t>
            </a:r>
            <a:r>
              <a:rPr lang="en-US" dirty="0" err="1"/>
              <a:t>koji</a:t>
            </a:r>
            <a:r>
              <a:rPr lang="en-US" dirty="0"/>
              <a:t> se </a:t>
            </a:r>
            <a:r>
              <a:rPr lang="en-US" dirty="0" err="1"/>
              <a:t>koristi</a:t>
            </a:r>
            <a:r>
              <a:rPr lang="en-US" dirty="0"/>
              <a:t> </a:t>
            </a:r>
            <a:r>
              <a:rPr lang="en-US" dirty="0" err="1"/>
              <a:t>pri</a:t>
            </a:r>
            <a:r>
              <a:rPr lang="en-US" dirty="0"/>
              <a:t> </a:t>
            </a:r>
            <a:r>
              <a:rPr lang="en-US" dirty="0" err="1"/>
              <a:t>simetričnoj</a:t>
            </a:r>
            <a:r>
              <a:rPr lang="en-US" dirty="0"/>
              <a:t> </a:t>
            </a:r>
            <a:r>
              <a:rPr lang="en-US" dirty="0" err="1"/>
              <a:t>enkripciji</a:t>
            </a:r>
            <a:r>
              <a:rPr lang="en-US" dirty="0"/>
              <a:t> je DES </a:t>
            </a:r>
            <a:r>
              <a:rPr lang="en-US" dirty="0" smtClean="0"/>
              <a:t>(Data </a:t>
            </a:r>
            <a:r>
              <a:rPr lang="en-US" dirty="0"/>
              <a:t>Encryption Standard). </a:t>
            </a:r>
            <a:endParaRPr lang="en-US" dirty="0" smtClean="0"/>
          </a:p>
          <a:p>
            <a:r>
              <a:rPr lang="en-US" dirty="0" err="1" smtClean="0"/>
              <a:t>Asimetrična</a:t>
            </a:r>
            <a:r>
              <a:rPr lang="en-US" dirty="0" smtClean="0"/>
              <a:t> </a:t>
            </a:r>
            <a:r>
              <a:rPr lang="en-US" dirty="0" err="1"/>
              <a:t>enkripcija</a:t>
            </a:r>
            <a:r>
              <a:rPr lang="en-US" dirty="0"/>
              <a:t> se </a:t>
            </a:r>
            <a:r>
              <a:rPr lang="en-US" dirty="0" err="1"/>
              <a:t>još</a:t>
            </a:r>
            <a:r>
              <a:rPr lang="en-US" dirty="0"/>
              <a:t> </a:t>
            </a:r>
            <a:r>
              <a:rPr lang="en-US" dirty="0" err="1"/>
              <a:t>naziva</a:t>
            </a:r>
            <a:r>
              <a:rPr lang="en-US" dirty="0"/>
              <a:t> i </a:t>
            </a:r>
            <a:r>
              <a:rPr lang="en-US" dirty="0" err="1"/>
              <a:t>kriptografija</a:t>
            </a:r>
            <a:r>
              <a:rPr lang="en-US" dirty="0"/>
              <a:t> </a:t>
            </a:r>
            <a:r>
              <a:rPr lang="en-US" dirty="0" err="1"/>
              <a:t>javnog</a:t>
            </a:r>
            <a:r>
              <a:rPr lang="en-US" dirty="0"/>
              <a:t> </a:t>
            </a:r>
            <a:r>
              <a:rPr lang="en-US" dirty="0" err="1"/>
              <a:t>ključa</a:t>
            </a:r>
            <a:r>
              <a:rPr lang="en-US" dirty="0"/>
              <a:t> </a:t>
            </a:r>
            <a:r>
              <a:rPr lang="en-US" dirty="0" smtClean="0"/>
              <a:t>(Public-Key </a:t>
            </a:r>
            <a:r>
              <a:rPr lang="en-US" dirty="0"/>
              <a:t>Cryptography). </a:t>
            </a:r>
            <a:endParaRPr lang="en-US" dirty="0" smtClean="0"/>
          </a:p>
          <a:p>
            <a:r>
              <a:rPr lang="en-US" dirty="0" err="1" smtClean="0"/>
              <a:t>Za</a:t>
            </a:r>
            <a:r>
              <a:rPr lang="en-US" dirty="0" smtClean="0"/>
              <a:t> </a:t>
            </a:r>
            <a:r>
              <a:rPr lang="en-US" dirty="0" err="1"/>
              <a:t>ovu</a:t>
            </a:r>
            <a:r>
              <a:rPr lang="en-US" dirty="0"/>
              <a:t> </a:t>
            </a:r>
            <a:r>
              <a:rPr lang="en-US" dirty="0" err="1"/>
              <a:t>vrstu</a:t>
            </a:r>
            <a:r>
              <a:rPr lang="en-US" dirty="0"/>
              <a:t> </a:t>
            </a:r>
            <a:r>
              <a:rPr lang="en-US" dirty="0" err="1"/>
              <a:t>enkripcije</a:t>
            </a:r>
            <a:r>
              <a:rPr lang="en-US" dirty="0"/>
              <a:t> </a:t>
            </a:r>
            <a:r>
              <a:rPr lang="en-US" dirty="0" err="1"/>
              <a:t>koristi</a:t>
            </a:r>
            <a:r>
              <a:rPr lang="en-US" dirty="0"/>
              <a:t> se RSA </a:t>
            </a:r>
            <a:r>
              <a:rPr lang="en-US" dirty="0" err="1"/>
              <a:t>algoritam</a:t>
            </a:r>
            <a:r>
              <a:rPr lang="en-US" dirty="0"/>
              <a:t> (</a:t>
            </a:r>
            <a:r>
              <a:rPr lang="en-US" dirty="0" err="1"/>
              <a:t>Rivest</a:t>
            </a:r>
            <a:r>
              <a:rPr lang="en-US" dirty="0"/>
              <a:t>-Shamir-</a:t>
            </a:r>
            <a:r>
              <a:rPr lang="en-US" dirty="0" err="1"/>
              <a:t>Adleman</a:t>
            </a:r>
            <a:r>
              <a:rPr lang="en-US" dirty="0"/>
              <a:t>).</a:t>
            </a:r>
          </a:p>
        </p:txBody>
      </p:sp>
    </p:spTree>
    <p:extLst>
      <p:ext uri="{BB962C8B-B14F-4D97-AF65-F5344CB8AC3E}">
        <p14:creationId xmlns:p14="http://schemas.microsoft.com/office/powerpoint/2010/main" val="89443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5750"/>
            <a:ext cx="7467600" cy="3394472"/>
          </a:xfrm>
        </p:spPr>
        <p:txBody>
          <a:bodyPr>
            <a:normAutofit fontScale="92500" lnSpcReduction="10000"/>
          </a:bodyPr>
          <a:lstStyle/>
          <a:p>
            <a:r>
              <a:rPr lang="en-US" dirty="0" err="1"/>
              <a:t>Privatni</a:t>
            </a:r>
            <a:r>
              <a:rPr lang="en-US" dirty="0"/>
              <a:t> </a:t>
            </a:r>
            <a:r>
              <a:rPr lang="en-US" dirty="0" err="1"/>
              <a:t>ključ</a:t>
            </a:r>
            <a:r>
              <a:rPr lang="en-US" dirty="0"/>
              <a:t> se </a:t>
            </a:r>
            <a:r>
              <a:rPr lang="en-US" dirty="0" err="1"/>
              <a:t>drži</a:t>
            </a:r>
            <a:r>
              <a:rPr lang="en-US" dirty="0"/>
              <a:t> u </a:t>
            </a:r>
            <a:r>
              <a:rPr lang="en-US" dirty="0" err="1"/>
              <a:t>tajnosti</a:t>
            </a:r>
            <a:r>
              <a:rPr lang="en-US" dirty="0"/>
              <a:t>, a </a:t>
            </a:r>
            <a:r>
              <a:rPr lang="en-US" dirty="0" err="1"/>
              <a:t>javni</a:t>
            </a:r>
            <a:r>
              <a:rPr lang="en-US" dirty="0"/>
              <a:t> </a:t>
            </a:r>
            <a:r>
              <a:rPr lang="en-US" dirty="0" err="1"/>
              <a:t>može</a:t>
            </a:r>
            <a:r>
              <a:rPr lang="en-US" dirty="0"/>
              <a:t> </a:t>
            </a:r>
            <a:r>
              <a:rPr lang="en-US" dirty="0" err="1"/>
              <a:t>biti</a:t>
            </a:r>
            <a:r>
              <a:rPr lang="en-US" dirty="0"/>
              <a:t> </a:t>
            </a:r>
            <a:r>
              <a:rPr lang="en-US" dirty="0" err="1"/>
              <a:t>pružen</a:t>
            </a:r>
            <a:r>
              <a:rPr lang="en-US" dirty="0"/>
              <a:t> </a:t>
            </a:r>
            <a:r>
              <a:rPr lang="en-US" dirty="0" err="1"/>
              <a:t>mogućim</a:t>
            </a:r>
            <a:r>
              <a:rPr lang="en-US" dirty="0"/>
              <a:t> </a:t>
            </a:r>
            <a:r>
              <a:rPr lang="en-US" dirty="0" err="1"/>
              <a:t>pošiljaocima</a:t>
            </a:r>
            <a:r>
              <a:rPr lang="en-US" dirty="0"/>
              <a:t> </a:t>
            </a:r>
            <a:r>
              <a:rPr lang="en-US" dirty="0" err="1"/>
              <a:t>ili</a:t>
            </a:r>
            <a:r>
              <a:rPr lang="en-US" dirty="0"/>
              <a:t> </a:t>
            </a:r>
            <a:r>
              <a:rPr lang="en-US" dirty="0" err="1"/>
              <a:t>potpuno</a:t>
            </a:r>
            <a:r>
              <a:rPr lang="en-US" dirty="0"/>
              <a:t> </a:t>
            </a:r>
            <a:r>
              <a:rPr lang="en-US" dirty="0" err="1"/>
              <a:t>pušten</a:t>
            </a:r>
            <a:r>
              <a:rPr lang="en-US" dirty="0"/>
              <a:t> u </a:t>
            </a:r>
            <a:r>
              <a:rPr lang="en-US" dirty="0" err="1"/>
              <a:t>javnost</a:t>
            </a:r>
            <a:r>
              <a:rPr lang="en-US" dirty="0" smtClean="0"/>
              <a:t>.</a:t>
            </a:r>
          </a:p>
          <a:p>
            <a:r>
              <a:rPr lang="en-US" dirty="0" err="1"/>
              <a:t>Kada</a:t>
            </a:r>
            <a:r>
              <a:rPr lang="en-US" dirty="0"/>
              <a:t> </a:t>
            </a:r>
            <a:r>
              <a:rPr lang="en-US" dirty="0" err="1"/>
              <a:t>pošiljalac</a:t>
            </a:r>
            <a:r>
              <a:rPr lang="en-US" dirty="0"/>
              <a:t> </a:t>
            </a:r>
            <a:r>
              <a:rPr lang="en-US" dirty="0" err="1"/>
              <a:t>šalje</a:t>
            </a:r>
            <a:r>
              <a:rPr lang="en-US" dirty="0"/>
              <a:t> </a:t>
            </a:r>
            <a:r>
              <a:rPr lang="en-US" dirty="0" err="1"/>
              <a:t>poruku</a:t>
            </a:r>
            <a:r>
              <a:rPr lang="en-US" dirty="0"/>
              <a:t>, on je </a:t>
            </a:r>
            <a:r>
              <a:rPr lang="en-US" dirty="0" err="1"/>
              <a:t>kriptuje</a:t>
            </a:r>
            <a:r>
              <a:rPr lang="en-US" dirty="0"/>
              <a:t> </a:t>
            </a:r>
            <a:r>
              <a:rPr lang="en-US" dirty="0" err="1"/>
              <a:t>javnim</a:t>
            </a:r>
            <a:r>
              <a:rPr lang="en-US" dirty="0"/>
              <a:t> </a:t>
            </a:r>
            <a:r>
              <a:rPr lang="en-US" dirty="0" err="1"/>
              <a:t>ključem</a:t>
            </a:r>
            <a:r>
              <a:rPr lang="en-US" dirty="0"/>
              <a:t>, a </a:t>
            </a:r>
            <a:r>
              <a:rPr lang="en-US" dirty="0" err="1"/>
              <a:t>primalac</a:t>
            </a:r>
            <a:r>
              <a:rPr lang="en-US" dirty="0"/>
              <a:t> je </a:t>
            </a:r>
            <a:r>
              <a:rPr lang="en-US" dirty="0" err="1"/>
              <a:t>dekriptuje</a:t>
            </a:r>
            <a:r>
              <a:rPr lang="en-US" dirty="0"/>
              <a:t> </a:t>
            </a:r>
            <a:r>
              <a:rPr lang="en-US" dirty="0" err="1"/>
              <a:t>privatnim</a:t>
            </a:r>
            <a:r>
              <a:rPr lang="en-US" dirty="0"/>
              <a:t> </a:t>
            </a:r>
            <a:r>
              <a:rPr lang="en-US" dirty="0" err="1"/>
              <a:t>ključem</a:t>
            </a:r>
            <a:r>
              <a:rPr lang="en-US" dirty="0"/>
              <a:t>, </a:t>
            </a:r>
            <a:r>
              <a:rPr lang="en-US" dirty="0" err="1"/>
              <a:t>koji</a:t>
            </a:r>
            <a:r>
              <a:rPr lang="en-US" dirty="0"/>
              <a:t> </a:t>
            </a:r>
            <a:r>
              <a:rPr lang="en-US" dirty="0" err="1"/>
              <a:t>samo</a:t>
            </a:r>
            <a:r>
              <a:rPr lang="en-US" dirty="0"/>
              <a:t> on </a:t>
            </a:r>
            <a:r>
              <a:rPr lang="en-US" dirty="0" err="1"/>
              <a:t>ima</a:t>
            </a:r>
            <a:r>
              <a:rPr lang="en-US" dirty="0"/>
              <a:t>. Ova </a:t>
            </a:r>
            <a:r>
              <a:rPr lang="en-US" dirty="0" err="1"/>
              <a:t>dva</a:t>
            </a:r>
            <a:r>
              <a:rPr lang="en-US" dirty="0"/>
              <a:t> </a:t>
            </a:r>
            <a:r>
              <a:rPr lang="en-US" dirty="0" err="1"/>
              <a:t>ključa</a:t>
            </a:r>
            <a:r>
              <a:rPr lang="en-US" dirty="0"/>
              <a:t> </a:t>
            </a:r>
            <a:r>
              <a:rPr lang="en-US" dirty="0" err="1"/>
              <a:t>su</a:t>
            </a:r>
            <a:r>
              <a:rPr lang="en-US" dirty="0"/>
              <a:t> </a:t>
            </a:r>
            <a:r>
              <a:rPr lang="en-US" dirty="0" err="1"/>
              <a:t>matematički</a:t>
            </a:r>
            <a:r>
              <a:rPr lang="en-US" dirty="0"/>
              <a:t> </a:t>
            </a:r>
            <a:r>
              <a:rPr lang="en-US" dirty="0" err="1"/>
              <a:t>povezani</a:t>
            </a:r>
            <a:r>
              <a:rPr lang="en-US" dirty="0"/>
              <a:t>, </a:t>
            </a:r>
            <a:r>
              <a:rPr lang="en-US" dirty="0" err="1"/>
              <a:t>ali</a:t>
            </a:r>
            <a:r>
              <a:rPr lang="en-US" dirty="0"/>
              <a:t> </a:t>
            </a:r>
            <a:r>
              <a:rPr lang="en-US" dirty="0" err="1"/>
              <a:t>privatni</a:t>
            </a:r>
            <a:r>
              <a:rPr lang="en-US" dirty="0"/>
              <a:t> ne </a:t>
            </a:r>
            <a:r>
              <a:rPr lang="en-US" dirty="0" err="1"/>
              <a:t>može</a:t>
            </a:r>
            <a:r>
              <a:rPr lang="en-US" dirty="0"/>
              <a:t> </a:t>
            </a:r>
            <a:r>
              <a:rPr lang="en-US" dirty="0" err="1"/>
              <a:t>biti</a:t>
            </a:r>
            <a:r>
              <a:rPr lang="en-US" dirty="0"/>
              <a:t> </a:t>
            </a:r>
            <a:r>
              <a:rPr lang="en-US" dirty="0" err="1"/>
              <a:t>otkriven</a:t>
            </a:r>
            <a:r>
              <a:rPr lang="en-US" dirty="0"/>
              <a:t> </a:t>
            </a:r>
            <a:r>
              <a:rPr lang="en-US" dirty="0" err="1"/>
              <a:t>preko</a:t>
            </a:r>
            <a:r>
              <a:rPr lang="en-US" dirty="0"/>
              <a:t> </a:t>
            </a:r>
            <a:r>
              <a:rPr lang="en-US" dirty="0" err="1"/>
              <a:t>javnog</a:t>
            </a:r>
            <a:r>
              <a:rPr lang="en-US" dirty="0"/>
              <a:t>.</a:t>
            </a:r>
          </a:p>
        </p:txBody>
      </p:sp>
    </p:spTree>
    <p:extLst>
      <p:ext uri="{BB962C8B-B14F-4D97-AF65-F5344CB8AC3E}">
        <p14:creationId xmlns:p14="http://schemas.microsoft.com/office/powerpoint/2010/main" val="93826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7467600" cy="3394472"/>
          </a:xfrm>
        </p:spPr>
        <p:txBody>
          <a:bodyPr>
            <a:normAutofit lnSpcReduction="10000"/>
          </a:bodyPr>
          <a:lstStyle/>
          <a:p>
            <a:r>
              <a:rPr lang="vi-VN" dirty="0"/>
              <a:t>Pored uobičajenog kriptovanja poslatih poruka, asimetrična kriptografija se koristi i za digitalne potpise: određena poruka može biti potpisana privatnim ključem, a svi koji je prime mogu, pomoću javnog ključa, utvrditi da li je poruka poslata od prave osobe i da li je u netaknutom stanju tj. </a:t>
            </a:r>
            <a:r>
              <a:rPr lang="vi-VN" dirty="0" smtClean="0"/>
              <a:t>nepromenjena</a:t>
            </a:r>
            <a:r>
              <a:rPr lang="vi-VN" dirty="0"/>
              <a:t>.</a:t>
            </a:r>
            <a:endParaRPr lang="en-US" dirty="0"/>
          </a:p>
        </p:txBody>
      </p:sp>
    </p:spTree>
    <p:extLst>
      <p:ext uri="{BB962C8B-B14F-4D97-AF65-F5344CB8AC3E}">
        <p14:creationId xmlns:p14="http://schemas.microsoft.com/office/powerpoint/2010/main" val="217036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Simetrična</a:t>
            </a:r>
            <a:r>
              <a:rPr lang="en-US" dirty="0" smtClean="0"/>
              <a:t> </a:t>
            </a:r>
            <a:r>
              <a:rPr lang="en-US" dirty="0" err="1" smtClean="0"/>
              <a:t>enkripcija</a:t>
            </a:r>
            <a:endParaRPr lang="en-US" dirty="0"/>
          </a:p>
        </p:txBody>
      </p:sp>
      <p:sp>
        <p:nvSpPr>
          <p:cNvPr id="3" name="Content Placeholder 2"/>
          <p:cNvSpPr>
            <a:spLocks noGrp="1"/>
          </p:cNvSpPr>
          <p:nvPr>
            <p:ph idx="1"/>
          </p:nvPr>
        </p:nvSpPr>
        <p:spPr/>
        <p:txBody>
          <a:bodyPr/>
          <a:lstStyle/>
          <a:p>
            <a:r>
              <a:rPr lang="en-US" dirty="0" smtClean="0"/>
              <a:t>U </a:t>
            </a:r>
            <a:r>
              <a:rPr lang="en-US" dirty="0" err="1"/>
              <a:t>simetričnoj</a:t>
            </a:r>
            <a:r>
              <a:rPr lang="en-US" dirty="0"/>
              <a:t> </a:t>
            </a:r>
            <a:r>
              <a:rPr lang="en-US" dirty="0" err="1"/>
              <a:t>kriptografiji</a:t>
            </a:r>
            <a:r>
              <a:rPr lang="en-US" dirty="0"/>
              <a:t> se </a:t>
            </a:r>
            <a:r>
              <a:rPr lang="en-US" dirty="0" err="1"/>
              <a:t>koristi</a:t>
            </a:r>
            <a:r>
              <a:rPr lang="en-US" dirty="0"/>
              <a:t> </a:t>
            </a:r>
            <a:r>
              <a:rPr lang="en-US" dirty="0" err="1"/>
              <a:t>jedan</a:t>
            </a:r>
            <a:r>
              <a:rPr lang="en-US" dirty="0"/>
              <a:t> </a:t>
            </a:r>
            <a:r>
              <a:rPr lang="en-US" dirty="0" err="1"/>
              <a:t>te</a:t>
            </a:r>
            <a:r>
              <a:rPr lang="en-US" dirty="0"/>
              <a:t> </a:t>
            </a:r>
            <a:r>
              <a:rPr lang="en-US" dirty="0" err="1"/>
              <a:t>isti</a:t>
            </a:r>
            <a:r>
              <a:rPr lang="en-US" dirty="0"/>
              <a:t> </a:t>
            </a:r>
            <a:r>
              <a:rPr lang="en-US" dirty="0" err="1"/>
              <a:t>ključ</a:t>
            </a:r>
            <a:r>
              <a:rPr lang="en-US" dirty="0"/>
              <a:t> i </a:t>
            </a:r>
            <a:r>
              <a:rPr lang="en-US" dirty="0" err="1"/>
              <a:t>za</a:t>
            </a:r>
            <a:r>
              <a:rPr lang="en-US" dirty="0"/>
              <a:t> </a:t>
            </a:r>
            <a:r>
              <a:rPr lang="en-US" dirty="0" err="1"/>
              <a:t>kriptovanje</a:t>
            </a:r>
            <a:r>
              <a:rPr lang="en-US" dirty="0"/>
              <a:t> i </a:t>
            </a:r>
            <a:r>
              <a:rPr lang="en-US" dirty="0" err="1"/>
              <a:t>za</a:t>
            </a:r>
            <a:r>
              <a:rPr lang="en-US" dirty="0"/>
              <a:t> </a:t>
            </a:r>
            <a:r>
              <a:rPr lang="en-US" dirty="0" err="1"/>
              <a:t>dekriptovanje</a:t>
            </a:r>
            <a:r>
              <a:rPr lang="en-US" dirty="0"/>
              <a:t>. </a:t>
            </a:r>
            <a:endParaRPr lang="en-US" dirty="0" smtClean="0"/>
          </a:p>
          <a:p>
            <a:r>
              <a:rPr lang="en-US" dirty="0" smtClean="0"/>
              <a:t>U </a:t>
            </a:r>
            <a:r>
              <a:rPr lang="en-US" dirty="0"/>
              <a:t>tom </a:t>
            </a:r>
            <a:r>
              <a:rPr lang="en-US" dirty="0" err="1"/>
              <a:t>slučaju</a:t>
            </a:r>
            <a:r>
              <a:rPr lang="en-US" dirty="0"/>
              <a:t> i </a:t>
            </a:r>
            <a:r>
              <a:rPr lang="en-US" dirty="0" err="1"/>
              <a:t>primalac</a:t>
            </a:r>
            <a:r>
              <a:rPr lang="en-US" dirty="0"/>
              <a:t> i </a:t>
            </a:r>
            <a:r>
              <a:rPr lang="en-US" dirty="0" err="1"/>
              <a:t>pošiljalac</a:t>
            </a:r>
            <a:r>
              <a:rPr lang="en-US" dirty="0"/>
              <a:t> </a:t>
            </a:r>
            <a:r>
              <a:rPr lang="en-US" dirty="0" err="1"/>
              <a:t>moraju</a:t>
            </a:r>
            <a:r>
              <a:rPr lang="en-US" dirty="0"/>
              <a:t> </a:t>
            </a:r>
            <a:r>
              <a:rPr lang="en-US" dirty="0" err="1"/>
              <a:t>imati</a:t>
            </a:r>
            <a:r>
              <a:rPr lang="en-US" dirty="0"/>
              <a:t> </a:t>
            </a:r>
            <a:r>
              <a:rPr lang="en-US" dirty="0" err="1"/>
              <a:t>taj</a:t>
            </a:r>
            <a:r>
              <a:rPr lang="en-US" dirty="0"/>
              <a:t> </a:t>
            </a:r>
            <a:r>
              <a:rPr lang="en-US" dirty="0" err="1"/>
              <a:t>ključ</a:t>
            </a:r>
            <a:r>
              <a:rPr lang="en-US" dirty="0"/>
              <a:t> da bi </a:t>
            </a:r>
            <a:r>
              <a:rPr lang="en-US" dirty="0" err="1"/>
              <a:t>poslali</a:t>
            </a:r>
            <a:r>
              <a:rPr lang="en-US" dirty="0"/>
              <a:t> </a:t>
            </a:r>
            <a:r>
              <a:rPr lang="en-US" dirty="0" err="1"/>
              <a:t>odnosno</a:t>
            </a:r>
            <a:r>
              <a:rPr lang="en-US" dirty="0"/>
              <a:t> </a:t>
            </a:r>
            <a:r>
              <a:rPr lang="en-US" dirty="0" err="1"/>
              <a:t>primili</a:t>
            </a:r>
            <a:r>
              <a:rPr lang="en-US" dirty="0"/>
              <a:t> </a:t>
            </a:r>
            <a:r>
              <a:rPr lang="en-US" dirty="0" err="1"/>
              <a:t>poruku</a:t>
            </a:r>
            <a:r>
              <a:rPr lang="en-US" dirty="0"/>
              <a:t> </a:t>
            </a:r>
            <a:r>
              <a:rPr lang="en-US" dirty="0" err="1"/>
              <a:t>ili</a:t>
            </a:r>
            <a:r>
              <a:rPr lang="en-US" dirty="0"/>
              <a:t> </a:t>
            </a:r>
            <a:r>
              <a:rPr lang="en-US" dirty="0" err="1"/>
              <a:t>pošiljalac</a:t>
            </a:r>
            <a:r>
              <a:rPr lang="en-US" dirty="0"/>
              <a:t> </a:t>
            </a:r>
            <a:r>
              <a:rPr lang="en-US" dirty="0" err="1"/>
              <a:t>može</a:t>
            </a:r>
            <a:r>
              <a:rPr lang="en-US" dirty="0"/>
              <a:t> da </a:t>
            </a:r>
            <a:r>
              <a:rPr lang="en-US" dirty="0" err="1"/>
              <a:t>ga</a:t>
            </a:r>
            <a:r>
              <a:rPr lang="en-US" dirty="0"/>
              <a:t> </a:t>
            </a:r>
            <a:r>
              <a:rPr lang="en-US" dirty="0" err="1"/>
              <a:t>pošalje</a:t>
            </a:r>
            <a:r>
              <a:rPr lang="en-US" dirty="0"/>
              <a:t> </a:t>
            </a:r>
            <a:r>
              <a:rPr lang="en-US" dirty="0" err="1"/>
              <a:t>uz</a:t>
            </a:r>
            <a:r>
              <a:rPr lang="en-US" dirty="0"/>
              <a:t> </a:t>
            </a:r>
            <a:r>
              <a:rPr lang="en-US" dirty="0" err="1"/>
              <a:t>poruku</a:t>
            </a:r>
            <a:r>
              <a:rPr lang="en-US" dirty="0"/>
              <a:t>.</a:t>
            </a:r>
          </a:p>
        </p:txBody>
      </p:sp>
    </p:spTree>
    <p:extLst>
      <p:ext uri="{BB962C8B-B14F-4D97-AF65-F5344CB8AC3E}">
        <p14:creationId xmlns:p14="http://schemas.microsoft.com/office/powerpoint/2010/main" val="315048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Istorija</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Kroz</a:t>
            </a:r>
            <a:r>
              <a:rPr lang="en-US" dirty="0"/>
              <a:t> </a:t>
            </a:r>
            <a:r>
              <a:rPr lang="en-US" dirty="0" err="1"/>
              <a:t>istoriju</a:t>
            </a:r>
            <a:r>
              <a:rPr lang="en-US" dirty="0"/>
              <a:t>, </a:t>
            </a:r>
            <a:r>
              <a:rPr lang="en-US" dirty="0" err="1"/>
              <a:t>ključevi</a:t>
            </a:r>
            <a:r>
              <a:rPr lang="en-US" dirty="0"/>
              <a:t> </a:t>
            </a:r>
            <a:r>
              <a:rPr lang="en-US" dirty="0" err="1"/>
              <a:t>za</a:t>
            </a:r>
            <a:r>
              <a:rPr lang="en-US" dirty="0"/>
              <a:t> </a:t>
            </a:r>
            <a:r>
              <a:rPr lang="en-US" dirty="0" err="1"/>
              <a:t>dekriptovanje</a:t>
            </a:r>
            <a:r>
              <a:rPr lang="en-US" dirty="0"/>
              <a:t> </a:t>
            </a:r>
            <a:r>
              <a:rPr lang="en-US" dirty="0" err="1"/>
              <a:t>poruka</a:t>
            </a:r>
            <a:r>
              <a:rPr lang="en-US" dirty="0"/>
              <a:t> </a:t>
            </a:r>
            <a:r>
              <a:rPr lang="en-US" dirty="0" err="1"/>
              <a:t>su</a:t>
            </a:r>
            <a:r>
              <a:rPr lang="en-US" dirty="0"/>
              <a:t> se </a:t>
            </a:r>
            <a:r>
              <a:rPr lang="en-US" dirty="0" err="1"/>
              <a:t>morali</a:t>
            </a:r>
            <a:r>
              <a:rPr lang="en-US" dirty="0"/>
              <a:t> </a:t>
            </a:r>
            <a:r>
              <a:rPr lang="en-US" dirty="0" err="1"/>
              <a:t>čuvati</a:t>
            </a:r>
            <a:r>
              <a:rPr lang="en-US" dirty="0"/>
              <a:t> u </a:t>
            </a:r>
            <a:r>
              <a:rPr lang="en-US" dirty="0" err="1"/>
              <a:t>strogoj</a:t>
            </a:r>
            <a:r>
              <a:rPr lang="en-US" dirty="0"/>
              <a:t> </a:t>
            </a:r>
            <a:r>
              <a:rPr lang="en-US" dirty="0" err="1"/>
              <a:t>tajnosti</a:t>
            </a:r>
            <a:r>
              <a:rPr lang="en-US" dirty="0"/>
              <a:t> i </a:t>
            </a:r>
            <a:r>
              <a:rPr lang="en-US" dirty="0" err="1"/>
              <a:t>obično</a:t>
            </a:r>
            <a:r>
              <a:rPr lang="en-US" dirty="0"/>
              <a:t> bi </a:t>
            </a:r>
            <a:r>
              <a:rPr lang="en-US" dirty="0" err="1"/>
              <a:t>bili</a:t>
            </a:r>
            <a:r>
              <a:rPr lang="en-US" dirty="0"/>
              <a:t> </a:t>
            </a:r>
            <a:r>
              <a:rPr lang="en-US" dirty="0" err="1"/>
              <a:t>unaprijed</a:t>
            </a:r>
            <a:r>
              <a:rPr lang="en-US" dirty="0"/>
              <a:t> </a:t>
            </a:r>
            <a:r>
              <a:rPr lang="en-US" dirty="0" err="1"/>
              <a:t>dogovarani</a:t>
            </a:r>
            <a:r>
              <a:rPr lang="en-US" dirty="0"/>
              <a:t> (</a:t>
            </a:r>
            <a:r>
              <a:rPr lang="en-US" dirty="0" err="1"/>
              <a:t>licem</a:t>
            </a:r>
            <a:r>
              <a:rPr lang="en-US" dirty="0"/>
              <a:t> u lice </a:t>
            </a:r>
            <a:r>
              <a:rPr lang="en-US" dirty="0" err="1"/>
              <a:t>ili</a:t>
            </a:r>
            <a:r>
              <a:rPr lang="en-US" dirty="0"/>
              <a:t> </a:t>
            </a:r>
            <a:r>
              <a:rPr lang="en-US" dirty="0" err="1"/>
              <a:t>uz</a:t>
            </a:r>
            <a:r>
              <a:rPr lang="en-US" dirty="0"/>
              <a:t> </a:t>
            </a:r>
            <a:r>
              <a:rPr lang="en-US" dirty="0" err="1"/>
              <a:t>pomoć</a:t>
            </a:r>
            <a:r>
              <a:rPr lang="en-US" dirty="0"/>
              <a:t> </a:t>
            </a:r>
            <a:r>
              <a:rPr lang="en-US" dirty="0" err="1"/>
              <a:t>povjerljivog</a:t>
            </a:r>
            <a:r>
              <a:rPr lang="en-US" dirty="0"/>
              <a:t> </a:t>
            </a:r>
            <a:r>
              <a:rPr lang="en-US" dirty="0" err="1"/>
              <a:t>kurira</a:t>
            </a:r>
            <a:r>
              <a:rPr lang="en-US" dirty="0"/>
              <a:t>). </a:t>
            </a:r>
            <a:endParaRPr lang="en-US" dirty="0" smtClean="0"/>
          </a:p>
          <a:p>
            <a:r>
              <a:rPr lang="en-US" dirty="0" err="1" smtClean="0"/>
              <a:t>Stroga</a:t>
            </a:r>
            <a:r>
              <a:rPr lang="en-US" dirty="0" smtClean="0"/>
              <a:t> </a:t>
            </a:r>
            <a:r>
              <a:rPr lang="en-US" dirty="0" err="1"/>
              <a:t>tajnost</a:t>
            </a:r>
            <a:r>
              <a:rPr lang="en-US" dirty="0"/>
              <a:t> i </a:t>
            </a:r>
            <a:r>
              <a:rPr lang="en-US" dirty="0" err="1"/>
              <a:t>pitanje</a:t>
            </a:r>
            <a:r>
              <a:rPr lang="en-US" dirty="0"/>
              <a:t> </a:t>
            </a:r>
            <a:r>
              <a:rPr lang="en-US" dirty="0" err="1"/>
              <a:t>povjerljivosti</a:t>
            </a:r>
            <a:r>
              <a:rPr lang="en-US" dirty="0"/>
              <a:t> </a:t>
            </a:r>
            <a:r>
              <a:rPr lang="en-US" dirty="0" err="1"/>
              <a:t>posrednika</a:t>
            </a:r>
            <a:r>
              <a:rPr lang="en-US" dirty="0"/>
              <a:t> </a:t>
            </a:r>
            <a:r>
              <a:rPr lang="en-US" dirty="0" err="1"/>
              <a:t>predstavljali</a:t>
            </a:r>
            <a:r>
              <a:rPr lang="en-US" dirty="0"/>
              <a:t> </a:t>
            </a:r>
            <a:r>
              <a:rPr lang="en-US" dirty="0" err="1"/>
              <a:t>su</a:t>
            </a:r>
            <a:r>
              <a:rPr lang="en-US" dirty="0"/>
              <a:t> </a:t>
            </a:r>
            <a:r>
              <a:rPr lang="en-US" dirty="0" err="1"/>
              <a:t>veliki</a:t>
            </a:r>
            <a:r>
              <a:rPr lang="en-US" dirty="0"/>
              <a:t> problem. </a:t>
            </a:r>
            <a:endParaRPr lang="en-US" dirty="0" smtClean="0"/>
          </a:p>
          <a:p>
            <a:r>
              <a:rPr lang="en-US" dirty="0" err="1" smtClean="0"/>
              <a:t>Zbog</a:t>
            </a:r>
            <a:r>
              <a:rPr lang="en-US" dirty="0" smtClean="0"/>
              <a:t> </a:t>
            </a:r>
            <a:r>
              <a:rPr lang="en-US" dirty="0"/>
              <a:t>toga je </a:t>
            </a:r>
            <a:r>
              <a:rPr lang="en-US" dirty="0" err="1"/>
              <a:t>izumljena</a:t>
            </a:r>
            <a:r>
              <a:rPr lang="en-US" dirty="0"/>
              <a:t> </a:t>
            </a:r>
            <a:r>
              <a:rPr lang="en-US" dirty="0" err="1"/>
              <a:t>asimetrična</a:t>
            </a:r>
            <a:r>
              <a:rPr lang="en-US" dirty="0"/>
              <a:t> </a:t>
            </a:r>
            <a:r>
              <a:rPr lang="en-US" dirty="0" err="1"/>
              <a:t>kriptografija</a:t>
            </a:r>
            <a:r>
              <a:rPr lang="en-US" dirty="0"/>
              <a:t>, </a:t>
            </a:r>
            <a:r>
              <a:rPr lang="en-US" dirty="0" err="1"/>
              <a:t>koja</a:t>
            </a:r>
            <a:r>
              <a:rPr lang="en-US" dirty="0"/>
              <a:t> </a:t>
            </a:r>
            <a:r>
              <a:rPr lang="en-US" dirty="0" err="1"/>
              <a:t>omogućava</a:t>
            </a:r>
            <a:r>
              <a:rPr lang="en-US" dirty="0"/>
              <a:t> da </a:t>
            </a:r>
            <a:r>
              <a:rPr lang="en-US" dirty="0" err="1"/>
              <a:t>primalac</a:t>
            </a:r>
            <a:r>
              <a:rPr lang="en-US" dirty="0"/>
              <a:t> </a:t>
            </a:r>
            <a:r>
              <a:rPr lang="en-US" dirty="0" err="1"/>
              <a:t>slobodno</a:t>
            </a:r>
            <a:r>
              <a:rPr lang="en-US" dirty="0"/>
              <a:t> </a:t>
            </a:r>
            <a:r>
              <a:rPr lang="en-US" dirty="0" err="1"/>
              <a:t>razdjeljuje</a:t>
            </a:r>
            <a:r>
              <a:rPr lang="en-US" dirty="0"/>
              <a:t> </a:t>
            </a:r>
            <a:r>
              <a:rPr lang="en-US" dirty="0" err="1"/>
              <a:t>javni</a:t>
            </a:r>
            <a:r>
              <a:rPr lang="en-US" dirty="0"/>
              <a:t> </a:t>
            </a:r>
            <a:r>
              <a:rPr lang="en-US" dirty="0" err="1"/>
              <a:t>ključ</a:t>
            </a:r>
            <a:r>
              <a:rPr lang="en-US" dirty="0"/>
              <a:t> </a:t>
            </a:r>
            <a:r>
              <a:rPr lang="en-US" dirty="0" err="1"/>
              <a:t>pomoću</a:t>
            </a:r>
            <a:r>
              <a:rPr lang="en-US" dirty="0"/>
              <a:t> </a:t>
            </a:r>
            <a:r>
              <a:rPr lang="en-US" dirty="0" err="1"/>
              <a:t>kojeg</a:t>
            </a:r>
            <a:r>
              <a:rPr lang="en-US" dirty="0"/>
              <a:t> mu </a:t>
            </a:r>
            <a:r>
              <a:rPr lang="en-US" dirty="0" err="1"/>
              <a:t>pošiljaoci</a:t>
            </a:r>
            <a:r>
              <a:rPr lang="en-US" dirty="0"/>
              <a:t> </a:t>
            </a:r>
            <a:r>
              <a:rPr lang="en-US" dirty="0" err="1"/>
              <a:t>mogu</a:t>
            </a:r>
            <a:r>
              <a:rPr lang="en-US" dirty="0"/>
              <a:t> </a:t>
            </a:r>
            <a:r>
              <a:rPr lang="en-US" dirty="0" err="1"/>
              <a:t>bezbjedno</a:t>
            </a:r>
            <a:r>
              <a:rPr lang="en-US" dirty="0"/>
              <a:t> </a:t>
            </a:r>
            <a:r>
              <a:rPr lang="en-US" dirty="0" err="1"/>
              <a:t>poslati</a:t>
            </a:r>
            <a:r>
              <a:rPr lang="en-US" dirty="0"/>
              <a:t> </a:t>
            </a:r>
            <a:r>
              <a:rPr lang="en-US" dirty="0" err="1" smtClean="0"/>
              <a:t>poruku</a:t>
            </a:r>
            <a:r>
              <a:rPr lang="en-US" dirty="0" smtClean="0"/>
              <a:t>.</a:t>
            </a:r>
            <a:endParaRPr lang="en-US" dirty="0"/>
          </a:p>
        </p:txBody>
      </p:sp>
    </p:spTree>
    <p:extLst>
      <p:ext uri="{BB962C8B-B14F-4D97-AF65-F5344CB8AC3E}">
        <p14:creationId xmlns:p14="http://schemas.microsoft.com/office/powerpoint/2010/main" val="48420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7467600" cy="3394472"/>
          </a:xfrm>
        </p:spPr>
        <p:txBody>
          <a:bodyPr/>
          <a:lstStyle/>
          <a:p>
            <a:r>
              <a:rPr lang="en-US" dirty="0" err="1"/>
              <a:t>Godine</a:t>
            </a:r>
            <a:r>
              <a:rPr lang="en-US" dirty="0"/>
              <a:t> 1874. u </a:t>
            </a:r>
            <a:r>
              <a:rPr lang="en-US" dirty="0" err="1"/>
              <a:t>knjizi</a:t>
            </a:r>
            <a:r>
              <a:rPr lang="en-US" dirty="0"/>
              <a:t> </a:t>
            </a:r>
            <a:r>
              <a:rPr lang="en-US" dirty="0" err="1"/>
              <a:t>Vilijama</a:t>
            </a:r>
            <a:r>
              <a:rPr lang="en-US" dirty="0"/>
              <a:t> </a:t>
            </a:r>
            <a:r>
              <a:rPr lang="en-US" dirty="0" err="1"/>
              <a:t>Stenlija</a:t>
            </a:r>
            <a:r>
              <a:rPr lang="en-US" dirty="0"/>
              <a:t> </a:t>
            </a:r>
            <a:r>
              <a:rPr lang="en-US" dirty="0" err="1"/>
              <a:t>Dževonsa</a:t>
            </a:r>
            <a:r>
              <a:rPr lang="en-US" dirty="0"/>
              <a:t> je </a:t>
            </a:r>
            <a:r>
              <a:rPr lang="en-US" dirty="0" err="1"/>
              <a:t>opisana</a:t>
            </a:r>
            <a:r>
              <a:rPr lang="en-US" dirty="0"/>
              <a:t> </a:t>
            </a:r>
            <a:r>
              <a:rPr lang="en-US" dirty="0" err="1"/>
              <a:t>povezanost</a:t>
            </a:r>
            <a:r>
              <a:rPr lang="en-US" dirty="0"/>
              <a:t> </a:t>
            </a:r>
            <a:r>
              <a:rPr lang="en-US" dirty="0" err="1"/>
              <a:t>jednostranih</a:t>
            </a:r>
            <a:r>
              <a:rPr lang="en-US" dirty="0"/>
              <a:t> </a:t>
            </a:r>
            <a:r>
              <a:rPr lang="en-US" dirty="0" err="1"/>
              <a:t>funkcija</a:t>
            </a:r>
            <a:r>
              <a:rPr lang="en-US" dirty="0"/>
              <a:t> </a:t>
            </a:r>
            <a:r>
              <a:rPr lang="en-US" dirty="0" err="1"/>
              <a:t>sa</a:t>
            </a:r>
            <a:r>
              <a:rPr lang="en-US" dirty="0"/>
              <a:t> </a:t>
            </a:r>
            <a:r>
              <a:rPr lang="en-US" dirty="0" err="1"/>
              <a:t>kriptografijom</a:t>
            </a:r>
            <a:r>
              <a:rPr lang="en-US" dirty="0"/>
              <a:t> </a:t>
            </a:r>
            <a:r>
              <a:rPr lang="en-US" dirty="0" err="1"/>
              <a:t>skupa</a:t>
            </a:r>
            <a:r>
              <a:rPr lang="en-US" dirty="0"/>
              <a:t> </a:t>
            </a:r>
            <a:r>
              <a:rPr lang="en-US" dirty="0" err="1"/>
              <a:t>sa</a:t>
            </a:r>
            <a:r>
              <a:rPr lang="en-US" dirty="0"/>
              <a:t> </a:t>
            </a:r>
            <a:r>
              <a:rPr lang="en-US" dirty="0" err="1"/>
              <a:t>raspravom</a:t>
            </a:r>
            <a:r>
              <a:rPr lang="en-US" dirty="0"/>
              <a:t> o </a:t>
            </a:r>
            <a:r>
              <a:rPr lang="en-US" dirty="0" err="1"/>
              <a:t>problemu</a:t>
            </a:r>
            <a:r>
              <a:rPr lang="en-US" dirty="0"/>
              <a:t> </a:t>
            </a:r>
            <a:r>
              <a:rPr lang="en-US" dirty="0" err="1"/>
              <a:t>faktorizacije</a:t>
            </a:r>
            <a:r>
              <a:rPr lang="en-US" dirty="0"/>
              <a:t> </a:t>
            </a:r>
            <a:r>
              <a:rPr lang="en-US" dirty="0" err="1"/>
              <a:t>koja</a:t>
            </a:r>
            <a:r>
              <a:rPr lang="en-US" dirty="0"/>
              <a:t> se </a:t>
            </a:r>
            <a:r>
              <a:rPr lang="en-US" dirty="0" err="1"/>
              <a:t>koristila</a:t>
            </a:r>
            <a:r>
              <a:rPr lang="en-US" dirty="0"/>
              <a:t> </a:t>
            </a:r>
            <a:r>
              <a:rPr lang="en-US" dirty="0" err="1"/>
              <a:t>za</a:t>
            </a:r>
            <a:r>
              <a:rPr lang="en-US" dirty="0"/>
              <a:t> </a:t>
            </a:r>
            <a:r>
              <a:rPr lang="en-US" dirty="0" err="1"/>
              <a:t>pravljenje</a:t>
            </a:r>
            <a:r>
              <a:rPr lang="en-US" dirty="0"/>
              <a:t> </a:t>
            </a:r>
            <a:r>
              <a:rPr lang="en-US" dirty="0" err="1"/>
              <a:t>jednostrane</a:t>
            </a:r>
            <a:r>
              <a:rPr lang="en-US" dirty="0"/>
              <a:t> </a:t>
            </a:r>
            <a:r>
              <a:rPr lang="en-US" dirty="0" err="1"/>
              <a:t>funkcije</a:t>
            </a:r>
            <a:r>
              <a:rPr lang="en-US" dirty="0"/>
              <a:t> </a:t>
            </a:r>
            <a:r>
              <a:rPr lang="en-US" dirty="0" err="1"/>
              <a:t>sa</a:t>
            </a:r>
            <a:r>
              <a:rPr lang="en-US" dirty="0"/>
              <a:t> </a:t>
            </a:r>
            <a:r>
              <a:rPr lang="en-US" dirty="0" err="1"/>
              <a:t>zadnjim</a:t>
            </a:r>
            <a:r>
              <a:rPr lang="en-US" dirty="0"/>
              <a:t> </a:t>
            </a:r>
            <a:r>
              <a:rPr lang="en-US" dirty="0" err="1"/>
              <a:t>vratima</a:t>
            </a:r>
            <a:r>
              <a:rPr lang="en-US" dirty="0"/>
              <a:t> u </a:t>
            </a:r>
            <a:r>
              <a:rPr lang="en-US" dirty="0" err="1"/>
              <a:t>sistemu</a:t>
            </a:r>
            <a:r>
              <a:rPr lang="en-US" dirty="0"/>
              <a:t> RSA.</a:t>
            </a:r>
          </a:p>
        </p:txBody>
      </p:sp>
    </p:spTree>
    <p:extLst>
      <p:ext uri="{BB962C8B-B14F-4D97-AF65-F5344CB8AC3E}">
        <p14:creationId xmlns:p14="http://schemas.microsoft.com/office/powerpoint/2010/main" val="3684112084"/>
      </p:ext>
    </p:extLst>
  </p:cSld>
  <p:clrMapOvr>
    <a:masterClrMapping/>
  </p:clrMapOvr>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27</TotalTime>
  <Words>707</Words>
  <Application>Microsoft Office PowerPoint</Application>
  <PresentationFormat>On-screen Show (16:9)</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Javni I privatni Kljucevi u sistemima enkripcije I dekripcije</vt:lpstr>
      <vt:lpstr>Elementi enkripcije</vt:lpstr>
      <vt:lpstr>Vrste enkripcije</vt:lpstr>
      <vt:lpstr>Asimetrična enkripcija</vt:lpstr>
      <vt:lpstr>PowerPoint Presentation</vt:lpstr>
      <vt:lpstr>PowerPoint Presentation</vt:lpstr>
      <vt:lpstr>Simetrična enkripcija</vt:lpstr>
      <vt:lpstr>Istorija</vt:lpstr>
      <vt:lpstr>PowerPoint Presentation</vt:lpstr>
      <vt:lpstr>Sigurnost</vt:lpstr>
      <vt:lpstr>PowerPoint Presentation</vt:lpstr>
      <vt:lpstr>Procesorska zahtjevnost</vt:lpstr>
      <vt:lpstr>Hvala na paznji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Javni I privatni Kljucevi u sistemima enkripcije I dekripcije</dc:title>
  <dc:creator>KM</dc:creator>
  <cp:lastModifiedBy>KM</cp:lastModifiedBy>
  <cp:revision>3</cp:revision>
  <dcterms:created xsi:type="dcterms:W3CDTF">2019-12-19T08:02:15Z</dcterms:created>
  <dcterms:modified xsi:type="dcterms:W3CDTF">2019-12-19T08:29:44Z</dcterms:modified>
</cp:coreProperties>
</file>