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647553-7619-4550-A99F-82070CA55C2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784693-4643-4B9C-811F-F6C4D720B29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Simetri</a:t>
            </a:r>
            <a:r>
              <a:rPr lang="sr-Latn-RS" dirty="0" smtClean="0"/>
              <a:t>čno šifrovanje i dešifrovanje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Mihajlo Jovanović</a:t>
            </a:r>
          </a:p>
        </p:txBody>
      </p:sp>
    </p:spTree>
    <p:extLst>
      <p:ext uri="{BB962C8B-B14F-4D97-AF65-F5344CB8AC3E}">
        <p14:creationId xmlns:p14="http://schemas.microsoft.com/office/powerpoint/2010/main" val="309242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7467600" cy="4308873"/>
          </a:xfrm>
        </p:spPr>
        <p:txBody>
          <a:bodyPr>
            <a:normAutofit fontScale="92500"/>
          </a:bodyPr>
          <a:lstStyle/>
          <a:p>
            <a:r>
              <a:rPr lang="vi-VN" dirty="0"/>
              <a:t>Nasledio ga je 2001. god. AES (eng. Advanced Encryption Standard), takođe poznat pod nazivom Rijndael algoritam. </a:t>
            </a:r>
          </a:p>
          <a:p>
            <a:r>
              <a:rPr lang="vi-VN" dirty="0"/>
              <a:t>napredniji po pitanju sigurnosti podataka. </a:t>
            </a:r>
          </a:p>
          <a:p>
            <a:r>
              <a:rPr lang="vi-VN" dirty="0"/>
              <a:t>Danas, DES algoritam i dalje koristi veliki broj organizacija u svetu za zaštitu u mrežnim komunikacijama, skladištenjima podataka, lozinkama i sistemima za kontrolu pristupa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7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AES: Advanced Encryption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Novi (Nov. 2001.) simetrični šifarski algoritam, NIST standard, zamenio je DES</a:t>
            </a:r>
          </a:p>
          <a:p>
            <a:r>
              <a:rPr lang="vi-VN" dirty="0"/>
              <a:t>Obrađuje podatke u blokovima dužine 128 bita</a:t>
            </a:r>
          </a:p>
          <a:p>
            <a:r>
              <a:rPr lang="vi-VN" dirty="0"/>
              <a:t>128, 192, ili 256 bita – dužina ključa</a:t>
            </a:r>
          </a:p>
          <a:p>
            <a:r>
              <a:rPr lang="vi-VN" dirty="0"/>
              <a:t>Brute force napad (ispitivanje svih ključeva) je mnogo teži nego za DES</a:t>
            </a:r>
          </a:p>
          <a:p>
            <a:pPr lvl="1">
              <a:buFont typeface="Wingdings" pitchFamily="2" charset="2"/>
              <a:buChar char="q"/>
            </a:pPr>
            <a:r>
              <a:rPr lang="vi-VN" dirty="0"/>
              <a:t>1 sec za DES, odgovara 149 triliona godina za </a:t>
            </a:r>
            <a:r>
              <a:rPr lang="vi-VN" dirty="0" smtClean="0"/>
              <a:t>AES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08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Napad</a:t>
            </a:r>
            <a:r>
              <a:rPr lang="en-US" dirty="0"/>
              <a:t> </a:t>
            </a:r>
            <a:r>
              <a:rPr lang="en-US" dirty="0" err="1"/>
              <a:t>grubom</a:t>
            </a:r>
            <a:r>
              <a:rPr lang="en-US" dirty="0"/>
              <a:t> </a:t>
            </a:r>
            <a:r>
              <a:rPr lang="en-US" dirty="0" err="1" smtClean="0"/>
              <a:t>silom</a:t>
            </a:r>
            <a:r>
              <a:rPr lang="sr-Latn-RS" dirty="0"/>
              <a:t> </a:t>
            </a:r>
            <a:r>
              <a:rPr lang="sr-Latn-RS" dirty="0" smtClean="0"/>
              <a:t>(Brute force)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Proba</a:t>
            </a:r>
            <a:r>
              <a:rPr lang="en-US" dirty="0"/>
              <a:t> se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 smtClean="0"/>
              <a:t>ključ</a:t>
            </a:r>
            <a:endParaRPr lang="en-US" dirty="0"/>
          </a:p>
          <a:p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/>
              <a:t>napad</a:t>
            </a:r>
            <a:r>
              <a:rPr lang="en-US" dirty="0"/>
              <a:t>, </a:t>
            </a:r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 smtClean="0"/>
              <a:t>razbijanja</a:t>
            </a:r>
            <a:r>
              <a:rPr lang="sr-Latn-RS" dirty="0" smtClean="0"/>
              <a:t> </a:t>
            </a:r>
            <a:r>
              <a:rPr lang="en-US" dirty="0" err="1" smtClean="0"/>
              <a:t>proporcionalno</a:t>
            </a:r>
            <a:r>
              <a:rPr lang="en-US" dirty="0" smtClean="0"/>
              <a:t> </a:t>
            </a:r>
            <a:r>
              <a:rPr lang="en-US" dirty="0" err="1"/>
              <a:t>dužini</a:t>
            </a:r>
            <a:r>
              <a:rPr lang="en-US" dirty="0"/>
              <a:t> </a:t>
            </a:r>
            <a:r>
              <a:rPr lang="en-US" dirty="0" err="1" smtClean="0"/>
              <a:t>ključa</a:t>
            </a:r>
            <a:endParaRPr lang="en-US" dirty="0"/>
          </a:p>
          <a:p>
            <a:r>
              <a:rPr lang="en-US" dirty="0" err="1" smtClean="0"/>
              <a:t>Pretpostavlja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sr-Latn-RS" dirty="0" smtClean="0"/>
              <a:t> </a:t>
            </a:r>
            <a:r>
              <a:rPr lang="en-US" dirty="0" err="1" smtClean="0"/>
              <a:t>prepoznatljiv</a:t>
            </a:r>
            <a:r>
              <a:rPr lang="sr-Latn-RS" dirty="0" smtClean="0"/>
              <a:t> </a:t>
            </a:r>
            <a:r>
              <a:rPr lang="en-US" dirty="0" err="1" smtClean="0"/>
              <a:t>originalan</a:t>
            </a:r>
            <a:r>
              <a:rPr lang="en-US" dirty="0" smtClean="0"/>
              <a:t> </a:t>
            </a:r>
            <a:r>
              <a:rPr lang="en-US" dirty="0" err="1"/>
              <a:t>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25717" r="15626" b="27856"/>
          <a:stretch/>
        </p:blipFill>
        <p:spPr bwMode="auto">
          <a:xfrm>
            <a:off x="228600" y="971550"/>
            <a:ext cx="8610599" cy="28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7467600" cy="857250"/>
          </a:xfrm>
        </p:spPr>
        <p:txBody>
          <a:bodyPr>
            <a:normAutofit fontScale="90000"/>
          </a:bodyPr>
          <a:lstStyle/>
          <a:p>
            <a:r>
              <a:rPr lang="it-IT" dirty="0"/>
              <a:t>Prednosti i nedostaci simetričnog kriptovanja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49"/>
            <a:ext cx="7467600" cy="316587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kratko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kriptovanja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kratkih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, pa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kriptovanje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dekriptovanje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.</a:t>
            </a:r>
          </a:p>
          <a:p>
            <a:r>
              <a:rPr lang="en-US" dirty="0"/>
              <a:t>Oba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posedovati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 </a:t>
            </a:r>
            <a:r>
              <a:rPr lang="en-US" dirty="0" err="1"/>
              <a:t>simetrični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, a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fizički</a:t>
            </a:r>
            <a:r>
              <a:rPr lang="en-US" dirty="0"/>
              <a:t> </a:t>
            </a:r>
            <a:r>
              <a:rPr lang="en-US" dirty="0" err="1"/>
              <a:t>razdvojeni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zaštićen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teško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7467600" cy="4232673"/>
          </a:xfrm>
        </p:spPr>
        <p:txBody>
          <a:bodyPr>
            <a:normAutofit/>
          </a:bodyPr>
          <a:lstStyle/>
          <a:p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potrebnih</a:t>
            </a:r>
            <a:r>
              <a:rPr lang="en-US" dirty="0"/>
              <a:t> </a:t>
            </a:r>
            <a:r>
              <a:rPr lang="en-US" dirty="0" err="1"/>
              <a:t>ključeva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N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žele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N(N – 1)/2 </a:t>
            </a:r>
            <a:r>
              <a:rPr lang="en-US" dirty="0" err="1"/>
              <a:t>simetričnih</a:t>
            </a:r>
            <a:r>
              <a:rPr lang="en-US" dirty="0"/>
              <a:t> </a:t>
            </a:r>
            <a:r>
              <a:rPr lang="en-US" dirty="0" err="1"/>
              <a:t>ključeva</a:t>
            </a:r>
            <a:endParaRPr lang="en-US" dirty="0"/>
          </a:p>
          <a:p>
            <a:r>
              <a:rPr lang="en-US" dirty="0" err="1"/>
              <a:t>Zbog</a:t>
            </a:r>
            <a:r>
              <a:rPr lang="en-US" dirty="0"/>
              <a:t> toga se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duži</a:t>
            </a:r>
            <a:r>
              <a:rPr lang="en-US" dirty="0"/>
              <a:t> </a:t>
            </a:r>
            <a:r>
              <a:rPr lang="en-US" dirty="0" err="1"/>
              <a:t>ključevi</a:t>
            </a:r>
            <a:r>
              <a:rPr lang="en-US" dirty="0"/>
              <a:t>, a </a:t>
            </a:r>
            <a:r>
              <a:rPr lang="en-US" dirty="0" err="1"/>
              <a:t>dužina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od 56 </a:t>
            </a:r>
            <a:r>
              <a:rPr lang="en-US" dirty="0" err="1"/>
              <a:t>bita</a:t>
            </a:r>
            <a:r>
              <a:rPr lang="en-US" dirty="0"/>
              <a:t> je </a:t>
            </a:r>
            <a:r>
              <a:rPr lang="en-US" dirty="0" err="1"/>
              <a:t>danas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granici</a:t>
            </a:r>
            <a:r>
              <a:rPr lang="en-US" dirty="0"/>
              <a:t> </a:t>
            </a:r>
            <a:r>
              <a:rPr lang="en-US" dirty="0" err="1"/>
              <a:t>dovoljnog</a:t>
            </a:r>
            <a:r>
              <a:rPr lang="en-US" dirty="0"/>
              <a:t> s </a:t>
            </a:r>
            <a:r>
              <a:rPr lang="en-US" dirty="0" err="1"/>
              <a:t>obzirom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da </a:t>
            </a:r>
            <a:r>
              <a:rPr lang="en-US" dirty="0" err="1"/>
              <a:t>savremeni</a:t>
            </a:r>
            <a:r>
              <a:rPr lang="en-US" dirty="0"/>
              <a:t> </a:t>
            </a:r>
            <a:r>
              <a:rPr lang="en-US" dirty="0" err="1"/>
              <a:t>računari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relativno</a:t>
            </a:r>
            <a:r>
              <a:rPr lang="en-US" dirty="0"/>
              <a:t> </a:t>
            </a:r>
            <a:r>
              <a:rPr lang="en-US" dirty="0" err="1"/>
              <a:t>brzo</a:t>
            </a:r>
            <a:r>
              <a:rPr lang="en-US" dirty="0"/>
              <a:t> da </a:t>
            </a:r>
            <a:r>
              <a:rPr lang="en-US" dirty="0" err="1"/>
              <a:t>otkriju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4950"/>
            <a:ext cx="7467600" cy="857250"/>
          </a:xfrm>
        </p:spPr>
        <p:txBody>
          <a:bodyPr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49"/>
            <a:ext cx="7467600" cy="2175273"/>
          </a:xfrm>
        </p:spPr>
        <p:txBody>
          <a:bodyPr/>
          <a:lstStyle/>
          <a:p>
            <a:pPr marL="36576" indent="0" algn="ctr">
              <a:buNone/>
            </a:pPr>
            <a:r>
              <a:rPr lang="sr-Latn-RS" dirty="0" smtClean="0"/>
              <a:t>Mihajo Jovanović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Simetrično šifrovanje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err="1" smtClean="0"/>
              <a:t>K</a:t>
            </a:r>
            <a:r>
              <a:rPr lang="en-US" dirty="0" smtClean="0"/>
              <a:t>od </a:t>
            </a:r>
            <a:r>
              <a:rPr lang="en-US" dirty="0" err="1"/>
              <a:t>simetrične</a:t>
            </a:r>
            <a:r>
              <a:rPr lang="en-US" dirty="0"/>
              <a:t> </a:t>
            </a:r>
            <a:r>
              <a:rPr lang="en-US" dirty="0" err="1"/>
              <a:t>enkripcije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se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i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šifrovanje</a:t>
            </a:r>
            <a:r>
              <a:rPr lang="en-US" dirty="0"/>
              <a:t> i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dešifrovanje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Baš</a:t>
            </a:r>
            <a:r>
              <a:rPr lang="en-US" dirty="0" smtClean="0"/>
              <a:t> </a:t>
            </a:r>
            <a:r>
              <a:rPr lang="en-US" dirty="0" err="1"/>
              <a:t>zbog</a:t>
            </a:r>
            <a:r>
              <a:rPr lang="en-US" dirty="0"/>
              <a:t> toga je </a:t>
            </a:r>
            <a:r>
              <a:rPr lang="en-US" dirty="0" err="1"/>
              <a:t>raznovrsnost</a:t>
            </a:r>
            <a:r>
              <a:rPr lang="en-US" dirty="0"/>
              <a:t>, a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i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ovakve</a:t>
            </a:r>
            <a:r>
              <a:rPr lang="en-US" dirty="0"/>
              <a:t> </a:t>
            </a:r>
            <a:r>
              <a:rPr lang="en-US" dirty="0" err="1"/>
              <a:t>enkripcije</a:t>
            </a:r>
            <a:r>
              <a:rPr lang="en-US" dirty="0"/>
              <a:t> je </a:t>
            </a:r>
            <a:r>
              <a:rPr lang="en-US" dirty="0" err="1"/>
              <a:t>velika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Bitan</a:t>
            </a:r>
            <a:r>
              <a:rPr lang="en-US" dirty="0" smtClean="0"/>
              <a:t> </a:t>
            </a:r>
            <a:r>
              <a:rPr lang="en-US" dirty="0" err="1"/>
              <a:t>faktor</a:t>
            </a:r>
            <a:r>
              <a:rPr lang="en-US" dirty="0"/>
              <a:t> je i </a:t>
            </a:r>
            <a:r>
              <a:rPr lang="en-US" dirty="0" err="1"/>
              <a:t>brzina</a:t>
            </a:r>
            <a:r>
              <a:rPr lang="en-US" dirty="0"/>
              <a:t> - </a:t>
            </a:r>
            <a:r>
              <a:rPr lang="en-US" dirty="0" err="1"/>
              <a:t>simetrična</a:t>
            </a:r>
            <a:r>
              <a:rPr lang="en-US" dirty="0"/>
              <a:t> </a:t>
            </a:r>
            <a:r>
              <a:rPr lang="en-US" dirty="0" err="1"/>
              <a:t>enkripcija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brza</a:t>
            </a:r>
            <a:r>
              <a:rPr lang="en-US" dirty="0"/>
              <a:t>. 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1732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Simetrično šifrovanje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Pored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polju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i </a:t>
            </a:r>
            <a:r>
              <a:rPr lang="en-US" dirty="0" err="1"/>
              <a:t>brzine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postoji</a:t>
            </a:r>
            <a:r>
              <a:rPr lang="en-US" dirty="0"/>
              <a:t> i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preneti</a:t>
            </a:r>
            <a:r>
              <a:rPr lang="en-US" dirty="0"/>
              <a:t> </a:t>
            </a:r>
            <a:r>
              <a:rPr lang="en-US" dirty="0" err="1"/>
              <a:t>tajni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? 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/>
              <a:t>je u tome,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tajni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presretne</a:t>
            </a:r>
            <a:r>
              <a:rPr lang="en-US" dirty="0"/>
              <a:t>, </a:t>
            </a:r>
            <a:r>
              <a:rPr lang="en-US" dirty="0" err="1"/>
              <a:t>poruka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pročitati</a:t>
            </a:r>
            <a:r>
              <a:rPr lang="en-US" dirty="0"/>
              <a:t>. </a:t>
            </a:r>
            <a:r>
              <a:rPr lang="en-US" dirty="0" err="1"/>
              <a:t>Zato</a:t>
            </a:r>
            <a:r>
              <a:rPr lang="en-US" dirty="0"/>
              <a:t> se </a:t>
            </a:r>
            <a:r>
              <a:rPr lang="en-US" dirty="0" err="1"/>
              <a:t>ovaj</a:t>
            </a:r>
            <a:r>
              <a:rPr lang="en-US" dirty="0"/>
              <a:t> tip </a:t>
            </a:r>
            <a:r>
              <a:rPr lang="en-US" dirty="0" err="1"/>
              <a:t>enkripcije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ne </a:t>
            </a:r>
            <a:r>
              <a:rPr lang="en-US" dirty="0" err="1"/>
              <a:t>delimo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r>
              <a:rPr lang="en-US" dirty="0"/>
              <a:t> (</a:t>
            </a:r>
            <a:r>
              <a:rPr lang="en-US" dirty="0" err="1"/>
              <a:t>šifru</a:t>
            </a:r>
            <a:r>
              <a:rPr lang="en-US" dirty="0"/>
              <a:t> </a:t>
            </a:r>
            <a:r>
              <a:rPr lang="en-US" dirty="0" err="1"/>
              <a:t>znate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vi i </a:t>
            </a:r>
            <a:r>
              <a:rPr lang="en-US" dirty="0" err="1"/>
              <a:t>nju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slati</a:t>
            </a:r>
            <a:r>
              <a:rPr lang="en-US" dirty="0"/>
              <a:t> </a:t>
            </a:r>
            <a:r>
              <a:rPr lang="en-US" dirty="0" err="1"/>
              <a:t>drugome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t="18243" r="14366" b="18448"/>
          <a:stretch/>
        </p:blipFill>
        <p:spPr bwMode="auto">
          <a:xfrm>
            <a:off x="304799" y="1428750"/>
            <a:ext cx="8383939" cy="32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467600" cy="857250"/>
          </a:xfrm>
        </p:spPr>
        <p:txBody>
          <a:bodyPr/>
          <a:lstStyle/>
          <a:p>
            <a:r>
              <a:rPr lang="sr-Latn-RS" dirty="0" smtClean="0"/>
              <a:t>Model simetričnog šifrovanja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7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sigurnu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 smtClean="0"/>
              <a:t>simetričnog</a:t>
            </a:r>
            <a:r>
              <a:rPr lang="sr-Latn-RS" dirty="0" smtClean="0"/>
              <a:t> </a:t>
            </a:r>
            <a:r>
              <a:rPr lang="en-US" dirty="0" err="1" smtClean="0"/>
              <a:t>šifrovanja</a:t>
            </a:r>
            <a:r>
              <a:rPr lang="en-US" dirty="0"/>
              <a:t>: </a:t>
            </a:r>
            <a:endParaRPr lang="sr-Latn-R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šifrovanja</a:t>
            </a:r>
            <a:r>
              <a:rPr lang="en-US" dirty="0"/>
              <a:t> (</a:t>
            </a:r>
            <a:r>
              <a:rPr lang="en-US" dirty="0" err="1"/>
              <a:t>čak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 smtClean="0"/>
              <a:t>broj</a:t>
            </a:r>
            <a:r>
              <a:rPr lang="sr-Latn-RS" dirty="0" smtClean="0"/>
              <a:t> </a:t>
            </a:r>
            <a:r>
              <a:rPr lang="en-US" dirty="0" err="1" smtClean="0"/>
              <a:t>šifrovanih</a:t>
            </a:r>
            <a:r>
              <a:rPr lang="en-US" dirty="0" smtClean="0"/>
              <a:t> </a:t>
            </a:r>
            <a:r>
              <a:rPr lang="en-US" dirty="0" err="1"/>
              <a:t>tekstova</a:t>
            </a:r>
            <a:r>
              <a:rPr lang="en-US" dirty="0"/>
              <a:t> i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otvorenih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, </a:t>
            </a:r>
            <a:r>
              <a:rPr lang="en-US" dirty="0" err="1" smtClean="0"/>
              <a:t>nije</a:t>
            </a:r>
            <a:r>
              <a:rPr lang="sr-Latn-RS" dirty="0" smtClean="0"/>
              <a:t> </a:t>
            </a:r>
            <a:r>
              <a:rPr lang="en-US" dirty="0" err="1" smtClean="0"/>
              <a:t>moguće</a:t>
            </a:r>
            <a:r>
              <a:rPr lang="en-US" dirty="0" smtClean="0"/>
              <a:t> </a:t>
            </a:r>
            <a:r>
              <a:rPr lang="en-US" dirty="0" err="1"/>
              <a:t>dešifrovati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šifrovani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) − </a:t>
            </a:r>
            <a:endParaRPr lang="sr-Latn-R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err="1" smtClean="0"/>
              <a:t>Tajni</a:t>
            </a:r>
            <a:r>
              <a:rPr lang="en-US" dirty="0" smtClean="0"/>
              <a:t> </a:t>
            </a:r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pošiljaocu</a:t>
            </a:r>
            <a:r>
              <a:rPr lang="en-US" dirty="0"/>
              <a:t> i </a:t>
            </a:r>
            <a:r>
              <a:rPr lang="en-US" dirty="0" err="1"/>
              <a:t>primaocu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Y = E</a:t>
            </a:r>
            <a:r>
              <a:rPr lang="en-US" sz="1600" dirty="0"/>
              <a:t>K</a:t>
            </a:r>
            <a:r>
              <a:rPr lang="en-US" dirty="0"/>
              <a:t>(X)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X = D</a:t>
            </a:r>
            <a:r>
              <a:rPr lang="en-US" sz="1600" dirty="0"/>
              <a:t>K</a:t>
            </a:r>
            <a:r>
              <a:rPr lang="en-US" dirty="0"/>
              <a:t>(Y)</a:t>
            </a:r>
          </a:p>
          <a:p>
            <a:r>
              <a:rPr lang="en-US" dirty="0" err="1" smtClean="0"/>
              <a:t>Pretpostavlja</a:t>
            </a:r>
            <a:r>
              <a:rPr lang="en-US" dirty="0" smtClean="0"/>
              <a:t> </a:t>
            </a:r>
            <a:r>
              <a:rPr lang="en-US" dirty="0"/>
              <a:t>se da je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 smtClean="0"/>
              <a:t>šifrovanja</a:t>
            </a:r>
            <a:r>
              <a:rPr lang="sr-Latn-RS" dirty="0" smtClean="0"/>
              <a:t> </a:t>
            </a:r>
            <a:r>
              <a:rPr lang="en-US" dirty="0" err="1" smtClean="0"/>
              <a:t>poznat</a:t>
            </a:r>
            <a:endParaRPr lang="en-US" dirty="0"/>
          </a:p>
          <a:p>
            <a:r>
              <a:rPr lang="en-US" dirty="0" err="1" smtClean="0"/>
              <a:t>Podrazumeva</a:t>
            </a:r>
            <a:r>
              <a:rPr lang="en-US" dirty="0" smtClean="0"/>
              <a:t> </a:t>
            </a:r>
            <a:r>
              <a:rPr lang="en-US" dirty="0" err="1"/>
              <a:t>siguran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</a:t>
            </a:r>
            <a:r>
              <a:rPr lang="en-US" dirty="0" err="1"/>
              <a:t>ključa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Načini</a:t>
            </a:r>
            <a:r>
              <a:rPr lang="en-US" dirty="0"/>
              <a:t> </a:t>
            </a:r>
            <a:r>
              <a:rPr lang="en-US" dirty="0" err="1"/>
              <a:t>šifriranja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blokovne šifre, kod kojih se obrađuje jedan po jedan blok elemenata otvorenog teksta koristeći jedan te isti ključ K</a:t>
            </a:r>
          </a:p>
          <a:p>
            <a:pPr lvl="1">
              <a:buFont typeface="Wingdings" pitchFamily="2" charset="2"/>
              <a:buChar char="q"/>
            </a:pPr>
            <a:r>
              <a:rPr lang="vi-VN" dirty="0"/>
              <a:t>ASCII metoda koristi osam bitova za  reprenzetaciju jednog karaktera, odnosno za šifarski blok koji se sastoji od 8 karaktera,</a:t>
            </a:r>
          </a:p>
          <a:p>
            <a:r>
              <a:rPr lang="vi-VN" dirty="0"/>
              <a:t>protočne šifre (engl. stream cipher) kod kojih se elementi otvorenog teksta obrađuju jedan po jedan koristeći pritom niz ključeva (engl. keystream) koji se paralelno generiše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 </a:t>
            </a:r>
            <a:r>
              <a:rPr lang="en-US" dirty="0" err="1"/>
              <a:t>šifrovanje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za šifrovanje kratkih poruka kao što su ključevi, lozinke, potpisi ili autentifikacije korisnika.</a:t>
            </a:r>
          </a:p>
          <a:p>
            <a:r>
              <a:rPr lang="vi-VN" dirty="0"/>
              <a:t>izvorni podatak se deli u blokove simbola određene veličine koji se individualno i nezavisno kodiraju u cilju formiranja šifrovanog bloka podataka</a:t>
            </a:r>
          </a:p>
          <a:p>
            <a:r>
              <a:rPr lang="vi-VN" dirty="0"/>
              <a:t>primenjeno u sledećim algoritmima: LUCIFER, DES, FEAL, IDEA, RC5, SKIPJACK, BLOWFISH, TWOFISH, AES (RIJNDAEL), itd</a:t>
            </a:r>
            <a:r>
              <a:rPr lang="vi-VN" dirty="0" smtClean="0"/>
              <a:t>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6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DES: Data Encryption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šezdesitih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prošlog</a:t>
            </a:r>
            <a:r>
              <a:rPr lang="en-US" dirty="0"/>
              <a:t> </a:t>
            </a:r>
            <a:r>
              <a:rPr lang="en-US" dirty="0" err="1"/>
              <a:t>veka</a:t>
            </a:r>
            <a:r>
              <a:rPr lang="en-US" dirty="0"/>
              <a:t>, IBM </a:t>
            </a:r>
            <a:r>
              <a:rPr lang="en-US" dirty="0" err="1"/>
              <a:t>istraživački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Lucifer. </a:t>
            </a:r>
          </a:p>
          <a:p>
            <a:r>
              <a:rPr lang="en-US" dirty="0"/>
              <a:t>1971. </a:t>
            </a:r>
            <a:r>
              <a:rPr lang="en-US" dirty="0" err="1"/>
              <a:t>godine</a:t>
            </a:r>
            <a:r>
              <a:rPr lang="en-US" dirty="0"/>
              <a:t> i Lucifer je bio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šifrat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blokovima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64 </a:t>
            </a:r>
            <a:r>
              <a:rPr lang="en-US" dirty="0" err="1"/>
              <a:t>bita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koristio</a:t>
            </a:r>
            <a:r>
              <a:rPr lang="en-US" dirty="0"/>
              <a:t> </a:t>
            </a:r>
            <a:r>
              <a:rPr lang="en-US" dirty="0" err="1"/>
              <a:t>ključ</a:t>
            </a:r>
            <a:r>
              <a:rPr lang="en-US" dirty="0"/>
              <a:t> od 128 </a:t>
            </a:r>
            <a:r>
              <a:rPr lang="en-US" dirty="0" err="1"/>
              <a:t>bita</a:t>
            </a:r>
            <a:r>
              <a:rPr lang="en-US" dirty="0"/>
              <a:t>.</a:t>
            </a:r>
          </a:p>
          <a:p>
            <a:r>
              <a:rPr lang="en-US" dirty="0" err="1"/>
              <a:t>Kompanija</a:t>
            </a:r>
            <a:r>
              <a:rPr lang="en-US" dirty="0"/>
              <a:t> je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komercijalizovala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kodiranja</a:t>
            </a:r>
            <a:r>
              <a:rPr lang="en-US" dirty="0"/>
              <a:t> i </a:t>
            </a:r>
            <a:r>
              <a:rPr lang="en-US" dirty="0" err="1"/>
              <a:t>nazvala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DES (</a:t>
            </a:r>
            <a:r>
              <a:rPr lang="en-US" dirty="0" err="1"/>
              <a:t>eng.</a:t>
            </a:r>
            <a:r>
              <a:rPr lang="en-US" dirty="0"/>
              <a:t> Data Encryption Standard). </a:t>
            </a:r>
          </a:p>
        </p:txBody>
      </p:sp>
    </p:spTree>
    <p:extLst>
      <p:ext uri="{BB962C8B-B14F-4D97-AF65-F5344CB8AC3E}">
        <p14:creationId xmlns:p14="http://schemas.microsoft.com/office/powerpoint/2010/main" val="25882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5181599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1976 </a:t>
            </a:r>
            <a:r>
              <a:rPr lang="en-US" dirty="0" err="1"/>
              <a:t>godine</a:t>
            </a:r>
            <a:r>
              <a:rPr lang="en-US" dirty="0"/>
              <a:t> DES je </a:t>
            </a:r>
            <a:r>
              <a:rPr lang="en-US" dirty="0" err="1"/>
              <a:t>prihvaćen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federalni</a:t>
            </a:r>
            <a:r>
              <a:rPr lang="en-US" dirty="0"/>
              <a:t> standard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enkripciju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i </a:t>
            </a:r>
            <a:r>
              <a:rPr lang="en-US" dirty="0" err="1"/>
              <a:t>korišćen</a:t>
            </a:r>
            <a:r>
              <a:rPr lang="en-US" dirty="0"/>
              <a:t> je u </a:t>
            </a:r>
            <a:r>
              <a:rPr lang="en-US" dirty="0" err="1"/>
              <a:t>komunikacijama</a:t>
            </a:r>
            <a:r>
              <a:rPr lang="en-US" dirty="0"/>
              <a:t> </a:t>
            </a:r>
            <a:r>
              <a:rPr lang="en-US" dirty="0" err="1"/>
              <a:t>Američke</a:t>
            </a:r>
            <a:r>
              <a:rPr lang="en-US" dirty="0"/>
              <a:t> </a:t>
            </a:r>
            <a:r>
              <a:rPr lang="en-US" dirty="0" err="1"/>
              <a:t>vlade</a:t>
            </a:r>
            <a:r>
              <a:rPr lang="en-US" dirty="0"/>
              <a:t>. </a:t>
            </a:r>
          </a:p>
          <a:p>
            <a:r>
              <a:rPr lang="en-US" dirty="0" err="1"/>
              <a:t>narednih</a:t>
            </a:r>
            <a:r>
              <a:rPr lang="en-US" dirty="0"/>
              <a:t> </a:t>
            </a:r>
            <a:r>
              <a:rPr lang="en-US" dirty="0" err="1"/>
              <a:t>dvadesetak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bio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korišćeni</a:t>
            </a:r>
            <a:r>
              <a:rPr lang="en-US" dirty="0"/>
              <a:t> standard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0"/>
            <a:ext cx="3345415" cy="513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</TotalTime>
  <Words>669</Words>
  <Application>Microsoft Office PowerPoint</Application>
  <PresentationFormat>On-screen Show (16:9)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Simetrično šifrovanje i dešifrovanje</vt:lpstr>
      <vt:lpstr>Simetrično šifrovanje</vt:lpstr>
      <vt:lpstr>Simetrično šifrovanje</vt:lpstr>
      <vt:lpstr>Model simetričnog šifrovanja</vt:lpstr>
      <vt:lpstr>Zahtevi</vt:lpstr>
      <vt:lpstr>Načini šifriranja</vt:lpstr>
      <vt:lpstr>Blok šifrovanje</vt:lpstr>
      <vt:lpstr>DES: Data Encryption Standard</vt:lpstr>
      <vt:lpstr>PowerPoint Presentation</vt:lpstr>
      <vt:lpstr>PowerPoint Presentation</vt:lpstr>
      <vt:lpstr>AES: Advanced Encryption Standard</vt:lpstr>
      <vt:lpstr>Napad grubom silom (Brute force)</vt:lpstr>
      <vt:lpstr>PowerPoint Presentation</vt:lpstr>
      <vt:lpstr>Prednosti i nedostaci simetričnog kriptovanja</vt:lpstr>
      <vt:lpstr>PowerPoint Presentation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Simetrično šifrovanje i dešifrovanje</dc:title>
  <dc:creator>KM</dc:creator>
  <cp:lastModifiedBy>KM</cp:lastModifiedBy>
  <cp:revision>5</cp:revision>
  <dcterms:created xsi:type="dcterms:W3CDTF">2019-10-19T13:53:15Z</dcterms:created>
  <dcterms:modified xsi:type="dcterms:W3CDTF">2019-10-19T14:40:08Z</dcterms:modified>
</cp:coreProperties>
</file>