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6"/>
  </p:notesMasterIdLst>
  <p:handoutMasterIdLst>
    <p:handoutMasterId r:id="rId17"/>
  </p:handoutMasterIdLst>
  <p:sldIdLst>
    <p:sldId id="448" r:id="rId5"/>
    <p:sldId id="518" r:id="rId6"/>
    <p:sldId id="470" r:id="rId7"/>
    <p:sldId id="504" r:id="rId8"/>
    <p:sldId id="477" r:id="rId9"/>
    <p:sldId id="505" r:id="rId10"/>
    <p:sldId id="506" r:id="rId11"/>
    <p:sldId id="528" r:id="rId12"/>
    <p:sldId id="526" r:id="rId13"/>
    <p:sldId id="527" r:id="rId14"/>
    <p:sldId id="469" r:id="rId1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  <p15:guide id="35" orient="horz" pos="688">
          <p15:clr>
            <a:srgbClr val="A4A3A4"/>
          </p15:clr>
        </p15:guide>
        <p15:guide id="36" orient="horz" pos="2817">
          <p15:clr>
            <a:srgbClr val="A4A3A4"/>
          </p15:clr>
        </p15:guide>
        <p15:guide id="37" pos="232">
          <p15:clr>
            <a:srgbClr val="A4A3A4"/>
          </p15:clr>
        </p15:guide>
        <p15:guide id="38" pos="5530">
          <p15:clr>
            <a:srgbClr val="A4A3A4"/>
          </p15:clr>
        </p15:guide>
        <p15:guide id="39" pos="4252">
          <p15:clr>
            <a:srgbClr val="A4A3A4"/>
          </p15:clr>
        </p15:guide>
        <p15:guide id="40" pos="4324">
          <p15:clr>
            <a:srgbClr val="A4A3A4"/>
          </p15:clr>
        </p15:guide>
        <p15:guide id="41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666666"/>
    <a:srgbClr val="464547"/>
    <a:srgbClr val="B22746"/>
    <a:srgbClr val="A3C644"/>
    <a:srgbClr val="E6E6E6"/>
    <a:srgbClr val="CCCCCC"/>
    <a:srgbClr val="999999"/>
    <a:srgbClr val="2FC2D9"/>
    <a:srgbClr val="1A9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6" autoAdjust="0"/>
    <p:restoredTop sz="91912" autoAdjust="0"/>
  </p:normalViewPr>
  <p:slideViewPr>
    <p:cSldViewPr snapToGrid="0">
      <p:cViewPr varScale="1">
        <p:scale>
          <a:sx n="110" d="100"/>
          <a:sy n="110" d="100"/>
        </p:scale>
        <p:origin x="714" y="9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688"/>
        <p:guide orient="horz" pos="2817"/>
        <p:guide pos="232"/>
        <p:guide pos="5530"/>
        <p:guide pos="4252"/>
        <p:guide pos="4324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5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prerequisites: ivy.jar</a:t>
            </a:r>
            <a:r>
              <a:rPr lang="en-US" baseline="0" dirty="0" smtClean="0"/>
              <a:t> copied to ant libraries</a:t>
            </a:r>
            <a:endParaRPr lang="en-US" dirty="0" smtClean="0"/>
          </a:p>
          <a:p>
            <a:r>
              <a:rPr lang="en-US" dirty="0" smtClean="0"/>
              <a:t>info: organization;</a:t>
            </a:r>
            <a:r>
              <a:rPr lang="en-US" baseline="0" dirty="0" smtClean="0"/>
              <a:t> module; status [integration/milestone/release]; revision; publication [</a:t>
            </a:r>
            <a:r>
              <a:rPr lang="en-US" baseline="0" dirty="0" err="1" smtClean="0"/>
              <a:t>autogenerated</a:t>
            </a:r>
            <a:r>
              <a:rPr lang="en-US" baseline="0" dirty="0" smtClean="0"/>
              <a:t>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5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62" r:id="rId4"/>
    <p:sldLayoutId id="2147483711" r:id="rId5"/>
    <p:sldLayoutId id="2147483749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ipilev.net/" TargetMode="External"/><Relationship Id="rId2" Type="http://schemas.openxmlformats.org/officeDocument/2006/relationships/hyperlink" Target="http://gee.cs.oswego.edu/dl/html/StreamParallelGuidance.htm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ndrey_kovalskiy@epam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625" b="15625"/>
          <a:stretch/>
        </p:blipFill>
        <p:spPr>
          <a:xfrm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091068"/>
          </a:xfrm>
        </p:spPr>
        <p:txBody>
          <a:bodyPr/>
          <a:lstStyle/>
          <a:p>
            <a:r>
              <a:rPr lang="en-US" dirty="0"/>
              <a:t>Java 8: Stream API - Parallel Streams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APRIL 24, 2017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9" name="Picture 8" descr="EPAM_LOGO_gray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2" y="432659"/>
            <a:ext cx="1359197" cy="53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Stream Parallel Guidance - Doug Lea: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gee.cs.oswego.edu/dl/html/StreamParallelGuidance.html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Shipilëv</a:t>
            </a:r>
            <a:r>
              <a:rPr lang="en-US" sz="2000" dirty="0" smtClean="0"/>
              <a:t> blog: </a:t>
            </a:r>
            <a:r>
              <a:rPr lang="en-US" sz="2000" dirty="0">
                <a:hlinkClick r:id="rId3"/>
              </a:rPr>
              <a:t>https://shipilev.net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Talk samples</a:t>
            </a:r>
            <a:r>
              <a:rPr lang="en-US" sz="2000" dirty="0"/>
              <a:t>: https://github.com/mihakz/streamTalk</a:t>
            </a:r>
            <a:endParaRPr lang="en-US" sz="2000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2" y="2398060"/>
            <a:ext cx="7574494" cy="51398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368300" y="3025422"/>
            <a:ext cx="8331390" cy="14377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My name: Mikhail Kantserov</a:t>
            </a:r>
          </a:p>
          <a:p>
            <a:pPr>
              <a:buNone/>
            </a:pPr>
            <a:r>
              <a:rPr lang="en-US" dirty="0" smtClean="0"/>
              <a:t>My Mail: </a:t>
            </a:r>
            <a:r>
              <a:rPr lang="en-US" dirty="0" smtClean="0">
                <a:hlinkClick r:id="rId2"/>
              </a:rPr>
              <a:t>mikhail_kantserov@epam.com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My Skype: </a:t>
            </a:r>
            <a:r>
              <a:rPr lang="en-US" dirty="0" err="1" smtClean="0"/>
              <a:t>mihsankan</a:t>
            </a:r>
            <a:endParaRPr lang="en-US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929738"/>
            <a:ext cx="1958533" cy="1865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Stream basics</a:t>
            </a:r>
          </a:p>
          <a:p>
            <a:r>
              <a:rPr lang="en-US" sz="2000" dirty="0" smtClean="0"/>
              <a:t>Parallel stream basics</a:t>
            </a:r>
          </a:p>
          <a:p>
            <a:r>
              <a:rPr lang="en-US" sz="2000" dirty="0" smtClean="0"/>
              <a:t>Some parallel stream code</a:t>
            </a:r>
          </a:p>
          <a:p>
            <a:r>
              <a:rPr lang="en-US" sz="2000" dirty="0" smtClean="0"/>
              <a:t>Parallel streams under the hood</a:t>
            </a:r>
          </a:p>
          <a:p>
            <a:r>
              <a:rPr lang="en-US" sz="2000" dirty="0" smtClean="0"/>
              <a:t>Measuring stream productivity</a:t>
            </a:r>
          </a:p>
          <a:p>
            <a:r>
              <a:rPr lang="en-US" sz="2000" dirty="0" smtClean="0"/>
              <a:t>Common mistakes</a:t>
            </a:r>
          </a:p>
          <a:p>
            <a:r>
              <a:rPr lang="en-US" sz="2000" dirty="0" smtClean="0"/>
              <a:t>QA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 basics</a:t>
            </a:r>
          </a:p>
        </p:txBody>
      </p:sp>
      <p:sp>
        <p:nvSpPr>
          <p:cNvPr id="1026" name="AutoShape 2" descr="Image result for che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Image result for che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Image result for che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460376" y="1004552"/>
            <a:ext cx="4671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bstraction that </a:t>
            </a:r>
            <a:r>
              <a:rPr lang="en-US" sz="2400" dirty="0"/>
              <a:t>lets you process </a:t>
            </a:r>
            <a:r>
              <a:rPr lang="en-US" sz="2400" dirty="0" smtClean="0"/>
              <a:t>multiplicity of values in </a:t>
            </a:r>
            <a:r>
              <a:rPr lang="en-US" sz="2400" dirty="0"/>
              <a:t>a declarative </a:t>
            </a:r>
            <a:r>
              <a:rPr lang="en-US" sz="2400" dirty="0" smtClean="0"/>
              <a:t>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Execution postponed till terminal operation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be infinite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Source NOT mutated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Executable ONCE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run in a parallel way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72" y="2260156"/>
            <a:ext cx="4439253" cy="898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Parallel stream basics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49" y="2975791"/>
            <a:ext cx="380047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049" y="1470941"/>
            <a:ext cx="3895725" cy="733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0376" y="1527065"/>
            <a:ext cx="41306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treams </a:t>
            </a:r>
            <a:r>
              <a:rPr lang="en-US" sz="2400" dirty="0"/>
              <a:t>can leverage multi-core architectures without you having to write a single line of multithread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Streams in code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1792787" y="2406630"/>
            <a:ext cx="5113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Lets see some code!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Stream under the hood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19" y="3248298"/>
            <a:ext cx="6399419" cy="592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719" y="4052482"/>
            <a:ext cx="6381750" cy="4000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68733" y="1788085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1949685" y="1936131"/>
            <a:ext cx="419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39145" y="1365719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39144" y="2172676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1327" y="1021731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31325" y="1560084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31325" y="2031104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31326" y="2539961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5" idx="7"/>
            <a:endCxn id="16" idx="3"/>
          </p:cNvCxnSpPr>
          <p:nvPr/>
        </p:nvCxnSpPr>
        <p:spPr>
          <a:xfrm flipV="1">
            <a:off x="2606597" y="1618449"/>
            <a:ext cx="373359" cy="212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17" idx="1"/>
          </p:cNvCxnSpPr>
          <p:nvPr/>
        </p:nvCxnSpPr>
        <p:spPr>
          <a:xfrm>
            <a:off x="2606597" y="2040815"/>
            <a:ext cx="373358" cy="17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7"/>
            <a:endCxn id="18" idx="2"/>
          </p:cNvCxnSpPr>
          <p:nvPr/>
        </p:nvCxnSpPr>
        <p:spPr>
          <a:xfrm flipV="1">
            <a:off x="3177009" y="1169777"/>
            <a:ext cx="354318" cy="239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5"/>
            <a:endCxn id="20" idx="2"/>
          </p:cNvCxnSpPr>
          <p:nvPr/>
        </p:nvCxnSpPr>
        <p:spPr>
          <a:xfrm>
            <a:off x="3177009" y="1618449"/>
            <a:ext cx="354316" cy="89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7"/>
            <a:endCxn id="21" idx="2"/>
          </p:cNvCxnSpPr>
          <p:nvPr/>
        </p:nvCxnSpPr>
        <p:spPr>
          <a:xfrm flipV="1">
            <a:off x="3177008" y="2179150"/>
            <a:ext cx="354317" cy="36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5"/>
            <a:endCxn id="23" idx="1"/>
          </p:cNvCxnSpPr>
          <p:nvPr/>
        </p:nvCxnSpPr>
        <p:spPr>
          <a:xfrm>
            <a:off x="3177008" y="2425406"/>
            <a:ext cx="395129" cy="157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7"/>
          </p:cNvCxnSpPr>
          <p:nvPr/>
        </p:nvCxnSpPr>
        <p:spPr>
          <a:xfrm flipV="1">
            <a:off x="3769191" y="997497"/>
            <a:ext cx="395125" cy="67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5"/>
          </p:cNvCxnSpPr>
          <p:nvPr/>
        </p:nvCxnSpPr>
        <p:spPr>
          <a:xfrm>
            <a:off x="3769191" y="1274461"/>
            <a:ext cx="395125" cy="49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7"/>
          </p:cNvCxnSpPr>
          <p:nvPr/>
        </p:nvCxnSpPr>
        <p:spPr>
          <a:xfrm flipV="1">
            <a:off x="3769189" y="1566429"/>
            <a:ext cx="395127" cy="37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5"/>
          </p:cNvCxnSpPr>
          <p:nvPr/>
        </p:nvCxnSpPr>
        <p:spPr>
          <a:xfrm>
            <a:off x="3769189" y="1812814"/>
            <a:ext cx="395127" cy="91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7"/>
          </p:cNvCxnSpPr>
          <p:nvPr/>
        </p:nvCxnSpPr>
        <p:spPr>
          <a:xfrm flipV="1">
            <a:off x="3769189" y="2056687"/>
            <a:ext cx="395127" cy="17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5"/>
          </p:cNvCxnSpPr>
          <p:nvPr/>
        </p:nvCxnSpPr>
        <p:spPr>
          <a:xfrm>
            <a:off x="3769189" y="2283834"/>
            <a:ext cx="395127" cy="6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7"/>
          </p:cNvCxnSpPr>
          <p:nvPr/>
        </p:nvCxnSpPr>
        <p:spPr>
          <a:xfrm flipV="1">
            <a:off x="3769190" y="2536564"/>
            <a:ext cx="395126" cy="46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3" idx="5"/>
          </p:cNvCxnSpPr>
          <p:nvPr/>
        </p:nvCxnSpPr>
        <p:spPr>
          <a:xfrm>
            <a:off x="3769190" y="2792691"/>
            <a:ext cx="395126" cy="117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77805" y="1750183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104971" y="1029094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04969" y="1567447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104969" y="2038467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104970" y="2547324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endCxn id="70" idx="1"/>
          </p:cNvCxnSpPr>
          <p:nvPr/>
        </p:nvCxnSpPr>
        <p:spPr>
          <a:xfrm>
            <a:off x="4841968" y="997497"/>
            <a:ext cx="303814" cy="7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0" idx="3"/>
          </p:cNvCxnSpPr>
          <p:nvPr/>
        </p:nvCxnSpPr>
        <p:spPr>
          <a:xfrm flipV="1">
            <a:off x="4841968" y="1281824"/>
            <a:ext cx="303814" cy="83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1" idx="1"/>
          </p:cNvCxnSpPr>
          <p:nvPr/>
        </p:nvCxnSpPr>
        <p:spPr>
          <a:xfrm>
            <a:off x="4841968" y="1566429"/>
            <a:ext cx="303812" cy="44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1" idx="3"/>
          </p:cNvCxnSpPr>
          <p:nvPr/>
        </p:nvCxnSpPr>
        <p:spPr>
          <a:xfrm flipV="1">
            <a:off x="4841968" y="1820177"/>
            <a:ext cx="303812" cy="4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2" idx="1"/>
          </p:cNvCxnSpPr>
          <p:nvPr/>
        </p:nvCxnSpPr>
        <p:spPr>
          <a:xfrm>
            <a:off x="4841968" y="2038467"/>
            <a:ext cx="303812" cy="4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2" idx="3"/>
          </p:cNvCxnSpPr>
          <p:nvPr/>
        </p:nvCxnSpPr>
        <p:spPr>
          <a:xfrm flipV="1">
            <a:off x="4841968" y="2291197"/>
            <a:ext cx="303812" cy="58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3" idx="1"/>
          </p:cNvCxnSpPr>
          <p:nvPr/>
        </p:nvCxnSpPr>
        <p:spPr>
          <a:xfrm>
            <a:off x="4841968" y="2559531"/>
            <a:ext cx="303813" cy="31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73" idx="3"/>
          </p:cNvCxnSpPr>
          <p:nvPr/>
        </p:nvCxnSpPr>
        <p:spPr>
          <a:xfrm flipV="1">
            <a:off x="4841968" y="2800054"/>
            <a:ext cx="303813" cy="110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832698" y="1362779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832697" y="2169736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stCxn id="70" idx="6"/>
            <a:endCxn id="107" idx="1"/>
          </p:cNvCxnSpPr>
          <p:nvPr/>
        </p:nvCxnSpPr>
        <p:spPr>
          <a:xfrm>
            <a:off x="5383646" y="1177140"/>
            <a:ext cx="489863" cy="229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1" idx="6"/>
            <a:endCxn id="107" idx="3"/>
          </p:cNvCxnSpPr>
          <p:nvPr/>
        </p:nvCxnSpPr>
        <p:spPr>
          <a:xfrm flipV="1">
            <a:off x="5383644" y="1615509"/>
            <a:ext cx="489865" cy="9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2" idx="6"/>
            <a:endCxn id="108" idx="1"/>
          </p:cNvCxnSpPr>
          <p:nvPr/>
        </p:nvCxnSpPr>
        <p:spPr>
          <a:xfrm>
            <a:off x="5383644" y="2186513"/>
            <a:ext cx="489864" cy="26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3" idx="6"/>
            <a:endCxn id="108" idx="3"/>
          </p:cNvCxnSpPr>
          <p:nvPr/>
        </p:nvCxnSpPr>
        <p:spPr>
          <a:xfrm flipV="1">
            <a:off x="5383645" y="2422466"/>
            <a:ext cx="489863" cy="272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6399938" y="1746186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107" idx="5"/>
            <a:endCxn id="122" idx="1"/>
          </p:cNvCxnSpPr>
          <p:nvPr/>
        </p:nvCxnSpPr>
        <p:spPr>
          <a:xfrm>
            <a:off x="6070562" y="1615509"/>
            <a:ext cx="370187" cy="174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8" idx="7"/>
            <a:endCxn id="122" idx="3"/>
          </p:cNvCxnSpPr>
          <p:nvPr/>
        </p:nvCxnSpPr>
        <p:spPr>
          <a:xfrm flipV="1">
            <a:off x="6070561" y="1998916"/>
            <a:ext cx="370188" cy="214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2" idx="6"/>
          </p:cNvCxnSpPr>
          <p:nvPr/>
        </p:nvCxnSpPr>
        <p:spPr>
          <a:xfrm>
            <a:off x="6678613" y="1894232"/>
            <a:ext cx="401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Custom parallel stream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70" y="1750559"/>
            <a:ext cx="5577220" cy="16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9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ru-RU" dirty="0"/>
          </a:p>
        </p:txBody>
      </p:sp>
      <p:sp>
        <p:nvSpPr>
          <p:cNvPr id="9220" name="AutoShape 4" descr="Image result for ask questions me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185862"/>
            <a:ext cx="4762500" cy="27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EPAM_PPT_Template_Wide_20150424</Template>
  <TotalTime>7147</TotalTime>
  <Words>172</Words>
  <Application>Microsoft Office PowerPoint</Application>
  <PresentationFormat>On-screen Show (16:9)</PresentationFormat>
  <Paragraphs>41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Kovalskiy</dc:creator>
  <cp:lastModifiedBy>Mikhail Kantserov</cp:lastModifiedBy>
  <cp:revision>384</cp:revision>
  <cp:lastPrinted>2014-07-09T13:30:36Z</cp:lastPrinted>
  <dcterms:created xsi:type="dcterms:W3CDTF">2016-10-04T06:48:17Z</dcterms:created>
  <dcterms:modified xsi:type="dcterms:W3CDTF">2017-04-21T09:53:14Z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