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64" r:id="rId4"/>
    <p:sldId id="274" r:id="rId5"/>
    <p:sldId id="282" r:id="rId6"/>
    <p:sldId id="283" r:id="rId7"/>
    <p:sldId id="284" r:id="rId8"/>
    <p:sldId id="287" r:id="rId9"/>
    <p:sldId id="285" r:id="rId10"/>
    <p:sldId id="288" r:id="rId11"/>
    <p:sldId id="28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9E6E0-BA66-462B-8ABF-39B78AAF405F}">
          <p14:sldIdLst>
            <p14:sldId id="260"/>
            <p14:sldId id="261"/>
          </p14:sldIdLst>
        </p14:section>
        <p14:section name="Untitled Section" id="{20232574-3F1C-4D51-8AB4-F446E7148AB1}">
          <p14:sldIdLst>
            <p14:sldId id="264"/>
            <p14:sldId id="274"/>
            <p14:sldId id="282"/>
            <p14:sldId id="283"/>
            <p14:sldId id="284"/>
            <p14:sldId id="287"/>
            <p14:sldId id="285"/>
            <p14:sldId id="288"/>
            <p14:sldId id="286"/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halciuc, Andrei" initials="AM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4CA12"/>
    <a:srgbClr val="FA9B00"/>
    <a:srgbClr val="00329E"/>
    <a:srgbClr val="F26800"/>
    <a:srgbClr val="FFCB00"/>
    <a:srgbClr val="122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28" autoAdjust="0"/>
    <p:restoredTop sz="94660"/>
  </p:normalViewPr>
  <p:slideViewPr>
    <p:cSldViewPr snapToGrid="0">
      <p:cViewPr>
        <p:scale>
          <a:sx n="130" d="100"/>
          <a:sy n="13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2:09.892" idx="2">
    <p:pos x="336" y="636"/>
    <p:text>Benefits and drawbacks of Server Side vs Client Side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6:01.840" idx="3">
    <p:pos x="264" y="840"/>
    <p:text>Create list component.
Custom done icon.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6:41.385" idx="4">
    <p:pos x="10" y="10"/>
    <p:text>Extract view-todo component.
Add edit &amp; delete buttons;
Hide edit for done todos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6:12.998" idx="5">
    <p:pos x="10" y="10"/>
    <p:text>Add todos service;
implement delete button.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30:18.680" idx="7">
    <p:pos x="10" y="10"/>
    <p:text>Add login component.
Add auth service.
Login navigate to links
Add edit ToDo component
Implement auth guard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4:20:12.615" idx="8">
    <p:pos x="10" y="10"/>
    <p:text>Add template based navigation to login component
Explain touched, untouched, dirty, valid, invalid, pristine
Add error messages
Implement edit/add forms
Add reactive form validation
Create custom validator todoExists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6:51:39.897" idx="11">
    <p:pos x="42" y="498"/>
    <p:text>What is a pipe?
Create Done pipe
Create Confirm directive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0:30:08.890" idx="9">
    <p:pos x="10" y="10"/>
    <p:text>add filter with debounce
show do and map operators
add in memory-web-api
change implementation of the service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199"/>
            <a:ext cx="2971800" cy="303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Visa </a:t>
            </a:r>
            <a:r>
              <a:rPr lang="en-US" sz="1000" dirty="0" smtClean="0">
                <a:solidFill>
                  <a:schemeClr val="bg2"/>
                </a:solidFill>
              </a:rPr>
              <a:t>Presentation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39199"/>
            <a:ext cx="2971800" cy="303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5EB1-BEB6-4A55-9B47-1146BA9AE85E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188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7260" y="400050"/>
            <a:ext cx="4983480" cy="37376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5750" y="4343400"/>
            <a:ext cx="6275070" cy="44119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077" y="8894884"/>
            <a:ext cx="34290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</a:rPr>
              <a:t>Visa</a:t>
            </a:r>
            <a:r>
              <a:rPr lang="en-US" sz="900" baseline="0" dirty="0" smtClean="0">
                <a:solidFill>
                  <a:schemeClr val="bg2"/>
                </a:solidFill>
              </a:rPr>
              <a:t> Presentation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9169" y="8894884"/>
            <a:ext cx="12192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4A5474BB-BE7B-4305-B14F-62CC7BA0769D}" type="slidenum">
              <a:rPr lang="en-US" sz="900" smtClean="0">
                <a:solidFill>
                  <a:schemeClr val="bg2"/>
                </a:solidFill>
              </a:rPr>
              <a:pPr algn="r"/>
              <a:t>‹#›</a:t>
            </a:fld>
            <a:endParaRPr lang="en-US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408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0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57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938213" y="400050"/>
            <a:ext cx="4981575" cy="37369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8125" y="1830552"/>
            <a:ext cx="3810000" cy="1972754"/>
          </a:xfrm>
        </p:spPr>
        <p:txBody>
          <a:bodyPr wrap="square" anchor="b">
            <a:noAutofit/>
          </a:bodyPr>
          <a:lstStyle>
            <a:lvl1pPr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47268" y="4019550"/>
            <a:ext cx="3800857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0" name="Content Placehold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744" y="4299878"/>
            <a:ext cx="3800856" cy="5786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  <a:lvl2pPr marL="227012" indent="0">
              <a:buNone/>
              <a:defRPr>
                <a:solidFill>
                  <a:schemeClr val="bg1"/>
                </a:solidFill>
              </a:defRPr>
            </a:lvl2pPr>
            <a:lvl3pPr marL="460375" indent="0">
              <a:buNone/>
              <a:defRPr>
                <a:solidFill>
                  <a:schemeClr val="bg1"/>
                </a:solidFill>
              </a:defRPr>
            </a:lvl3pPr>
            <a:lvl4pPr marL="1122477" indent="0">
              <a:buNone/>
              <a:defRPr>
                <a:solidFill>
                  <a:schemeClr val="bg1"/>
                </a:solidFill>
              </a:defRPr>
            </a:lvl4pPr>
            <a:lvl5pPr marL="142860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57"/>
          <a:stretch/>
        </p:blipFill>
        <p:spPr>
          <a:xfrm>
            <a:off x="4398332" y="0"/>
            <a:ext cx="4745668" cy="3766207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gray">
          <a:xfrm>
            <a:off x="312788" y="6400803"/>
            <a:ext cx="974626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bg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78" y="5826255"/>
            <a:ext cx="2050843" cy="7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227013" y="1821520"/>
            <a:ext cx="4178573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7"/>
          </p:nvPr>
        </p:nvSpPr>
        <p:spPr>
          <a:xfrm>
            <a:off x="4746461" y="1821520"/>
            <a:ext cx="4178573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3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67"/>
          <p:cNvSpPr>
            <a:spLocks noGrp="1"/>
          </p:cNvSpPr>
          <p:nvPr>
            <p:ph type="body" sz="quarter" idx="19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0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Placeholder 67"/>
          <p:cNvSpPr>
            <a:spLocks noGrp="1"/>
          </p:cNvSpPr>
          <p:nvPr>
            <p:ph type="body" sz="quarter" idx="21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1367054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67054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367054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67054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990433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990433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990433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90433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622571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622571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622571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622571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56829" y="1848620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cxnSp>
        <p:nvCxnSpPr>
          <p:cNvPr id="44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329794"/>
            <a:ext cx="0" cy="3363309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1856829" y="2978480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856829" y="4090825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sp>
        <p:nvSpPr>
          <p:cNvPr id="47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1856829" y="5211928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cxnSp>
        <p:nvCxnSpPr>
          <p:cNvPr id="48" name="Straight Connector 30"/>
          <p:cNvCxnSpPr>
            <a:cxnSpLocks noChangeShapeType="1"/>
          </p:cNvCxnSpPr>
          <p:nvPr userDrawn="1"/>
        </p:nvCxnSpPr>
        <p:spPr bwMode="auto">
          <a:xfrm>
            <a:off x="954689" y="2333793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8"/>
          <p:cNvCxnSpPr>
            <a:cxnSpLocks noChangeShapeType="1"/>
          </p:cNvCxnSpPr>
          <p:nvPr userDrawn="1"/>
        </p:nvCxnSpPr>
        <p:spPr bwMode="auto">
          <a:xfrm>
            <a:off x="954690" y="5697288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29"/>
          <p:cNvCxnSpPr>
            <a:cxnSpLocks noChangeShapeType="1"/>
          </p:cNvCxnSpPr>
          <p:nvPr userDrawn="1"/>
        </p:nvCxnSpPr>
        <p:spPr bwMode="auto">
          <a:xfrm>
            <a:off x="987196" y="3426852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29"/>
          <p:cNvCxnSpPr>
            <a:cxnSpLocks noChangeShapeType="1"/>
          </p:cNvCxnSpPr>
          <p:nvPr userDrawn="1"/>
        </p:nvCxnSpPr>
        <p:spPr bwMode="auto">
          <a:xfrm>
            <a:off x="962816" y="4569338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7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67"/>
          <p:cNvSpPr>
            <a:spLocks noGrp="1"/>
          </p:cNvSpPr>
          <p:nvPr>
            <p:ph type="body" sz="quarter" idx="20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Text Placeholder 67"/>
          <p:cNvSpPr>
            <a:spLocks noGrp="1"/>
          </p:cNvSpPr>
          <p:nvPr>
            <p:ph type="body" sz="quarter" idx="21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67054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367054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67054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1367054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990433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990433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90433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990433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622571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622571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622571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6" hasCustomPrompt="1"/>
          </p:nvPr>
        </p:nvSpPr>
        <p:spPr>
          <a:xfrm>
            <a:off x="-622571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45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277243"/>
            <a:ext cx="0" cy="3258205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30"/>
          <p:cNvCxnSpPr>
            <a:cxnSpLocks noChangeShapeType="1"/>
          </p:cNvCxnSpPr>
          <p:nvPr userDrawn="1"/>
        </p:nvCxnSpPr>
        <p:spPr bwMode="auto">
          <a:xfrm>
            <a:off x="954689" y="2281241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28"/>
          <p:cNvCxnSpPr>
            <a:cxnSpLocks noChangeShapeType="1"/>
          </p:cNvCxnSpPr>
          <p:nvPr userDrawn="1"/>
        </p:nvCxnSpPr>
        <p:spPr bwMode="auto">
          <a:xfrm>
            <a:off x="954690" y="5530874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29"/>
          <p:cNvCxnSpPr>
            <a:cxnSpLocks noChangeShapeType="1"/>
          </p:cNvCxnSpPr>
          <p:nvPr userDrawn="1"/>
        </p:nvCxnSpPr>
        <p:spPr bwMode="auto">
          <a:xfrm>
            <a:off x="987196" y="3111541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9"/>
          <p:cNvCxnSpPr>
            <a:cxnSpLocks noChangeShapeType="1"/>
          </p:cNvCxnSpPr>
          <p:nvPr userDrawn="1"/>
        </p:nvCxnSpPr>
        <p:spPr bwMode="auto">
          <a:xfrm>
            <a:off x="962816" y="4718234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56829" y="1927447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1856829" y="2733240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2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856829" y="3565307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1856829" y="4388618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4" name="Text Placeholder 24"/>
          <p:cNvSpPr>
            <a:spLocks noGrp="1"/>
          </p:cNvSpPr>
          <p:nvPr>
            <p:ph type="body" sz="quarter" idx="40"/>
          </p:nvPr>
        </p:nvSpPr>
        <p:spPr>
          <a:xfrm>
            <a:off x="1856829" y="5194411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cxnSp>
        <p:nvCxnSpPr>
          <p:cNvPr id="55" name="Straight Connector 29"/>
          <p:cNvCxnSpPr>
            <a:cxnSpLocks noChangeShapeType="1"/>
          </p:cNvCxnSpPr>
          <p:nvPr userDrawn="1"/>
        </p:nvCxnSpPr>
        <p:spPr bwMode="auto">
          <a:xfrm>
            <a:off x="987196" y="3899817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7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23259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1323259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1323259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1323259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46638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946638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946638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946638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578776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6" hasCustomPrompt="1"/>
          </p:nvPr>
        </p:nvSpPr>
        <p:spPr>
          <a:xfrm>
            <a:off x="-578776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7" hasCustomPrompt="1"/>
          </p:nvPr>
        </p:nvSpPr>
        <p:spPr>
          <a:xfrm>
            <a:off x="-578776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8" hasCustomPrompt="1"/>
          </p:nvPr>
        </p:nvSpPr>
        <p:spPr>
          <a:xfrm>
            <a:off x="-578776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0" name="AutoShape 70"/>
          <p:cNvSpPr>
            <a:spLocks noChangeArrowheads="1"/>
          </p:cNvSpPr>
          <p:nvPr userDrawn="1"/>
        </p:nvSpPr>
        <p:spPr bwMode="auto">
          <a:xfrm>
            <a:off x="5552835" y="2920606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1" name="Pentagon 100"/>
          <p:cNvSpPr/>
          <p:nvPr userDrawn="1"/>
        </p:nvSpPr>
        <p:spPr>
          <a:xfrm>
            <a:off x="1869662" y="2920606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02" name="Text Placeholder 78"/>
          <p:cNvSpPr>
            <a:spLocks noGrp="1"/>
          </p:cNvSpPr>
          <p:nvPr>
            <p:ph type="body" sz="quarter" idx="16"/>
          </p:nvPr>
        </p:nvSpPr>
        <p:spPr>
          <a:xfrm>
            <a:off x="2001400" y="2991287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3" name="Text Placeholder 78"/>
          <p:cNvSpPr>
            <a:spLocks noGrp="1"/>
          </p:cNvSpPr>
          <p:nvPr>
            <p:ph type="body" sz="quarter" idx="17"/>
          </p:nvPr>
        </p:nvSpPr>
        <p:spPr>
          <a:xfrm>
            <a:off x="5970072" y="2991287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4" name="AutoShape 70"/>
          <p:cNvSpPr>
            <a:spLocks noChangeArrowheads="1"/>
          </p:cNvSpPr>
          <p:nvPr userDrawn="1"/>
        </p:nvSpPr>
        <p:spPr bwMode="auto">
          <a:xfrm>
            <a:off x="5552835" y="4041706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5" name="Pentagon 104"/>
          <p:cNvSpPr/>
          <p:nvPr userDrawn="1"/>
        </p:nvSpPr>
        <p:spPr>
          <a:xfrm>
            <a:off x="1869662" y="4041706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06" name="Text Placeholder 78"/>
          <p:cNvSpPr>
            <a:spLocks noGrp="1"/>
          </p:cNvSpPr>
          <p:nvPr>
            <p:ph type="body" sz="quarter" idx="18"/>
          </p:nvPr>
        </p:nvSpPr>
        <p:spPr>
          <a:xfrm>
            <a:off x="2001400" y="4112387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7" name="Text Placeholder 78"/>
          <p:cNvSpPr>
            <a:spLocks noGrp="1"/>
          </p:cNvSpPr>
          <p:nvPr>
            <p:ph type="body" sz="quarter" idx="19"/>
          </p:nvPr>
        </p:nvSpPr>
        <p:spPr>
          <a:xfrm>
            <a:off x="5970072" y="4112387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8" name="AutoShape 70"/>
          <p:cNvSpPr>
            <a:spLocks noChangeArrowheads="1"/>
          </p:cNvSpPr>
          <p:nvPr userDrawn="1"/>
        </p:nvSpPr>
        <p:spPr bwMode="auto">
          <a:xfrm>
            <a:off x="5552835" y="5171568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9" name="Pentagon 108"/>
          <p:cNvSpPr/>
          <p:nvPr userDrawn="1"/>
        </p:nvSpPr>
        <p:spPr>
          <a:xfrm>
            <a:off x="1869662" y="5171568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10" name="Text Placeholder 78"/>
          <p:cNvSpPr>
            <a:spLocks noGrp="1"/>
          </p:cNvSpPr>
          <p:nvPr>
            <p:ph type="body" sz="quarter" idx="20"/>
          </p:nvPr>
        </p:nvSpPr>
        <p:spPr>
          <a:xfrm>
            <a:off x="2001400" y="5242249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1" name="Text Placeholder 78"/>
          <p:cNvSpPr>
            <a:spLocks noGrp="1"/>
          </p:cNvSpPr>
          <p:nvPr>
            <p:ph type="body" sz="quarter" idx="21"/>
          </p:nvPr>
        </p:nvSpPr>
        <p:spPr>
          <a:xfrm>
            <a:off x="5970072" y="5242249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2" name="AutoShape 70"/>
          <p:cNvSpPr>
            <a:spLocks noChangeArrowheads="1"/>
          </p:cNvSpPr>
          <p:nvPr userDrawn="1"/>
        </p:nvSpPr>
        <p:spPr bwMode="auto">
          <a:xfrm>
            <a:off x="5552835" y="1817022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13" name="Pentagon 112"/>
          <p:cNvSpPr/>
          <p:nvPr userDrawn="1"/>
        </p:nvSpPr>
        <p:spPr>
          <a:xfrm>
            <a:off x="1869662" y="1817022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14" name="Text Placeholder 78"/>
          <p:cNvSpPr>
            <a:spLocks noGrp="1"/>
          </p:cNvSpPr>
          <p:nvPr>
            <p:ph type="body" sz="quarter" idx="10"/>
          </p:nvPr>
        </p:nvSpPr>
        <p:spPr>
          <a:xfrm>
            <a:off x="2001400" y="1887703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5" name="Text Placeholder 78"/>
          <p:cNvSpPr>
            <a:spLocks noGrp="1"/>
          </p:cNvSpPr>
          <p:nvPr>
            <p:ph type="body" sz="quarter" idx="11"/>
          </p:nvPr>
        </p:nvSpPr>
        <p:spPr>
          <a:xfrm>
            <a:off x="5970072" y="1887703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cxnSp>
        <p:nvCxnSpPr>
          <p:cNvPr id="116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329794"/>
            <a:ext cx="0" cy="3363309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Straight Connector 30"/>
          <p:cNvCxnSpPr>
            <a:cxnSpLocks noChangeShapeType="1"/>
          </p:cNvCxnSpPr>
          <p:nvPr userDrawn="1"/>
        </p:nvCxnSpPr>
        <p:spPr bwMode="auto">
          <a:xfrm>
            <a:off x="954689" y="2333793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28"/>
          <p:cNvCxnSpPr>
            <a:cxnSpLocks noChangeShapeType="1"/>
          </p:cNvCxnSpPr>
          <p:nvPr userDrawn="1"/>
        </p:nvCxnSpPr>
        <p:spPr bwMode="auto">
          <a:xfrm>
            <a:off x="954690" y="5697288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Connector 29"/>
          <p:cNvCxnSpPr>
            <a:cxnSpLocks noChangeShapeType="1"/>
          </p:cNvCxnSpPr>
          <p:nvPr userDrawn="1"/>
        </p:nvCxnSpPr>
        <p:spPr bwMode="auto">
          <a:xfrm>
            <a:off x="987196" y="3426852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29"/>
          <p:cNvCxnSpPr>
            <a:cxnSpLocks noChangeShapeType="1"/>
          </p:cNvCxnSpPr>
          <p:nvPr userDrawn="1"/>
        </p:nvCxnSpPr>
        <p:spPr bwMode="auto">
          <a:xfrm>
            <a:off x="962816" y="4569338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8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"/>
          <p:cNvGrpSpPr>
            <a:grpSpLocks/>
          </p:cNvGrpSpPr>
          <p:nvPr userDrawn="1"/>
        </p:nvGrpSpPr>
        <p:grpSpPr bwMode="auto">
          <a:xfrm>
            <a:off x="428907" y="2133709"/>
            <a:ext cx="8168844" cy="3744566"/>
            <a:chOff x="835968" y="2492896"/>
            <a:chExt cx="8480003" cy="2736304"/>
          </a:xfrm>
        </p:grpSpPr>
        <p:cxnSp>
          <p:nvCxnSpPr>
            <p:cNvPr id="4" name="Straight Connector 29"/>
            <p:cNvCxnSpPr>
              <a:cxnSpLocks noChangeShapeType="1"/>
            </p:cNvCxnSpPr>
            <p:nvPr/>
          </p:nvCxnSpPr>
          <p:spPr bwMode="auto">
            <a:xfrm>
              <a:off x="835968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Connector 29"/>
            <p:cNvCxnSpPr>
              <a:cxnSpLocks noChangeShapeType="1"/>
            </p:cNvCxnSpPr>
            <p:nvPr/>
          </p:nvCxnSpPr>
          <p:spPr bwMode="auto">
            <a:xfrm>
              <a:off x="1667490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29"/>
            <p:cNvCxnSpPr>
              <a:cxnSpLocks noChangeShapeType="1"/>
            </p:cNvCxnSpPr>
            <p:nvPr/>
          </p:nvCxnSpPr>
          <p:spPr bwMode="auto">
            <a:xfrm>
              <a:off x="2520053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29"/>
            <p:cNvCxnSpPr>
              <a:cxnSpLocks noChangeShapeType="1"/>
            </p:cNvCxnSpPr>
            <p:nvPr/>
          </p:nvCxnSpPr>
          <p:spPr bwMode="auto">
            <a:xfrm>
              <a:off x="3372054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29"/>
            <p:cNvCxnSpPr>
              <a:cxnSpLocks noChangeShapeType="1"/>
            </p:cNvCxnSpPr>
            <p:nvPr/>
          </p:nvCxnSpPr>
          <p:spPr bwMode="auto">
            <a:xfrm>
              <a:off x="4211960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29"/>
            <p:cNvCxnSpPr>
              <a:cxnSpLocks noChangeShapeType="1"/>
            </p:cNvCxnSpPr>
            <p:nvPr/>
          </p:nvCxnSpPr>
          <p:spPr bwMode="auto">
            <a:xfrm>
              <a:off x="5051866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29"/>
            <p:cNvCxnSpPr>
              <a:cxnSpLocks noChangeShapeType="1"/>
            </p:cNvCxnSpPr>
            <p:nvPr/>
          </p:nvCxnSpPr>
          <p:spPr bwMode="auto">
            <a:xfrm>
              <a:off x="5916524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29"/>
            <p:cNvCxnSpPr>
              <a:cxnSpLocks noChangeShapeType="1"/>
            </p:cNvCxnSpPr>
            <p:nvPr/>
          </p:nvCxnSpPr>
          <p:spPr bwMode="auto">
            <a:xfrm>
              <a:off x="6768525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3"/>
            <p:cNvCxnSpPr>
              <a:cxnSpLocks noChangeShapeType="1"/>
            </p:cNvCxnSpPr>
            <p:nvPr/>
          </p:nvCxnSpPr>
          <p:spPr bwMode="auto">
            <a:xfrm>
              <a:off x="7596336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9"/>
            <p:cNvCxnSpPr>
              <a:cxnSpLocks noChangeShapeType="1"/>
            </p:cNvCxnSpPr>
            <p:nvPr/>
          </p:nvCxnSpPr>
          <p:spPr bwMode="auto">
            <a:xfrm>
              <a:off x="8460432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29"/>
            <p:cNvCxnSpPr>
              <a:cxnSpLocks noChangeShapeType="1"/>
            </p:cNvCxnSpPr>
            <p:nvPr/>
          </p:nvCxnSpPr>
          <p:spPr bwMode="auto">
            <a:xfrm>
              <a:off x="9315971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4"/>
          <p:cNvGrpSpPr>
            <a:grpSpLocks/>
          </p:cNvGrpSpPr>
          <p:nvPr userDrawn="1"/>
        </p:nvGrpSpPr>
        <p:grpSpPr bwMode="auto">
          <a:xfrm>
            <a:off x="429287" y="2094859"/>
            <a:ext cx="8161822" cy="77280"/>
            <a:chOff x="611560" y="2132856"/>
            <a:chExt cx="7921027" cy="0"/>
          </a:xfrm>
        </p:grpSpPr>
        <p:cxnSp>
          <p:nvCxnSpPr>
            <p:cNvPr id="16" name="Straight Connector 29"/>
            <p:cNvCxnSpPr>
              <a:cxnSpLocks noChangeShapeType="1"/>
            </p:cNvCxnSpPr>
            <p:nvPr/>
          </p:nvCxnSpPr>
          <p:spPr bwMode="auto">
            <a:xfrm>
              <a:off x="611560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9"/>
            <p:cNvCxnSpPr>
              <a:cxnSpLocks noChangeShapeType="1"/>
            </p:cNvCxnSpPr>
            <p:nvPr/>
          </p:nvCxnSpPr>
          <p:spPr bwMode="auto">
            <a:xfrm>
              <a:off x="1403648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9"/>
            <p:cNvCxnSpPr>
              <a:cxnSpLocks noChangeShapeType="1"/>
            </p:cNvCxnSpPr>
            <p:nvPr/>
          </p:nvCxnSpPr>
          <p:spPr bwMode="auto">
            <a:xfrm>
              <a:off x="2195736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>
              <a:off x="2987824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9"/>
            <p:cNvCxnSpPr>
              <a:cxnSpLocks noChangeShapeType="1"/>
            </p:cNvCxnSpPr>
            <p:nvPr/>
          </p:nvCxnSpPr>
          <p:spPr bwMode="auto">
            <a:xfrm>
              <a:off x="3779912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9"/>
            <p:cNvCxnSpPr>
              <a:cxnSpLocks noChangeShapeType="1"/>
            </p:cNvCxnSpPr>
            <p:nvPr/>
          </p:nvCxnSpPr>
          <p:spPr bwMode="auto">
            <a:xfrm>
              <a:off x="4572000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5364088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9"/>
            <p:cNvCxnSpPr>
              <a:cxnSpLocks noChangeShapeType="1"/>
            </p:cNvCxnSpPr>
            <p:nvPr/>
          </p:nvCxnSpPr>
          <p:spPr bwMode="auto">
            <a:xfrm>
              <a:off x="6156176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9"/>
            <p:cNvCxnSpPr>
              <a:cxnSpLocks noChangeShapeType="1"/>
            </p:cNvCxnSpPr>
            <p:nvPr/>
          </p:nvCxnSpPr>
          <p:spPr bwMode="auto">
            <a:xfrm>
              <a:off x="6948264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9"/>
            <p:cNvCxnSpPr>
              <a:cxnSpLocks noChangeShapeType="1"/>
            </p:cNvCxnSpPr>
            <p:nvPr/>
          </p:nvCxnSpPr>
          <p:spPr bwMode="auto">
            <a:xfrm>
              <a:off x="7740425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28625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7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42757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8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065515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2879647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3693779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450791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5330669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14480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6958933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778169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7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emphasis or quo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0" y="1330005"/>
            <a:ext cx="7015950" cy="3384376"/>
          </a:xfrm>
          <a:prstGeom prst="rect">
            <a:avLst/>
          </a:prstGeom>
          <a:gradFill flip="none" rotWithShape="1">
            <a:gsLst>
              <a:gs pos="0">
                <a:srgbClr val="EF8400"/>
              </a:gs>
              <a:gs pos="100000">
                <a:srgbClr val="F7B600"/>
              </a:gs>
            </a:gsLst>
            <a:lin ang="0" scaled="1"/>
            <a:tileRect/>
          </a:gradFill>
          <a:ln w="12700" cmpd="sng">
            <a:noFill/>
          </a:ln>
          <a:effectLst/>
          <a:extLst/>
        </p:spPr>
        <p:txBody>
          <a:bodyPr vert="vert270" lIns="0" tIns="0" rIns="0" bIns="0" anchor="ctr"/>
          <a:lstStyle>
            <a:defPPr>
              <a:defRPr lang="en-GB"/>
            </a:defPPr>
            <a:lvl1pPr algn="ctr" defTabSz="457200">
              <a:defRPr b="1">
                <a:solidFill>
                  <a:srgbClr val="1A1F71"/>
                </a:solidFill>
                <a:latin typeface="Segoe UI Light"/>
                <a:ea typeface="+mn-ea"/>
                <a:cs typeface="Segoe UI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Oval 6"/>
          <p:cNvSpPr/>
          <p:nvPr userDrawn="1"/>
        </p:nvSpPr>
        <p:spPr bwMode="auto">
          <a:xfrm>
            <a:off x="4860033" y="609925"/>
            <a:ext cx="2386224" cy="4752528"/>
          </a:xfrm>
          <a:custGeom>
            <a:avLst/>
            <a:gdLst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872798"/>
              <a:gd name="connsiteY0" fmla="*/ 2419504 h 4795768"/>
              <a:gd name="connsiteX1" fmla="*/ 2376264 w 4872798"/>
              <a:gd name="connsiteY1" fmla="*/ 43240 h 4795768"/>
              <a:gd name="connsiteX2" fmla="*/ 4298907 w 4872798"/>
              <a:gd name="connsiteY2" fmla="*/ 998017 h 4795768"/>
              <a:gd name="connsiteX3" fmla="*/ 4752528 w 4872798"/>
              <a:gd name="connsiteY3" fmla="*/ 2419504 h 4795768"/>
              <a:gd name="connsiteX4" fmla="*/ 2376264 w 4872798"/>
              <a:gd name="connsiteY4" fmla="*/ 4795768 h 4795768"/>
              <a:gd name="connsiteX5" fmla="*/ 0 w 4872798"/>
              <a:gd name="connsiteY5" fmla="*/ 2419504 h 479576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37263"/>
              <a:gd name="connsiteY0" fmla="*/ 2376264 h 4752528"/>
              <a:gd name="connsiteX1" fmla="*/ 2376264 w 2737263"/>
              <a:gd name="connsiteY1" fmla="*/ 0 h 4752528"/>
              <a:gd name="connsiteX2" fmla="*/ 2376881 w 2737263"/>
              <a:gd name="connsiteY2" fmla="*/ 2376264 h 4752528"/>
              <a:gd name="connsiteX3" fmla="*/ 2376264 w 2737263"/>
              <a:gd name="connsiteY3" fmla="*/ 4752528 h 4752528"/>
              <a:gd name="connsiteX4" fmla="*/ 0 w 2737263"/>
              <a:gd name="connsiteY4" fmla="*/ 2376264 h 4752528"/>
              <a:gd name="connsiteX0" fmla="*/ 0 w 2515612"/>
              <a:gd name="connsiteY0" fmla="*/ 2376264 h 4752528"/>
              <a:gd name="connsiteX1" fmla="*/ 2376264 w 2515612"/>
              <a:gd name="connsiteY1" fmla="*/ 0 h 4752528"/>
              <a:gd name="connsiteX2" fmla="*/ 2376881 w 2515612"/>
              <a:gd name="connsiteY2" fmla="*/ 2376264 h 4752528"/>
              <a:gd name="connsiteX3" fmla="*/ 2376264 w 2515612"/>
              <a:gd name="connsiteY3" fmla="*/ 4752528 h 4752528"/>
              <a:gd name="connsiteX4" fmla="*/ 0 w 2515612"/>
              <a:gd name="connsiteY4" fmla="*/ 2376264 h 4752528"/>
              <a:gd name="connsiteX0" fmla="*/ 0 w 2386224"/>
              <a:gd name="connsiteY0" fmla="*/ 2376264 h 4752528"/>
              <a:gd name="connsiteX1" fmla="*/ 2376264 w 2386224"/>
              <a:gd name="connsiteY1" fmla="*/ 0 h 4752528"/>
              <a:gd name="connsiteX2" fmla="*/ 2376881 w 2386224"/>
              <a:gd name="connsiteY2" fmla="*/ 2376264 h 4752528"/>
              <a:gd name="connsiteX3" fmla="*/ 2376264 w 2386224"/>
              <a:gd name="connsiteY3" fmla="*/ 4752528 h 4752528"/>
              <a:gd name="connsiteX4" fmla="*/ 0 w 2386224"/>
              <a:gd name="connsiteY4" fmla="*/ 2376264 h 47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24" h="4752528">
                <a:moveTo>
                  <a:pt x="0" y="2376264"/>
                </a:moveTo>
                <a:cubicBezTo>
                  <a:pt x="0" y="1063890"/>
                  <a:pt x="1063890" y="0"/>
                  <a:pt x="2376264" y="0"/>
                </a:cubicBezTo>
                <a:cubicBezTo>
                  <a:pt x="2361528" y="522941"/>
                  <a:pt x="2404165" y="1584646"/>
                  <a:pt x="2376881" y="2376264"/>
                </a:cubicBezTo>
                <a:cubicBezTo>
                  <a:pt x="2361940" y="2809764"/>
                  <a:pt x="2388755" y="4184763"/>
                  <a:pt x="2376264" y="4752528"/>
                </a:cubicBezTo>
                <a:cubicBezTo>
                  <a:pt x="1063890" y="4752528"/>
                  <a:pt x="0" y="3688638"/>
                  <a:pt x="0" y="2376264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75787B"/>
              </a:solidFill>
              <a:effectLst/>
              <a:latin typeface="Segoe UI Light"/>
              <a:cs typeface="Segoe UI Ligh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37744" y="1843452"/>
            <a:ext cx="4148087" cy="246682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1" name="Picture 10" descr="Visa Pulse Graphic Simplified 1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49" y="1025561"/>
            <a:ext cx="3825257" cy="38740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4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emphasis or quo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0" y="1330005"/>
            <a:ext cx="7015950" cy="3384376"/>
          </a:xfrm>
          <a:prstGeom prst="rect">
            <a:avLst/>
          </a:prstGeom>
          <a:gradFill>
            <a:gsLst>
              <a:gs pos="0">
                <a:srgbClr val="1A1E5A"/>
              </a:gs>
              <a:gs pos="99000">
                <a:srgbClr val="122D98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xtLst/>
        </p:spPr>
        <p:txBody>
          <a:bodyPr anchor="ctr" anchorCtr="0">
            <a:noAutofit/>
          </a:bodyPr>
          <a:lstStyle>
            <a:defPPr>
              <a:defRPr lang="en-US"/>
            </a:defPPr>
            <a:lvl1pPr lvl="0">
              <a:defRPr>
                <a:solidFill>
                  <a:srgbClr val="5C5C5C"/>
                </a:solidFill>
                <a:latin typeface="Segoe UI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Oval 6"/>
          <p:cNvSpPr/>
          <p:nvPr userDrawn="1"/>
        </p:nvSpPr>
        <p:spPr bwMode="auto">
          <a:xfrm>
            <a:off x="4860033" y="609925"/>
            <a:ext cx="2386224" cy="4752528"/>
          </a:xfrm>
          <a:custGeom>
            <a:avLst/>
            <a:gdLst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872798"/>
              <a:gd name="connsiteY0" fmla="*/ 2419504 h 4795768"/>
              <a:gd name="connsiteX1" fmla="*/ 2376264 w 4872798"/>
              <a:gd name="connsiteY1" fmla="*/ 43240 h 4795768"/>
              <a:gd name="connsiteX2" fmla="*/ 4298907 w 4872798"/>
              <a:gd name="connsiteY2" fmla="*/ 998017 h 4795768"/>
              <a:gd name="connsiteX3" fmla="*/ 4752528 w 4872798"/>
              <a:gd name="connsiteY3" fmla="*/ 2419504 h 4795768"/>
              <a:gd name="connsiteX4" fmla="*/ 2376264 w 4872798"/>
              <a:gd name="connsiteY4" fmla="*/ 4795768 h 4795768"/>
              <a:gd name="connsiteX5" fmla="*/ 0 w 4872798"/>
              <a:gd name="connsiteY5" fmla="*/ 2419504 h 479576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37263"/>
              <a:gd name="connsiteY0" fmla="*/ 2376264 h 4752528"/>
              <a:gd name="connsiteX1" fmla="*/ 2376264 w 2737263"/>
              <a:gd name="connsiteY1" fmla="*/ 0 h 4752528"/>
              <a:gd name="connsiteX2" fmla="*/ 2376881 w 2737263"/>
              <a:gd name="connsiteY2" fmla="*/ 2376264 h 4752528"/>
              <a:gd name="connsiteX3" fmla="*/ 2376264 w 2737263"/>
              <a:gd name="connsiteY3" fmla="*/ 4752528 h 4752528"/>
              <a:gd name="connsiteX4" fmla="*/ 0 w 2737263"/>
              <a:gd name="connsiteY4" fmla="*/ 2376264 h 4752528"/>
              <a:gd name="connsiteX0" fmla="*/ 0 w 2515612"/>
              <a:gd name="connsiteY0" fmla="*/ 2376264 h 4752528"/>
              <a:gd name="connsiteX1" fmla="*/ 2376264 w 2515612"/>
              <a:gd name="connsiteY1" fmla="*/ 0 h 4752528"/>
              <a:gd name="connsiteX2" fmla="*/ 2376881 w 2515612"/>
              <a:gd name="connsiteY2" fmla="*/ 2376264 h 4752528"/>
              <a:gd name="connsiteX3" fmla="*/ 2376264 w 2515612"/>
              <a:gd name="connsiteY3" fmla="*/ 4752528 h 4752528"/>
              <a:gd name="connsiteX4" fmla="*/ 0 w 2515612"/>
              <a:gd name="connsiteY4" fmla="*/ 2376264 h 4752528"/>
              <a:gd name="connsiteX0" fmla="*/ 0 w 2386224"/>
              <a:gd name="connsiteY0" fmla="*/ 2376264 h 4752528"/>
              <a:gd name="connsiteX1" fmla="*/ 2376264 w 2386224"/>
              <a:gd name="connsiteY1" fmla="*/ 0 h 4752528"/>
              <a:gd name="connsiteX2" fmla="*/ 2376881 w 2386224"/>
              <a:gd name="connsiteY2" fmla="*/ 2376264 h 4752528"/>
              <a:gd name="connsiteX3" fmla="*/ 2376264 w 2386224"/>
              <a:gd name="connsiteY3" fmla="*/ 4752528 h 4752528"/>
              <a:gd name="connsiteX4" fmla="*/ 0 w 2386224"/>
              <a:gd name="connsiteY4" fmla="*/ 2376264 h 47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24" h="4752528">
                <a:moveTo>
                  <a:pt x="0" y="2376264"/>
                </a:moveTo>
                <a:cubicBezTo>
                  <a:pt x="0" y="1063890"/>
                  <a:pt x="1063890" y="0"/>
                  <a:pt x="2376264" y="0"/>
                </a:cubicBezTo>
                <a:cubicBezTo>
                  <a:pt x="2361528" y="522941"/>
                  <a:pt x="2404165" y="1584646"/>
                  <a:pt x="2376881" y="2376264"/>
                </a:cubicBezTo>
                <a:cubicBezTo>
                  <a:pt x="2361940" y="2809764"/>
                  <a:pt x="2388755" y="4184763"/>
                  <a:pt x="2376264" y="4752528"/>
                </a:cubicBezTo>
                <a:cubicBezTo>
                  <a:pt x="1063890" y="4752528"/>
                  <a:pt x="0" y="3688638"/>
                  <a:pt x="0" y="2376264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75787B"/>
              </a:solidFill>
              <a:effectLst/>
              <a:latin typeface="Segoe UI Light"/>
              <a:cs typeface="Segoe UI Light"/>
            </a:endParaRPr>
          </a:p>
        </p:txBody>
      </p:sp>
      <p:pic>
        <p:nvPicPr>
          <p:cNvPr id="11" name="Picture 10" descr="Visa Pulse Graphic Simplified 1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49" y="1025561"/>
            <a:ext cx="3825257" cy="38740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37744" y="1843452"/>
            <a:ext cx="4148087" cy="246682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Gol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white"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A9B00"/>
              </a:gs>
              <a:gs pos="100000">
                <a:srgbClr val="F4CA12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lvl="0"/>
            <a:endParaRPr lang="en-US" dirty="0">
              <a:solidFill>
                <a:srgbClr val="5C5C5C"/>
              </a:solidFill>
              <a:latin typeface="Segoe U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94" y="6486659"/>
            <a:ext cx="731521" cy="237744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237744" y="1480210"/>
            <a:ext cx="8705088" cy="3599857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500"/>
              </a:spcBef>
              <a:buClr>
                <a:schemeClr val="bg1"/>
              </a:buClr>
              <a:buFontTx/>
              <a:buNone/>
              <a:defRPr sz="4400">
                <a:solidFill>
                  <a:schemeClr val="tx2"/>
                </a:solidFill>
                <a:latin typeface="+mj-lt"/>
              </a:defRPr>
            </a:lvl1pPr>
            <a:lvl2pPr algn="ctr">
              <a:buClr>
                <a:schemeClr val="bg1"/>
              </a:buCl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black">
          <a:xfrm>
            <a:off x="414198" y="6616703"/>
            <a:ext cx="1484381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7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|  Presentation Title  |  Month XX,</a:t>
            </a:r>
            <a:r>
              <a:rPr lang="en-US" sz="700" baseline="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Year</a:t>
            </a:r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60850" y="6616703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fld id="{8E9DF562-4D88-4A5A-AAF6-44DA0968931F}" type="slidenum">
              <a:rPr lang="en-US" sz="7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pPr algn="l"/>
              <a:t>‹#›</a:t>
            </a:fld>
            <a:endParaRPr lang="en-US" sz="7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ue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white">
          <a:xfrm>
            <a:off x="0" y="0"/>
            <a:ext cx="9147290" cy="6858000"/>
          </a:xfrm>
          <a:prstGeom prst="rect">
            <a:avLst/>
          </a:prstGeom>
          <a:gradFill>
            <a:gsLst>
              <a:gs pos="0">
                <a:srgbClr val="1A1E5A"/>
              </a:gs>
              <a:gs pos="99000">
                <a:srgbClr val="122D98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lvl="0"/>
            <a:endParaRPr lang="en-US" dirty="0" smtClean="0">
              <a:solidFill>
                <a:srgbClr val="5C5C5C"/>
              </a:solidFill>
              <a:latin typeface="Segoe UI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accent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black">
          <a:xfrm>
            <a:off x="414198" y="6616703"/>
            <a:ext cx="1484381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700" dirty="0" smtClean="0">
                <a:solidFill>
                  <a:schemeClr val="accent2"/>
                </a:solidFill>
                <a:latin typeface="+mn-lt"/>
              </a:rPr>
              <a:t>|  Presentation Title  |  Month XX,</a:t>
            </a:r>
            <a:r>
              <a:rPr lang="en-US" sz="700" baseline="0" dirty="0" smtClean="0">
                <a:solidFill>
                  <a:schemeClr val="accent2"/>
                </a:solidFill>
                <a:latin typeface="+mn-lt"/>
              </a:rPr>
              <a:t> Year</a:t>
            </a:r>
            <a:endParaRPr lang="en-US" sz="7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0850" y="6616703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fld id="{8E9DF562-4D88-4A5A-AAF6-44DA0968931F}" type="slidenum">
              <a:rPr lang="en-US" sz="700" smtClean="0">
                <a:solidFill>
                  <a:schemeClr val="accent2"/>
                </a:solidFill>
                <a:latin typeface="+mn-lt"/>
              </a:rPr>
              <a:pPr algn="l"/>
              <a:t>‹#›</a:t>
            </a:fld>
            <a:endParaRPr lang="en-US" sz="700" dirty="0" smtClean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8"/>
          <a:stretch/>
        </p:blipFill>
        <p:spPr>
          <a:xfrm>
            <a:off x="8300994" y="6495418"/>
            <a:ext cx="730712" cy="232908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237744" y="1480210"/>
            <a:ext cx="8705088" cy="3599857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500"/>
              </a:spcBef>
              <a:buClr>
                <a:schemeClr val="bg1"/>
              </a:buClr>
              <a:buFontTx/>
              <a:buNone/>
              <a:defRPr sz="4400">
                <a:solidFill>
                  <a:srgbClr val="FFFFFF"/>
                </a:solidFill>
                <a:latin typeface="+mj-lt"/>
              </a:defRPr>
            </a:lvl1pPr>
            <a:lvl2pPr algn="ctr">
              <a:buClr>
                <a:schemeClr val="bg1"/>
              </a:buCl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7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r Section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 userDrawn="1"/>
        </p:nvSpPr>
        <p:spPr bwMode="gray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dirty="0" smtClean="0">
                <a:solidFill>
                  <a:srgbClr val="5C5C5C"/>
                </a:solidFill>
              </a:rPr>
              <a:t>Visa Europe</a:t>
            </a:r>
            <a:r>
              <a:rPr lang="en-US" sz="700" baseline="0" dirty="0" smtClean="0">
                <a:solidFill>
                  <a:srgbClr val="5C5C5C"/>
                </a:solidFill>
              </a:rPr>
              <a:t> </a:t>
            </a:r>
            <a:r>
              <a:rPr lang="en-US" sz="700" dirty="0" smtClean="0">
                <a:solidFill>
                  <a:srgbClr val="5C5C5C"/>
                </a:solidFill>
              </a:rPr>
              <a:t>Confidential</a:t>
            </a:r>
            <a:endParaRPr lang="en-US" sz="700" dirty="0">
              <a:solidFill>
                <a:srgbClr val="5C5C5C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241191" y="1979448"/>
            <a:ext cx="4830049" cy="1777999"/>
          </a:xfrm>
          <a:effectLst/>
        </p:spPr>
        <p:txBody>
          <a:bodyPr wrap="square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57"/>
          <a:stretch/>
        </p:blipFill>
        <p:spPr>
          <a:xfrm>
            <a:off x="4398332" y="0"/>
            <a:ext cx="4745668" cy="37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gray">
          <a:xfrm>
            <a:off x="281537" y="6400803"/>
            <a:ext cx="974626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bg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78" y="5826255"/>
            <a:ext cx="2050843" cy="7228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15" y="0"/>
            <a:ext cx="5277634" cy="524641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1537" y="289035"/>
            <a:ext cx="3810000" cy="1972754"/>
          </a:xfrm>
        </p:spPr>
        <p:txBody>
          <a:bodyPr wrap="square" anchor="b">
            <a:noAutofit/>
          </a:bodyPr>
          <a:lstStyle>
            <a:lvl1pPr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81537" y="2478033"/>
            <a:ext cx="3800857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281537" y="2758361"/>
            <a:ext cx="3800856" cy="5786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  <a:lvl2pPr marL="227012" indent="0">
              <a:buNone/>
              <a:defRPr>
                <a:solidFill>
                  <a:schemeClr val="bg1"/>
                </a:solidFill>
              </a:defRPr>
            </a:lvl2pPr>
            <a:lvl3pPr marL="460375" indent="0">
              <a:buNone/>
              <a:defRPr>
                <a:solidFill>
                  <a:schemeClr val="bg1"/>
                </a:solidFill>
              </a:defRPr>
            </a:lvl3pPr>
            <a:lvl4pPr marL="1122477" indent="0">
              <a:buNone/>
              <a:defRPr>
                <a:solidFill>
                  <a:schemeClr val="bg1"/>
                </a:solidFill>
              </a:defRPr>
            </a:lvl4pPr>
            <a:lvl5pPr marL="142860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5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 Elem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4"/>
          <a:stretch/>
        </p:blipFill>
        <p:spPr>
          <a:xfrm>
            <a:off x="4492297" y="3287795"/>
            <a:ext cx="4651703" cy="3059785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235772" y="1357586"/>
            <a:ext cx="402967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7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2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5772" y="1357586"/>
            <a:ext cx="8697912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3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5772" y="1357586"/>
            <a:ext cx="416105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4772737" y="1357586"/>
            <a:ext cx="416105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and Bullet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7013" y="1821520"/>
            <a:ext cx="8697912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8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6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, Subhead, Bullets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08" y="6521978"/>
            <a:ext cx="676656" cy="21991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6924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958904" y="1348968"/>
            <a:ext cx="5965639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2951655" y="1944141"/>
            <a:ext cx="5973270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2951654" y="243840"/>
            <a:ext cx="5972889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9"/>
          </p:nvPr>
        </p:nvSpPr>
        <p:spPr>
          <a:xfrm>
            <a:off x="3154855" y="6635318"/>
            <a:ext cx="1397819" cy="107722"/>
          </a:xfrm>
        </p:spPr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20"/>
          </p:nvPr>
        </p:nvSpPr>
        <p:spPr>
          <a:xfrm>
            <a:off x="5707804" y="6635319"/>
            <a:ext cx="916529" cy="107722"/>
          </a:xfrm>
        </p:spPr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1"/>
          </p:nvPr>
        </p:nvSpPr>
        <p:spPr>
          <a:xfrm>
            <a:off x="2935505" y="6633152"/>
            <a:ext cx="109887" cy="107722"/>
          </a:xfrm>
        </p:spPr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5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1355300"/>
            <a:ext cx="8686800" cy="48458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08" y="6521978"/>
            <a:ext cx="676656" cy="219913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13735" y="6635319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lang="en-GB" sz="700" smtClean="0">
                <a:solidFill>
                  <a:srgbClr val="5C5C5C"/>
                </a:solidFill>
              </a:defRPr>
            </a:lvl1pPr>
          </a:lstStyle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635318"/>
            <a:ext cx="139781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|  Presentation Title  |  XX Month Year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850" y="6633152"/>
            <a:ext cx="10988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>
              <a:defRPr lang="en-GB" sz="700" smtClean="0">
                <a:solidFill>
                  <a:schemeClr val="bg2"/>
                </a:solidFill>
              </a:defRPr>
            </a:lvl1pPr>
          </a:lstStyle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2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61" r:id="rId2"/>
    <p:sldLayoutId id="2147483708" r:id="rId3"/>
    <p:sldLayoutId id="2147483712" r:id="rId4"/>
    <p:sldLayoutId id="2147483714" r:id="rId5"/>
    <p:sldLayoutId id="2147483718" r:id="rId6"/>
    <p:sldLayoutId id="2147483716" r:id="rId7"/>
    <p:sldLayoutId id="2147483713" r:id="rId8"/>
    <p:sldLayoutId id="2147483719" r:id="rId9"/>
    <p:sldLayoutId id="2147483717" r:id="rId10"/>
    <p:sldLayoutId id="2147483764" r:id="rId11"/>
    <p:sldLayoutId id="2147483765" r:id="rId12"/>
    <p:sldLayoutId id="2147483762" r:id="rId13"/>
    <p:sldLayoutId id="2147483766" r:id="rId14"/>
    <p:sldLayoutId id="2147483721" r:id="rId15"/>
    <p:sldLayoutId id="2147483768" r:id="rId16"/>
    <p:sldLayoutId id="2147483756" r:id="rId17"/>
    <p:sldLayoutId id="2147483755" r:id="rId18"/>
    <p:sldLayoutId id="2147483725" r:id="rId19"/>
    <p:sldLayoutId id="2147483726" r:id="rId20"/>
    <p:sldLayoutId id="2147483727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rgbClr val="5C5C5C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rgbClr val="5C5C5C"/>
          </a:solidFill>
          <a:latin typeface="+mn-lt"/>
          <a:ea typeface="+mn-ea"/>
          <a:cs typeface="+mn-cs"/>
        </a:defRPr>
      </a:lvl2pPr>
      <a:lvl3pPr marL="658368" indent="-1746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5C5C5C"/>
          </a:solidFill>
          <a:latin typeface="+mn-lt"/>
          <a:ea typeface="+mn-ea"/>
          <a:cs typeface="+mn-cs"/>
        </a:defRPr>
      </a:lvl3pPr>
      <a:lvl4pPr marL="914400" indent="-22701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rgbClr val="5C5C5C"/>
          </a:solidFill>
          <a:latin typeface="+mn-lt"/>
          <a:ea typeface="+mn-ea"/>
          <a:cs typeface="+mn-cs"/>
        </a:defRPr>
      </a:lvl4pPr>
      <a:lvl5pPr marL="1097280" indent="-1746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5C5C5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8125" y="1638605"/>
            <a:ext cx="3810000" cy="2164701"/>
          </a:xfrm>
        </p:spPr>
        <p:txBody>
          <a:bodyPr/>
          <a:lstStyle/>
          <a:p>
            <a:r>
              <a:rPr lang="en-GB" altLang="en-US" dirty="0" smtClean="0"/>
              <a:t>Angular 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Introduction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Andrei Mihalciuc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37744" y="4299878"/>
            <a:ext cx="3800856" cy="498598"/>
          </a:xfrm>
        </p:spPr>
        <p:txBody>
          <a:bodyPr/>
          <a:lstStyle/>
          <a:p>
            <a:r>
              <a:rPr lang="en-US" dirty="0" smtClean="0"/>
              <a:t>26 July 2016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34" y="2018241"/>
            <a:ext cx="2662732" cy="2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Pipes &amp; </a:t>
            </a:r>
            <a:r>
              <a:rPr lang="en-GB" sz="2400" b="1" dirty="0" smtClean="0">
                <a:latin typeface="Segoe UI Light" charset="0"/>
                <a:cs typeface="Segoe UI" charset="0"/>
              </a:rPr>
              <a:t>Directives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506165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Pipes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Directives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58" y="919565"/>
            <a:ext cx="4374490" cy="3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19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Http and Rx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085211"/>
            <a:ext cx="6181345" cy="2077492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Why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RxJs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?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Everything is a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stream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http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://rxmarbles.com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/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Http service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709903"/>
            <a:ext cx="3862426" cy="33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587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2"/>
          <a:stretch/>
        </p:blipFill>
        <p:spPr>
          <a:xfrm>
            <a:off x="2250851" y="991209"/>
            <a:ext cx="4642298" cy="46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8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Light" charset="0"/>
                <a:cs typeface="Segoe UI" charset="0"/>
              </a:rPr>
              <a:t>Agenda</a:t>
            </a: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414" y="1611814"/>
            <a:ext cx="7472404" cy="4201150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What is this? Why do we need it?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Getting Started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Template syntax – Magic in action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Components – 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Make it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reusable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DI and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Services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Navigation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Validation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Pipes &amp; Directives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Http and Rx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17549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270785" y="154546"/>
            <a:ext cx="6707916" cy="321848"/>
          </a:xfrm>
        </p:spPr>
        <p:txBody>
          <a:bodyPr/>
          <a:lstStyle/>
          <a:p>
            <a:r>
              <a:rPr lang="en-GB" sz="2000" b="1" dirty="0" smtClean="0">
                <a:latin typeface="Segoe UI Light" charset="0"/>
                <a:cs typeface="Segoe UI" charset="0"/>
              </a:rPr>
              <a:t>What’s </a:t>
            </a:r>
            <a:r>
              <a:rPr lang="en-GB" sz="2000" b="1" dirty="0" smtClean="0">
                <a:latin typeface="Segoe UI Light" charset="0"/>
                <a:cs typeface="Segoe UI" charset="0"/>
              </a:rPr>
              <a:t>up?  Isn’t </a:t>
            </a:r>
            <a:r>
              <a:rPr lang="en-GB" sz="2000" b="1" dirty="0" err="1" smtClean="0">
                <a:latin typeface="Segoe UI Light" charset="0"/>
                <a:cs typeface="Segoe UI" charset="0"/>
              </a:rPr>
              <a:t>Asp.Net</a:t>
            </a:r>
            <a:r>
              <a:rPr lang="en-GB" sz="2000" b="1" dirty="0" smtClean="0">
                <a:latin typeface="Segoe UI Light" charset="0"/>
                <a:cs typeface="Segoe UI" charset="0"/>
              </a:rPr>
              <a:t> MVC the best? </a:t>
            </a:r>
            <a:endParaRPr lang="en-GB" sz="2000" b="1" dirty="0">
              <a:latin typeface="Segoe UI Light" charset="0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14" y="2221991"/>
            <a:ext cx="5501030" cy="20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8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dirty="0">
                <a:latin typeface="Segoe UI Light" charset="0"/>
                <a:cs typeface="Segoe UI" charset="0"/>
              </a:rPr>
              <a:t>Getting Started</a:t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4866" y="1834251"/>
            <a:ext cx="7446874" cy="3222421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Install IDE (Visual Studio Code)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Install </a:t>
            </a:r>
            <a:r>
              <a:rPr lang="en-GB" sz="2400" b="1" dirty="0" err="1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NodeJS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Add Angular CLI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: </a:t>
            </a:r>
            <a:r>
              <a:rPr lang="en-GB" sz="2400" dirty="0" err="1"/>
              <a:t>npm</a:t>
            </a:r>
            <a:r>
              <a:rPr lang="en-GB" sz="2400" dirty="0"/>
              <a:t> install</a:t>
            </a:r>
            <a:r>
              <a:rPr lang="en-GB" sz="2400" dirty="0" smtClean="0"/>
              <a:t> -g angular-cli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Create new project : </a:t>
            </a:r>
          </a:p>
          <a:p>
            <a:pPr lvl="2"/>
            <a:r>
              <a:rPr lang="en-US" sz="2400" dirty="0"/>
              <a:t>ng new PROJECT_NAME</a:t>
            </a:r>
          </a:p>
          <a:p>
            <a:pPr lvl="2"/>
            <a:r>
              <a:rPr lang="en-US" sz="2400" dirty="0"/>
              <a:t>cd PROJECT_NAME</a:t>
            </a:r>
          </a:p>
          <a:p>
            <a:pPr lvl="2"/>
            <a:r>
              <a:rPr lang="en-US" sz="2400" dirty="0"/>
              <a:t>ng serve</a:t>
            </a:r>
          </a:p>
          <a:p>
            <a:pPr lvl="2"/>
            <a:r>
              <a:rPr lang="en-GB" sz="2400" dirty="0"/>
              <a:t>http://localhost:4200/</a:t>
            </a:r>
          </a:p>
        </p:txBody>
      </p:sp>
    </p:spTree>
    <p:extLst>
      <p:ext uri="{BB962C8B-B14F-4D97-AF65-F5344CB8AC3E}">
        <p14:creationId xmlns:p14="http://schemas.microsoft.com/office/powerpoint/2010/main" val="3336720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dirty="0">
                <a:latin typeface="Segoe UI Light" charset="0"/>
                <a:cs typeface="Segoe UI" charset="0"/>
              </a:rPr>
              <a:t>Template </a:t>
            </a:r>
            <a:r>
              <a:rPr lang="en-GB" sz="2400" dirty="0" smtClean="0">
                <a:latin typeface="Segoe UI Light" charset="0"/>
                <a:cs typeface="Segoe UI" charset="0"/>
              </a:rPr>
              <a:t>syntax – Magic in action</a:t>
            </a: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1" y="4438138"/>
            <a:ext cx="6561735" cy="1335750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{{}}   []   ()  [()] – can you speak English?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ngIf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,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ngFor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[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Hidden] [Disabled]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17" y="1086306"/>
            <a:ext cx="3833166" cy="28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7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Components – Make it reusable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0" y="4306309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@Input()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@Output()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03" y="969263"/>
            <a:ext cx="5610804" cy="29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2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DI and Services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0" y="4042962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Hope you know it.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@Injectable()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97" y="779070"/>
            <a:ext cx="3824994" cy="27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5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Navigation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277513"/>
            <a:ext cx="6181345" cy="2154436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routerLink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 &amp;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routerLinkActive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Route guards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Navigation from code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Get navigation parameters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50" y="999541"/>
            <a:ext cx="3218688" cy="31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72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Validation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506165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Template based forms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Reactive forms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92" y="947316"/>
            <a:ext cx="3412542" cy="3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25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a Europe Standard Template">
  <a:themeElements>
    <a:clrScheme name="Visa Inc.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F68920"/>
      </a:folHlink>
    </a:clrScheme>
    <a:fontScheme name="Visa Europ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tIns="91440" bIns="91440" rtlCol="0" anchor="ctr" anchorCtr="1">
        <a:sp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Visa Inc.">
        <a:dk1>
          <a:srgbClr val="000000"/>
        </a:dk1>
        <a:lt1>
          <a:srgbClr val="FFFFFF"/>
        </a:lt1>
        <a:dk2>
          <a:srgbClr val="1A1F71"/>
        </a:dk2>
        <a:lt2>
          <a:srgbClr val="5C5C5C"/>
        </a:lt2>
        <a:accent1>
          <a:srgbClr val="003EA9"/>
        </a:accent1>
        <a:accent2>
          <a:srgbClr val="0065EA"/>
        </a:accent2>
        <a:accent3>
          <a:srgbClr val="F7B600"/>
        </a:accent3>
        <a:accent4>
          <a:srgbClr val="FFD700"/>
        </a:accent4>
        <a:accent5>
          <a:srgbClr val="EF8400"/>
        </a:accent5>
        <a:accent6>
          <a:srgbClr val="75787B"/>
        </a:accent6>
        <a:hlink>
          <a:srgbClr val="F7B600"/>
        </a:hlink>
        <a:folHlink>
          <a:srgbClr val="F689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erryFlat">
      <a:srgbClr val="A5225E"/>
    </a:custClr>
    <a:custClr name="CanopyFlat">
      <a:srgbClr val="0C7D34"/>
    </a:custClr>
    <a:custClr name="DaylightFlat">
      <a:srgbClr val="6ECCF6"/>
    </a:custClr>
    <a:custClr name="TwilightFlat">
      <a:srgbClr val="602D62"/>
    </a:custClr>
    <a:custClr name="BeachFlat">
      <a:srgbClr val="B7A78B"/>
    </a:custClr>
    <a:custClr name="TideFlat">
      <a:srgbClr val="61BF9D"/>
    </a:custClr>
    <a:custClr name="GrassFlat">
      <a:srgbClr val="85BD43"/>
    </a:custClr>
    <a:custClr name="ClayFlat">
      <a:srgbClr val="D14A1F"/>
    </a:custClr>
    <a:custClr name="White">
      <a:srgbClr val="FFFFFF"/>
    </a:custClr>
    <a:custClr name="White">
      <a:srgbClr val="FFFFFF"/>
    </a:custClr>
    <a:custClr name="PrimaryBlueGradient1">
      <a:srgbClr val="1A1E5A"/>
    </a:custClr>
    <a:custClr name="PrimaryBlueGradient2">
      <a:srgbClr val="122D98"/>
    </a:custClr>
    <a:custClr name="PrimaryGoldGradient1">
      <a:srgbClr val="FA9B00"/>
    </a:custClr>
    <a:custClr name="PrimaryGoldGradient2">
      <a:srgbClr val="F4CA12"/>
    </a:custClr>
    <a:custClr name="OverlapBlueGradient1">
      <a:srgbClr val="00329E"/>
    </a:custClr>
    <a:custClr name="OverlapBlueGradient2">
      <a:srgbClr val="0050B9"/>
    </a:custClr>
    <a:custClr name="OverlapOrangeGradient1">
      <a:srgbClr val="F26800"/>
    </a:custClr>
    <a:custClr name="OverlapOrangeGradient2">
      <a:srgbClr val="FA9800"/>
    </a:custClr>
    <a:custClr name="OverlapYellowGradient1">
      <a:srgbClr val="FFCB00"/>
    </a:custClr>
    <a:custClr name="OverlapYellowGradient2">
      <a:srgbClr val="FBE112"/>
    </a:custClr>
  </a:custClrLst>
</a:theme>
</file>

<file path=ppt/theme/theme2.xml><?xml version="1.0" encoding="utf-8"?>
<a:theme xmlns:a="http://schemas.openxmlformats.org/drawingml/2006/main" name="Office Theme">
  <a:themeElements>
    <a:clrScheme name="Visa new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EF8400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sa new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EF8400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153</Words>
  <Application>Microsoft Office PowerPoint</Application>
  <PresentationFormat>On-screen Show (4:3)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Visa Europe Standard Template</vt:lpstr>
      <vt:lpstr>Angular  Introduction  </vt:lpstr>
      <vt:lpstr>Agenda</vt:lpstr>
      <vt:lpstr>What’s up?  Isn’t Asp.Net MVC the best? </vt:lpstr>
      <vt:lpstr>Getting Started   </vt:lpstr>
      <vt:lpstr>Template syntax – Magic in action   </vt:lpstr>
      <vt:lpstr>Components – Make it reusable    </vt:lpstr>
      <vt:lpstr>DI and Services    </vt:lpstr>
      <vt:lpstr>Navigation    </vt:lpstr>
      <vt:lpstr>Validation     </vt:lpstr>
      <vt:lpstr>Pipes &amp; Directives     </vt:lpstr>
      <vt:lpstr>Http and Rx      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Visa</dc:creator>
  <cp:keywords>Visa Corporate Presentation Template 2010</cp:keywords>
  <cp:lastModifiedBy>Mihalciuc, Andrei</cp:lastModifiedBy>
  <cp:revision>223</cp:revision>
  <dcterms:created xsi:type="dcterms:W3CDTF">2014-01-28T22:50:54Z</dcterms:created>
  <dcterms:modified xsi:type="dcterms:W3CDTF">2017-07-05T16:22:49Z</dcterms:modified>
</cp:coreProperties>
</file>