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4" r:id="rId4"/>
    <p:sldId id="274" r:id="rId5"/>
    <p:sldId id="282" r:id="rId6"/>
    <p:sldId id="283" r:id="rId7"/>
    <p:sldId id="284" r:id="rId8"/>
    <p:sldId id="287" r:id="rId9"/>
    <p:sldId id="285" r:id="rId10"/>
    <p:sldId id="288" r:id="rId11"/>
    <p:sldId id="286" r:id="rId12"/>
    <p:sldId id="28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9E6E0-BA66-462B-8ABF-39B78AAF405F}">
          <p14:sldIdLst>
            <p14:sldId id="260"/>
            <p14:sldId id="261"/>
          </p14:sldIdLst>
        </p14:section>
        <p14:section name="Untitled Section" id="{20232574-3F1C-4D51-8AB4-F446E7148AB1}">
          <p14:sldIdLst>
            <p14:sldId id="264"/>
            <p14:sldId id="274"/>
            <p14:sldId id="282"/>
            <p14:sldId id="283"/>
            <p14:sldId id="284"/>
            <p14:sldId id="287"/>
            <p14:sldId id="285"/>
            <p14:sldId id="288"/>
            <p14:sldId id="286"/>
            <p14:sldId id="289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halciuc, Andrei" initials="AM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4CA12"/>
    <a:srgbClr val="FA9B00"/>
    <a:srgbClr val="00329E"/>
    <a:srgbClr val="F26800"/>
    <a:srgbClr val="FFCB00"/>
    <a:srgbClr val="122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28" autoAdjust="0"/>
    <p:restoredTop sz="94660"/>
  </p:normalViewPr>
  <p:slideViewPr>
    <p:cSldViewPr snapToGrid="0"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2:09.892" idx="2">
    <p:pos x="336" y="636"/>
    <p:text>Benefits and drawbacks of Server Side vs Client Side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01.840" idx="3">
    <p:pos x="264" y="840"/>
    <p:text>Create list component.
Custom done icon.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41.385" idx="4">
    <p:pos x="10" y="10"/>
    <p:text>Extract view-todo component.
Add edit &amp; delete buttons;
Hide edit for done todos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26:12.998" idx="5">
    <p:pos x="10" y="10"/>
    <p:text>Add todos service;
implement delete button.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0:30:18.680" idx="7">
    <p:pos x="10" y="10"/>
    <p:text>Add login component.
Add auth service.
Login navigate to links
Add edit ToDo component
Implement auth guard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14:20:12.615" idx="8">
    <p:pos x="10" y="10"/>
    <p:text>Add template based navigation to login component
Explain touched, untouched, dirty, valid, invalid, pristine
Add error messages
Implement edit/add forms
Add reactive form validation
Create custom validator todoExists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6:51:39.897" idx="11">
    <p:pos x="42" y="498"/>
    <p:text>What is a pipe?
Create Done pipe
Create Confirm directive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0:30:08.890" idx="9">
    <p:pos x="10" y="10"/>
    <p:text>add filter with debounce
show do and map operators
add in memory-web-api
change implementation of the service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6T12:32:35.221" idx="12">
    <p:pos x="10" y="10"/>
    <p:text>npm install karma-firefox-launcher --save-dev
add tests to Pipe, ViewTodo and TodoService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Visa </a:t>
            </a:r>
            <a:r>
              <a:rPr lang="en-US" sz="1000" dirty="0" smtClean="0">
                <a:solidFill>
                  <a:schemeClr val="bg2"/>
                </a:solidFill>
              </a:rPr>
              <a:t>Presentation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39199"/>
            <a:ext cx="2971800" cy="303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5EB1-BEB6-4A55-9B47-1146BA9AE85E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188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7260" y="400050"/>
            <a:ext cx="4983480" cy="37376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5750" y="4343400"/>
            <a:ext cx="6275070" cy="44119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77" y="8894884"/>
            <a:ext cx="34290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900" dirty="0" smtClean="0">
                <a:solidFill>
                  <a:schemeClr val="bg2"/>
                </a:solidFill>
              </a:rPr>
              <a:t>Visa</a:t>
            </a:r>
            <a:r>
              <a:rPr lang="en-US" sz="900" baseline="0" dirty="0" smtClean="0">
                <a:solidFill>
                  <a:schemeClr val="bg2"/>
                </a:solidFill>
              </a:rPr>
              <a:t> Presentation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9169" y="8894884"/>
            <a:ext cx="12192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4A5474BB-BE7B-4305-B14F-62CC7BA0769D}" type="slidenum">
              <a:rPr lang="en-US" sz="900" smtClean="0">
                <a:solidFill>
                  <a:schemeClr val="bg2"/>
                </a:solidFill>
              </a:rPr>
              <a:pPr algn="r"/>
              <a:t>‹#›</a:t>
            </a:fld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408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0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57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938213" y="400050"/>
            <a:ext cx="4981575" cy="37369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8125" y="1830552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47268" y="4019550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0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744" y="4299878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gray">
          <a:xfrm>
            <a:off x="312788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746461" y="1821520"/>
            <a:ext cx="4178573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7"/>
          <p:cNvSpPr>
            <a:spLocks noGrp="1"/>
          </p:cNvSpPr>
          <p:nvPr>
            <p:ph type="body" sz="quarter" idx="19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84862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44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978480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4090825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sp>
        <p:nvSpPr>
          <p:cNvPr id="47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5211928"/>
            <a:ext cx="6963102" cy="962897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vert="horz" lIns="144000" tIns="46800" rIns="144000" bIns="46800" rtlCol="0" anchor="ctr">
            <a:noAutofit/>
          </a:bodyPr>
          <a:lstStyle>
            <a:lvl1pPr>
              <a:defRPr lang="en-GB" sz="1600" dirty="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 indent="-133200">
              <a:lnSpc>
                <a:spcPct val="100000"/>
              </a:lnSpc>
              <a:spcBef>
                <a:spcPts val="600"/>
              </a:spcBef>
            </a:pPr>
            <a:r>
              <a:rPr lang="en-GB" dirty="0" smtClean="0"/>
              <a:t>Click to edit Master text styles</a:t>
            </a:r>
          </a:p>
        </p:txBody>
      </p:sp>
      <p:cxnSp>
        <p:nvCxnSpPr>
          <p:cNvPr id="48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7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67"/>
          <p:cNvSpPr>
            <a:spLocks noGrp="1"/>
          </p:cNvSpPr>
          <p:nvPr>
            <p:ph type="body" sz="quarter" idx="20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 Placeholder 67"/>
          <p:cNvSpPr>
            <a:spLocks noGrp="1"/>
          </p:cNvSpPr>
          <p:nvPr>
            <p:ph type="body" sz="quarter" idx="21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67054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367054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67054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67054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990433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990433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90433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90433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622571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622571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622571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622571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45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277243"/>
            <a:ext cx="0" cy="3258205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0"/>
          <p:cNvCxnSpPr>
            <a:cxnSpLocks noChangeShapeType="1"/>
          </p:cNvCxnSpPr>
          <p:nvPr userDrawn="1"/>
        </p:nvCxnSpPr>
        <p:spPr bwMode="auto">
          <a:xfrm>
            <a:off x="954689" y="2281241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28"/>
          <p:cNvCxnSpPr>
            <a:cxnSpLocks noChangeShapeType="1"/>
          </p:cNvCxnSpPr>
          <p:nvPr userDrawn="1"/>
        </p:nvCxnSpPr>
        <p:spPr bwMode="auto">
          <a:xfrm>
            <a:off x="954690" y="5530874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29"/>
          <p:cNvCxnSpPr>
            <a:cxnSpLocks noChangeShapeType="1"/>
          </p:cNvCxnSpPr>
          <p:nvPr userDrawn="1"/>
        </p:nvCxnSpPr>
        <p:spPr bwMode="auto">
          <a:xfrm>
            <a:off x="987196" y="3111541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29"/>
          <p:cNvCxnSpPr>
            <a:cxnSpLocks noChangeShapeType="1"/>
          </p:cNvCxnSpPr>
          <p:nvPr userDrawn="1"/>
        </p:nvCxnSpPr>
        <p:spPr bwMode="auto">
          <a:xfrm>
            <a:off x="962816" y="4718234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56829" y="192744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1856829" y="2733240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2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856829" y="3565307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3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1856829" y="4388618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40"/>
          </p:nvPr>
        </p:nvSpPr>
        <p:spPr>
          <a:xfrm>
            <a:off x="1856829" y="5194411"/>
            <a:ext cx="6963102" cy="700139"/>
          </a:xfr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144000" tIns="46800" rIns="144000" bIns="46800" anchor="ctr"/>
          <a:lstStyle>
            <a:lvl1pPr marL="271463" indent="-133200">
              <a:lnSpc>
                <a:spcPct val="100000"/>
              </a:lnSpc>
              <a:spcBef>
                <a:spcPts val="600"/>
              </a:spcBef>
              <a:defRPr lang="en-GB" sz="1600" smtClean="0">
                <a:solidFill>
                  <a:srgbClr val="000000"/>
                </a:solidFill>
                <a:latin typeface="Segoe UI Light"/>
                <a:cs typeface="Segoe UI Light"/>
              </a:defRPr>
            </a:lvl1pPr>
          </a:lstStyle>
          <a:p>
            <a:pPr marL="108000" lvl="0"/>
            <a:r>
              <a:rPr lang="en-GB" dirty="0" smtClean="0"/>
              <a:t>Click to edit Master text styles</a:t>
            </a:r>
          </a:p>
        </p:txBody>
      </p:sp>
      <p:cxnSp>
        <p:nvCxnSpPr>
          <p:cNvPr id="55" name="Straight Connector 29"/>
          <p:cNvCxnSpPr>
            <a:cxnSpLocks noChangeShapeType="1"/>
          </p:cNvCxnSpPr>
          <p:nvPr userDrawn="1"/>
        </p:nvCxnSpPr>
        <p:spPr bwMode="auto">
          <a:xfrm>
            <a:off x="987196" y="3899817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7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Replacem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67"/>
          <p:cNvSpPr>
            <a:spLocks noGrp="1"/>
          </p:cNvSpPr>
          <p:nvPr>
            <p:ph type="body" sz="quarter" idx="22" hasCustomPrompt="1"/>
          </p:nvPr>
        </p:nvSpPr>
        <p:spPr>
          <a:xfrm>
            <a:off x="-753953" y="1353806"/>
            <a:ext cx="456288" cy="467988"/>
          </a:xfrm>
          <a:prstGeom prst="rect">
            <a:avLst/>
          </a:prstGeom>
          <a:blipFill dpi="0" rotWithShape="1">
            <a:blip r:embed="rId2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 Placeholder 67"/>
          <p:cNvSpPr>
            <a:spLocks noGrp="1"/>
          </p:cNvSpPr>
          <p:nvPr>
            <p:ph type="body" sz="quarter" idx="23" hasCustomPrompt="1"/>
          </p:nvPr>
        </p:nvSpPr>
        <p:spPr>
          <a:xfrm>
            <a:off x="-1340781" y="1940634"/>
            <a:ext cx="456288" cy="467988"/>
          </a:xfrm>
          <a:prstGeom prst="rect">
            <a:avLst/>
          </a:prstGeom>
          <a:blipFill dpi="0" rotWithShape="1">
            <a:blip r:embed="rId3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Placeholder 67"/>
          <p:cNvSpPr>
            <a:spLocks noGrp="1"/>
          </p:cNvSpPr>
          <p:nvPr>
            <p:ph type="body" sz="quarter" idx="24" hasCustomPrompt="1"/>
          </p:nvPr>
        </p:nvSpPr>
        <p:spPr>
          <a:xfrm>
            <a:off x="-753953" y="1914358"/>
            <a:ext cx="456288" cy="467988"/>
          </a:xfrm>
          <a:prstGeom prst="rect">
            <a:avLst/>
          </a:prstGeom>
          <a:blipFill dpi="0" rotWithShape="1">
            <a:blip r:embed="rId4"/>
            <a:srcRect/>
            <a:stretch>
              <a:fillRect l="-1282" r="-1282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 Placeholder 67"/>
          <p:cNvSpPr>
            <a:spLocks noGrp="1"/>
          </p:cNvSpPr>
          <p:nvPr>
            <p:ph type="body" sz="quarter" idx="25" hasCustomPrompt="1"/>
          </p:nvPr>
        </p:nvSpPr>
        <p:spPr>
          <a:xfrm>
            <a:off x="-1332022" y="1371323"/>
            <a:ext cx="447401" cy="45887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 Placeholder 67"/>
          <p:cNvSpPr>
            <a:spLocks noGrp="1"/>
          </p:cNvSpPr>
          <p:nvPr>
            <p:ph type="body" sz="quarter" idx="26" hasCustomPrompt="1"/>
          </p:nvPr>
        </p:nvSpPr>
        <p:spPr>
          <a:xfrm>
            <a:off x="-1060505" y="2466151"/>
            <a:ext cx="456288" cy="467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Placeholder 67"/>
          <p:cNvSpPr>
            <a:spLocks noGrp="1"/>
          </p:cNvSpPr>
          <p:nvPr>
            <p:ph type="body" sz="quarter" idx="27" hasCustomPrompt="1"/>
          </p:nvPr>
        </p:nvSpPr>
        <p:spPr>
          <a:xfrm>
            <a:off x="-1323259" y="3263188"/>
            <a:ext cx="219676" cy="225309"/>
          </a:xfrm>
          <a:prstGeom prst="rect">
            <a:avLst/>
          </a:prstGeom>
          <a:blipFill dpi="0" rotWithShape="1">
            <a:blip r:embed="rId7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28" hasCustomPrompt="1"/>
          </p:nvPr>
        </p:nvSpPr>
        <p:spPr>
          <a:xfrm>
            <a:off x="-1323259" y="3613533"/>
            <a:ext cx="219676" cy="225309"/>
          </a:xfrm>
          <a:prstGeom prst="rect">
            <a:avLst/>
          </a:prstGeom>
          <a:blipFill dpi="0" rotWithShape="1">
            <a:blip r:embed="rId8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Placeholder 67"/>
          <p:cNvSpPr>
            <a:spLocks noGrp="1"/>
          </p:cNvSpPr>
          <p:nvPr>
            <p:ph type="body" sz="quarter" idx="29" hasCustomPrompt="1"/>
          </p:nvPr>
        </p:nvSpPr>
        <p:spPr>
          <a:xfrm>
            <a:off x="-1323259" y="4033947"/>
            <a:ext cx="219676" cy="225309"/>
          </a:xfrm>
          <a:prstGeom prst="rect">
            <a:avLst/>
          </a:prstGeom>
          <a:blipFill dpi="0" rotWithShape="1">
            <a:blip r:embed="rId9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Placeholder 67"/>
          <p:cNvSpPr>
            <a:spLocks noGrp="1"/>
          </p:cNvSpPr>
          <p:nvPr>
            <p:ph type="body" sz="quarter" idx="30" hasCustomPrompt="1"/>
          </p:nvPr>
        </p:nvSpPr>
        <p:spPr>
          <a:xfrm>
            <a:off x="-1323259" y="4445602"/>
            <a:ext cx="219676" cy="225309"/>
          </a:xfrm>
          <a:prstGeom prst="rect">
            <a:avLst/>
          </a:prstGeom>
          <a:blipFill dpi="0" rotWithShape="1">
            <a:blip r:embed="rId10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67"/>
          <p:cNvSpPr>
            <a:spLocks noGrp="1"/>
          </p:cNvSpPr>
          <p:nvPr>
            <p:ph type="body" sz="quarter" idx="31" hasCustomPrompt="1"/>
          </p:nvPr>
        </p:nvSpPr>
        <p:spPr>
          <a:xfrm>
            <a:off x="-946638" y="3263188"/>
            <a:ext cx="219676" cy="225309"/>
          </a:xfrm>
          <a:prstGeom prst="rect">
            <a:avLst/>
          </a:prstGeom>
          <a:blipFill dpi="0" rotWithShape="1">
            <a:blip r:embed="rId11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2" hasCustomPrompt="1"/>
          </p:nvPr>
        </p:nvSpPr>
        <p:spPr>
          <a:xfrm>
            <a:off x="-946638" y="3613533"/>
            <a:ext cx="219676" cy="225309"/>
          </a:xfrm>
          <a:prstGeom prst="rect">
            <a:avLst/>
          </a:prstGeom>
          <a:blipFill dpi="0" rotWithShape="1">
            <a:blip r:embed="rId12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Placeholder 67"/>
          <p:cNvSpPr>
            <a:spLocks noGrp="1"/>
          </p:cNvSpPr>
          <p:nvPr>
            <p:ph type="body" sz="quarter" idx="33" hasCustomPrompt="1"/>
          </p:nvPr>
        </p:nvSpPr>
        <p:spPr>
          <a:xfrm>
            <a:off x="-946638" y="4033947"/>
            <a:ext cx="219676" cy="225309"/>
          </a:xfrm>
          <a:prstGeom prst="rect">
            <a:avLst/>
          </a:prstGeom>
          <a:blipFill dpi="0" rotWithShape="1">
            <a:blip r:embed="rId13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-946638" y="4445602"/>
            <a:ext cx="219676" cy="225309"/>
          </a:xfrm>
          <a:prstGeom prst="rect">
            <a:avLst/>
          </a:prstGeom>
          <a:blipFill dpi="0" rotWithShape="1">
            <a:blip r:embed="rId14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Placeholder 67"/>
          <p:cNvSpPr>
            <a:spLocks noGrp="1"/>
          </p:cNvSpPr>
          <p:nvPr>
            <p:ph type="body" sz="quarter" idx="35" hasCustomPrompt="1"/>
          </p:nvPr>
        </p:nvSpPr>
        <p:spPr>
          <a:xfrm>
            <a:off x="-578776" y="3263188"/>
            <a:ext cx="219676" cy="225309"/>
          </a:xfrm>
          <a:prstGeom prst="rect">
            <a:avLst/>
          </a:prstGeom>
          <a:blipFill dpi="0" rotWithShape="1">
            <a:blip r:embed="rId15"/>
            <a:srcRect/>
            <a:stretch>
              <a:fillRect t="9647" b="964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Placeholder 67"/>
          <p:cNvSpPr>
            <a:spLocks noGrp="1"/>
          </p:cNvSpPr>
          <p:nvPr>
            <p:ph type="body" sz="quarter" idx="36" hasCustomPrompt="1"/>
          </p:nvPr>
        </p:nvSpPr>
        <p:spPr>
          <a:xfrm>
            <a:off x="-578776" y="3613533"/>
            <a:ext cx="219676" cy="225309"/>
          </a:xfrm>
          <a:prstGeom prst="rect">
            <a:avLst/>
          </a:prstGeom>
          <a:blipFill dpi="0" rotWithShape="1">
            <a:blip r:embed="rId16"/>
            <a:srcRect/>
            <a:stretch>
              <a:fillRect l="21510" r="2151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Text Placeholder 67"/>
          <p:cNvSpPr>
            <a:spLocks noGrp="1"/>
          </p:cNvSpPr>
          <p:nvPr>
            <p:ph type="body" sz="quarter" idx="37" hasCustomPrompt="1"/>
          </p:nvPr>
        </p:nvSpPr>
        <p:spPr>
          <a:xfrm>
            <a:off x="-578776" y="4033947"/>
            <a:ext cx="219676" cy="225309"/>
          </a:xfrm>
          <a:prstGeom prst="rect">
            <a:avLst/>
          </a:prstGeom>
          <a:blipFill dpi="0" rotWithShape="1">
            <a:blip r:embed="rId17"/>
            <a:srcRect/>
            <a:stretch>
              <a:fillRect l="33457" r="3345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Placeholder 67"/>
          <p:cNvSpPr>
            <a:spLocks noGrp="1"/>
          </p:cNvSpPr>
          <p:nvPr>
            <p:ph type="body" sz="quarter" idx="38" hasCustomPrompt="1"/>
          </p:nvPr>
        </p:nvSpPr>
        <p:spPr>
          <a:xfrm>
            <a:off x="-578776" y="4445602"/>
            <a:ext cx="219676" cy="225309"/>
          </a:xfrm>
          <a:prstGeom prst="rect">
            <a:avLst/>
          </a:prstGeom>
          <a:blipFill dpi="0" rotWithShape="1">
            <a:blip r:embed="rId18"/>
            <a:srcRect/>
            <a:stretch>
              <a:fillRect t="369" b="36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0" name="AutoShape 70"/>
          <p:cNvSpPr>
            <a:spLocks noChangeArrowheads="1"/>
          </p:cNvSpPr>
          <p:nvPr userDrawn="1"/>
        </p:nvSpPr>
        <p:spPr bwMode="auto">
          <a:xfrm>
            <a:off x="5552835" y="29206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1" name="Pentagon 100"/>
          <p:cNvSpPr/>
          <p:nvPr userDrawn="1"/>
        </p:nvSpPr>
        <p:spPr>
          <a:xfrm>
            <a:off x="1869662" y="29206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2" name="Text Placeholder 78"/>
          <p:cNvSpPr>
            <a:spLocks noGrp="1"/>
          </p:cNvSpPr>
          <p:nvPr>
            <p:ph type="body" sz="quarter" idx="16"/>
          </p:nvPr>
        </p:nvSpPr>
        <p:spPr>
          <a:xfrm>
            <a:off x="2001400" y="29912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3" name="Text Placeholder 78"/>
          <p:cNvSpPr>
            <a:spLocks noGrp="1"/>
          </p:cNvSpPr>
          <p:nvPr>
            <p:ph type="body" sz="quarter" idx="17"/>
          </p:nvPr>
        </p:nvSpPr>
        <p:spPr>
          <a:xfrm>
            <a:off x="5970072" y="29912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4" name="AutoShape 70"/>
          <p:cNvSpPr>
            <a:spLocks noChangeArrowheads="1"/>
          </p:cNvSpPr>
          <p:nvPr userDrawn="1"/>
        </p:nvSpPr>
        <p:spPr bwMode="auto">
          <a:xfrm>
            <a:off x="5552835" y="4041706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5" name="Pentagon 104"/>
          <p:cNvSpPr/>
          <p:nvPr userDrawn="1"/>
        </p:nvSpPr>
        <p:spPr>
          <a:xfrm>
            <a:off x="1869662" y="4041706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06" name="Text Placeholder 78"/>
          <p:cNvSpPr>
            <a:spLocks noGrp="1"/>
          </p:cNvSpPr>
          <p:nvPr>
            <p:ph type="body" sz="quarter" idx="18"/>
          </p:nvPr>
        </p:nvSpPr>
        <p:spPr>
          <a:xfrm>
            <a:off x="2001400" y="4112387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7" name="Text Placeholder 78"/>
          <p:cNvSpPr>
            <a:spLocks noGrp="1"/>
          </p:cNvSpPr>
          <p:nvPr>
            <p:ph type="body" sz="quarter" idx="19"/>
          </p:nvPr>
        </p:nvSpPr>
        <p:spPr>
          <a:xfrm>
            <a:off x="5970072" y="4112387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8" name="AutoShape 70"/>
          <p:cNvSpPr>
            <a:spLocks noChangeArrowheads="1"/>
          </p:cNvSpPr>
          <p:nvPr userDrawn="1"/>
        </p:nvSpPr>
        <p:spPr bwMode="auto">
          <a:xfrm>
            <a:off x="5552835" y="5171568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09" name="Pentagon 108"/>
          <p:cNvSpPr/>
          <p:nvPr userDrawn="1"/>
        </p:nvSpPr>
        <p:spPr>
          <a:xfrm>
            <a:off x="1869662" y="5171568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0" name="Text Placeholder 78"/>
          <p:cNvSpPr>
            <a:spLocks noGrp="1"/>
          </p:cNvSpPr>
          <p:nvPr>
            <p:ph type="body" sz="quarter" idx="20"/>
          </p:nvPr>
        </p:nvSpPr>
        <p:spPr>
          <a:xfrm>
            <a:off x="2001400" y="5242249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1" name="Text Placeholder 78"/>
          <p:cNvSpPr>
            <a:spLocks noGrp="1"/>
          </p:cNvSpPr>
          <p:nvPr>
            <p:ph type="body" sz="quarter" idx="21"/>
          </p:nvPr>
        </p:nvSpPr>
        <p:spPr>
          <a:xfrm>
            <a:off x="5970072" y="5242249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2" name="AutoShape 70"/>
          <p:cNvSpPr>
            <a:spLocks noChangeArrowheads="1"/>
          </p:cNvSpPr>
          <p:nvPr userDrawn="1"/>
        </p:nvSpPr>
        <p:spPr bwMode="auto">
          <a:xfrm>
            <a:off x="5552835" y="1817022"/>
            <a:ext cx="3091924" cy="1012014"/>
          </a:xfrm>
          <a:prstGeom prst="flowChartProcess">
            <a:avLst/>
          </a:prstGeom>
          <a:gradFill rotWithShape="0">
            <a:gsLst>
              <a:gs pos="0">
                <a:srgbClr val="1A1E5A"/>
              </a:gs>
              <a:gs pos="99001">
                <a:srgbClr val="122D98"/>
              </a:gs>
              <a:gs pos="100000">
                <a:srgbClr val="122D98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anchor="ctr">
            <a:noAutofit/>
          </a:bodyPr>
          <a:lstStyle/>
          <a:p>
            <a:pPr marL="71438">
              <a:lnSpc>
                <a:spcPct val="90000"/>
              </a:lnSpc>
            </a:pPr>
            <a:endParaRPr lang="en-GB" sz="1600" dirty="0">
              <a:solidFill>
                <a:srgbClr val="FFFFFF"/>
              </a:solidFill>
              <a:latin typeface="Segoe UI Light"/>
              <a:ea typeface="MS PGothic" charset="0"/>
              <a:cs typeface="Segoe UI Light"/>
            </a:endParaRPr>
          </a:p>
        </p:txBody>
      </p:sp>
      <p:sp>
        <p:nvSpPr>
          <p:cNvPr id="113" name="Pentagon 112"/>
          <p:cNvSpPr/>
          <p:nvPr userDrawn="1"/>
        </p:nvSpPr>
        <p:spPr>
          <a:xfrm>
            <a:off x="1869662" y="1817022"/>
            <a:ext cx="3946062" cy="1012014"/>
          </a:xfrm>
          <a:prstGeom prst="homePlate">
            <a:avLst>
              <a:gd name="adj" fmla="val 24114"/>
            </a:avLst>
          </a:prstGeom>
          <a:gradFill flip="none" rotWithShape="1">
            <a:gsLst>
              <a:gs pos="1500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95250" dist="25400" dir="2700000" algn="tl" rotWithShape="0">
              <a:schemeClr val="tx1">
                <a:lumMod val="65000"/>
                <a:lumOff val="35000"/>
                <a:alpha val="43000"/>
              </a:schemeClr>
            </a:outerShdw>
          </a:effectLst>
        </p:spPr>
        <p:txBody>
          <a:bodyPr lIns="54000" rIns="54000" anchor="ctr">
            <a:noAutofit/>
          </a:bodyPr>
          <a:lstStyle/>
          <a:p>
            <a:pPr marL="108000">
              <a:defRPr/>
            </a:pPr>
            <a:endParaRPr lang="en-GB" sz="1600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114" name="Text Placeholder 78"/>
          <p:cNvSpPr>
            <a:spLocks noGrp="1"/>
          </p:cNvSpPr>
          <p:nvPr>
            <p:ph type="body" sz="quarter" idx="10"/>
          </p:nvPr>
        </p:nvSpPr>
        <p:spPr>
          <a:xfrm>
            <a:off x="2001400" y="1887703"/>
            <a:ext cx="3427994" cy="873771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600" baseline="0"/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5" name="Text Placeholder 78"/>
          <p:cNvSpPr>
            <a:spLocks noGrp="1"/>
          </p:cNvSpPr>
          <p:nvPr>
            <p:ph type="body" sz="quarter" idx="11"/>
          </p:nvPr>
        </p:nvSpPr>
        <p:spPr>
          <a:xfrm>
            <a:off x="5970072" y="1887703"/>
            <a:ext cx="2460197" cy="865565"/>
          </a:xfrm>
        </p:spPr>
        <p:txBody>
          <a:bodyPr>
            <a:noAutofit/>
          </a:bodyPr>
          <a:lstStyle>
            <a:lvl1pPr marL="9525" indent="0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2pPr>
            <a:lvl3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3pPr>
            <a:lvl4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4pPr>
            <a:lvl5pPr marL="144000" indent="-133200">
              <a:lnSpc>
                <a:spcPct val="100000"/>
              </a:lnSpc>
              <a:spcBef>
                <a:spcPts val="300"/>
              </a:spcBef>
              <a:defRPr sz="1600" baseline="0"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116" name="Straight Connector 30"/>
          <p:cNvCxnSpPr>
            <a:cxnSpLocks noChangeShapeType="1"/>
          </p:cNvCxnSpPr>
          <p:nvPr userDrawn="1"/>
        </p:nvCxnSpPr>
        <p:spPr bwMode="auto">
          <a:xfrm flipV="1">
            <a:off x="958766" y="2329794"/>
            <a:ext cx="0" cy="3363309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Connector 30"/>
          <p:cNvCxnSpPr>
            <a:cxnSpLocks noChangeShapeType="1"/>
          </p:cNvCxnSpPr>
          <p:nvPr userDrawn="1"/>
        </p:nvCxnSpPr>
        <p:spPr bwMode="auto">
          <a:xfrm>
            <a:off x="954689" y="2333793"/>
            <a:ext cx="84082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28"/>
          <p:cNvCxnSpPr>
            <a:cxnSpLocks noChangeShapeType="1"/>
          </p:cNvCxnSpPr>
          <p:nvPr userDrawn="1"/>
        </p:nvCxnSpPr>
        <p:spPr bwMode="auto">
          <a:xfrm>
            <a:off x="954690" y="5697288"/>
            <a:ext cx="840804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Connector 29"/>
          <p:cNvCxnSpPr>
            <a:cxnSpLocks noChangeShapeType="1"/>
          </p:cNvCxnSpPr>
          <p:nvPr userDrawn="1"/>
        </p:nvCxnSpPr>
        <p:spPr bwMode="auto">
          <a:xfrm>
            <a:off x="987196" y="3426852"/>
            <a:ext cx="80829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29"/>
          <p:cNvCxnSpPr>
            <a:cxnSpLocks noChangeShapeType="1"/>
          </p:cNvCxnSpPr>
          <p:nvPr userDrawn="1"/>
        </p:nvCxnSpPr>
        <p:spPr bwMode="auto">
          <a:xfrm>
            <a:off x="962816" y="4569338"/>
            <a:ext cx="832678" cy="0"/>
          </a:xfrm>
          <a:prstGeom prst="line">
            <a:avLst/>
          </a:prstGeom>
          <a:noFill/>
          <a:ln w="28575" cap="rnd">
            <a:solidFill>
              <a:srgbClr val="1A1F7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8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>
            <a:grpSpLocks/>
          </p:cNvGrpSpPr>
          <p:nvPr userDrawn="1"/>
        </p:nvGrpSpPr>
        <p:grpSpPr bwMode="auto">
          <a:xfrm>
            <a:off x="428907" y="2133709"/>
            <a:ext cx="8168844" cy="3744566"/>
            <a:chOff x="835968" y="2492896"/>
            <a:chExt cx="8480003" cy="2736304"/>
          </a:xfrm>
        </p:grpSpPr>
        <p:cxnSp>
          <p:nvCxnSpPr>
            <p:cNvPr id="4" name="Straight Connector 29"/>
            <p:cNvCxnSpPr>
              <a:cxnSpLocks noChangeShapeType="1"/>
            </p:cNvCxnSpPr>
            <p:nvPr/>
          </p:nvCxnSpPr>
          <p:spPr bwMode="auto">
            <a:xfrm>
              <a:off x="835968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29"/>
            <p:cNvCxnSpPr>
              <a:cxnSpLocks noChangeShapeType="1"/>
            </p:cNvCxnSpPr>
            <p:nvPr/>
          </p:nvCxnSpPr>
          <p:spPr bwMode="auto">
            <a:xfrm>
              <a:off x="166749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29"/>
            <p:cNvCxnSpPr>
              <a:cxnSpLocks noChangeShapeType="1"/>
            </p:cNvCxnSpPr>
            <p:nvPr/>
          </p:nvCxnSpPr>
          <p:spPr bwMode="auto">
            <a:xfrm>
              <a:off x="2520053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29"/>
            <p:cNvCxnSpPr>
              <a:cxnSpLocks noChangeShapeType="1"/>
            </p:cNvCxnSpPr>
            <p:nvPr/>
          </p:nvCxnSpPr>
          <p:spPr bwMode="auto">
            <a:xfrm>
              <a:off x="337205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9"/>
            <p:cNvCxnSpPr>
              <a:cxnSpLocks noChangeShapeType="1"/>
            </p:cNvCxnSpPr>
            <p:nvPr/>
          </p:nvCxnSpPr>
          <p:spPr bwMode="auto">
            <a:xfrm>
              <a:off x="4211960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29"/>
            <p:cNvCxnSpPr>
              <a:cxnSpLocks noChangeShapeType="1"/>
            </p:cNvCxnSpPr>
            <p:nvPr/>
          </p:nvCxnSpPr>
          <p:spPr bwMode="auto">
            <a:xfrm>
              <a:off x="505186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29"/>
            <p:cNvCxnSpPr>
              <a:cxnSpLocks noChangeShapeType="1"/>
            </p:cNvCxnSpPr>
            <p:nvPr/>
          </p:nvCxnSpPr>
          <p:spPr bwMode="auto">
            <a:xfrm>
              <a:off x="5916524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29"/>
            <p:cNvCxnSpPr>
              <a:cxnSpLocks noChangeShapeType="1"/>
            </p:cNvCxnSpPr>
            <p:nvPr/>
          </p:nvCxnSpPr>
          <p:spPr bwMode="auto">
            <a:xfrm>
              <a:off x="6768525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3"/>
            <p:cNvCxnSpPr>
              <a:cxnSpLocks noChangeShapeType="1"/>
            </p:cNvCxnSpPr>
            <p:nvPr/>
          </p:nvCxnSpPr>
          <p:spPr bwMode="auto">
            <a:xfrm>
              <a:off x="7596336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9"/>
            <p:cNvCxnSpPr>
              <a:cxnSpLocks noChangeShapeType="1"/>
            </p:cNvCxnSpPr>
            <p:nvPr/>
          </p:nvCxnSpPr>
          <p:spPr bwMode="auto">
            <a:xfrm>
              <a:off x="8460432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9"/>
            <p:cNvCxnSpPr>
              <a:cxnSpLocks noChangeShapeType="1"/>
            </p:cNvCxnSpPr>
            <p:nvPr/>
          </p:nvCxnSpPr>
          <p:spPr bwMode="auto">
            <a:xfrm>
              <a:off x="9315971" y="2492896"/>
              <a:ext cx="0" cy="2736304"/>
            </a:xfrm>
            <a:prstGeom prst="line">
              <a:avLst/>
            </a:prstGeom>
            <a:noFill/>
            <a:ln w="19050" cap="rnd">
              <a:solidFill>
                <a:srgbClr val="5C5C5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"/>
          <p:cNvGrpSpPr>
            <a:grpSpLocks/>
          </p:cNvGrpSpPr>
          <p:nvPr userDrawn="1"/>
        </p:nvGrpSpPr>
        <p:grpSpPr bwMode="auto">
          <a:xfrm>
            <a:off x="429287" y="2094859"/>
            <a:ext cx="8161822" cy="77280"/>
            <a:chOff x="611560" y="2132856"/>
            <a:chExt cx="7921027" cy="0"/>
          </a:xfrm>
        </p:grpSpPr>
        <p:cxnSp>
          <p:nvCxnSpPr>
            <p:cNvPr id="16" name="Straight Connector 29"/>
            <p:cNvCxnSpPr>
              <a:cxnSpLocks noChangeShapeType="1"/>
            </p:cNvCxnSpPr>
            <p:nvPr/>
          </p:nvCxnSpPr>
          <p:spPr bwMode="auto">
            <a:xfrm>
              <a:off x="61156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9"/>
            <p:cNvCxnSpPr>
              <a:cxnSpLocks noChangeShapeType="1"/>
            </p:cNvCxnSpPr>
            <p:nvPr/>
          </p:nvCxnSpPr>
          <p:spPr bwMode="auto">
            <a:xfrm>
              <a:off x="140364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9"/>
            <p:cNvCxnSpPr>
              <a:cxnSpLocks noChangeShapeType="1"/>
            </p:cNvCxnSpPr>
            <p:nvPr/>
          </p:nvCxnSpPr>
          <p:spPr bwMode="auto">
            <a:xfrm>
              <a:off x="219573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>
              <a:off x="298782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9"/>
            <p:cNvCxnSpPr>
              <a:cxnSpLocks noChangeShapeType="1"/>
            </p:cNvCxnSpPr>
            <p:nvPr/>
          </p:nvCxnSpPr>
          <p:spPr bwMode="auto">
            <a:xfrm>
              <a:off x="3779912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9"/>
            <p:cNvCxnSpPr>
              <a:cxnSpLocks noChangeShapeType="1"/>
            </p:cNvCxnSpPr>
            <p:nvPr/>
          </p:nvCxnSpPr>
          <p:spPr bwMode="auto">
            <a:xfrm>
              <a:off x="4572000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5364088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9"/>
            <p:cNvCxnSpPr>
              <a:cxnSpLocks noChangeShapeType="1"/>
            </p:cNvCxnSpPr>
            <p:nvPr/>
          </p:nvCxnSpPr>
          <p:spPr bwMode="auto">
            <a:xfrm>
              <a:off x="6156176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9"/>
            <p:cNvCxnSpPr>
              <a:cxnSpLocks noChangeShapeType="1"/>
            </p:cNvCxnSpPr>
            <p:nvPr/>
          </p:nvCxnSpPr>
          <p:spPr bwMode="auto">
            <a:xfrm>
              <a:off x="6948264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9"/>
            <p:cNvCxnSpPr>
              <a:cxnSpLocks noChangeShapeType="1"/>
            </p:cNvCxnSpPr>
            <p:nvPr/>
          </p:nvCxnSpPr>
          <p:spPr bwMode="auto">
            <a:xfrm>
              <a:off x="7740425" y="2132856"/>
              <a:ext cx="792162" cy="0"/>
            </a:xfrm>
            <a:prstGeom prst="line">
              <a:avLst/>
            </a:prstGeom>
            <a:noFill/>
            <a:ln w="28575" cap="rnd">
              <a:solidFill>
                <a:srgbClr val="1A1F7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2862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24275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065515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2879647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369377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450791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5330669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14480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6958933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7781691" y="1469047"/>
            <a:ext cx="801688" cy="22570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A9B00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GB" dirty="0" err="1" smtClean="0"/>
              <a:t>Mth</a:t>
            </a:r>
            <a:endParaRPr lang="en-GB" dirty="0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07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 flip="none" rotWithShape="1">
            <a:gsLst>
              <a:gs pos="0">
                <a:srgbClr val="EF8400"/>
              </a:gs>
              <a:gs pos="100000">
                <a:srgbClr val="F7B600"/>
              </a:gs>
            </a:gsLst>
            <a:lin ang="0" scaled="1"/>
            <a:tileRect/>
          </a:gradFill>
          <a:ln w="12700" cmpd="sng">
            <a:noFill/>
          </a:ln>
          <a:effectLst/>
          <a:extLst/>
        </p:spPr>
        <p:txBody>
          <a:bodyPr vert="vert270" lIns="0" tIns="0" rIns="0" bIns="0" anchor="ctr"/>
          <a:lstStyle>
            <a:defPPr>
              <a:defRPr lang="en-GB"/>
            </a:defPPr>
            <a:lvl1pPr algn="ctr" defTabSz="457200">
              <a:defRPr b="1">
                <a:solidFill>
                  <a:srgbClr val="1A1F71"/>
                </a:solidFill>
                <a:latin typeface="Segoe UI Light"/>
                <a:ea typeface="+mn-ea"/>
                <a:cs typeface="Segoe UI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emphasis or quo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0" y="1330005"/>
            <a:ext cx="7015950" cy="3384376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xtLst/>
        </p:spPr>
        <p:txBody>
          <a:bodyPr anchor="ctr" anchorCtr="0">
            <a:noAutofit/>
          </a:bodyPr>
          <a:lstStyle>
            <a:defPPr>
              <a:defRPr lang="en-US"/>
            </a:defPPr>
            <a:lvl1pPr lvl="0">
              <a:defRPr>
                <a:solidFill>
                  <a:srgbClr val="5C5C5C"/>
                </a:solidFill>
                <a:latin typeface="Segoe UI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Oval 6"/>
          <p:cNvSpPr/>
          <p:nvPr userDrawn="1"/>
        </p:nvSpPr>
        <p:spPr bwMode="auto">
          <a:xfrm>
            <a:off x="4860033" y="609925"/>
            <a:ext cx="2386224" cy="4752528"/>
          </a:xfrm>
          <a:custGeom>
            <a:avLst/>
            <a:gdLst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872798"/>
              <a:gd name="connsiteY0" fmla="*/ 2419504 h 4795768"/>
              <a:gd name="connsiteX1" fmla="*/ 2376264 w 4872798"/>
              <a:gd name="connsiteY1" fmla="*/ 43240 h 4795768"/>
              <a:gd name="connsiteX2" fmla="*/ 4298907 w 4872798"/>
              <a:gd name="connsiteY2" fmla="*/ 998017 h 4795768"/>
              <a:gd name="connsiteX3" fmla="*/ 4752528 w 4872798"/>
              <a:gd name="connsiteY3" fmla="*/ 2419504 h 4795768"/>
              <a:gd name="connsiteX4" fmla="*/ 2376264 w 4872798"/>
              <a:gd name="connsiteY4" fmla="*/ 4795768 h 4795768"/>
              <a:gd name="connsiteX5" fmla="*/ 0 w 4872798"/>
              <a:gd name="connsiteY5" fmla="*/ 2419504 h 479576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4752528"/>
              <a:gd name="connsiteY0" fmla="*/ 2376264 h 4752528"/>
              <a:gd name="connsiteX1" fmla="*/ 2376264 w 4752528"/>
              <a:gd name="connsiteY1" fmla="*/ 0 h 4752528"/>
              <a:gd name="connsiteX2" fmla="*/ 4752528 w 4752528"/>
              <a:gd name="connsiteY2" fmla="*/ 2376264 h 4752528"/>
              <a:gd name="connsiteX3" fmla="*/ 2376264 w 4752528"/>
              <a:gd name="connsiteY3" fmla="*/ 4752528 h 4752528"/>
              <a:gd name="connsiteX4" fmla="*/ 0 w 4752528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40564"/>
              <a:gd name="connsiteY0" fmla="*/ 2376264 h 4752528"/>
              <a:gd name="connsiteX1" fmla="*/ 2376264 w 2740564"/>
              <a:gd name="connsiteY1" fmla="*/ 0 h 4752528"/>
              <a:gd name="connsiteX2" fmla="*/ 2376881 w 2740564"/>
              <a:gd name="connsiteY2" fmla="*/ 2376264 h 4752528"/>
              <a:gd name="connsiteX3" fmla="*/ 2376264 w 2740564"/>
              <a:gd name="connsiteY3" fmla="*/ 4752528 h 4752528"/>
              <a:gd name="connsiteX4" fmla="*/ 0 w 2740564"/>
              <a:gd name="connsiteY4" fmla="*/ 2376264 h 4752528"/>
              <a:gd name="connsiteX0" fmla="*/ 0 w 2737263"/>
              <a:gd name="connsiteY0" fmla="*/ 2376264 h 4752528"/>
              <a:gd name="connsiteX1" fmla="*/ 2376264 w 2737263"/>
              <a:gd name="connsiteY1" fmla="*/ 0 h 4752528"/>
              <a:gd name="connsiteX2" fmla="*/ 2376881 w 2737263"/>
              <a:gd name="connsiteY2" fmla="*/ 2376264 h 4752528"/>
              <a:gd name="connsiteX3" fmla="*/ 2376264 w 2737263"/>
              <a:gd name="connsiteY3" fmla="*/ 4752528 h 4752528"/>
              <a:gd name="connsiteX4" fmla="*/ 0 w 2737263"/>
              <a:gd name="connsiteY4" fmla="*/ 2376264 h 4752528"/>
              <a:gd name="connsiteX0" fmla="*/ 0 w 2515612"/>
              <a:gd name="connsiteY0" fmla="*/ 2376264 h 4752528"/>
              <a:gd name="connsiteX1" fmla="*/ 2376264 w 2515612"/>
              <a:gd name="connsiteY1" fmla="*/ 0 h 4752528"/>
              <a:gd name="connsiteX2" fmla="*/ 2376881 w 2515612"/>
              <a:gd name="connsiteY2" fmla="*/ 2376264 h 4752528"/>
              <a:gd name="connsiteX3" fmla="*/ 2376264 w 2515612"/>
              <a:gd name="connsiteY3" fmla="*/ 4752528 h 4752528"/>
              <a:gd name="connsiteX4" fmla="*/ 0 w 2515612"/>
              <a:gd name="connsiteY4" fmla="*/ 2376264 h 4752528"/>
              <a:gd name="connsiteX0" fmla="*/ 0 w 2386224"/>
              <a:gd name="connsiteY0" fmla="*/ 2376264 h 4752528"/>
              <a:gd name="connsiteX1" fmla="*/ 2376264 w 2386224"/>
              <a:gd name="connsiteY1" fmla="*/ 0 h 4752528"/>
              <a:gd name="connsiteX2" fmla="*/ 2376881 w 2386224"/>
              <a:gd name="connsiteY2" fmla="*/ 2376264 h 4752528"/>
              <a:gd name="connsiteX3" fmla="*/ 2376264 w 2386224"/>
              <a:gd name="connsiteY3" fmla="*/ 4752528 h 4752528"/>
              <a:gd name="connsiteX4" fmla="*/ 0 w 2386224"/>
              <a:gd name="connsiteY4" fmla="*/ 2376264 h 47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24" h="4752528">
                <a:moveTo>
                  <a:pt x="0" y="2376264"/>
                </a:moveTo>
                <a:cubicBezTo>
                  <a:pt x="0" y="1063890"/>
                  <a:pt x="1063890" y="0"/>
                  <a:pt x="2376264" y="0"/>
                </a:cubicBezTo>
                <a:cubicBezTo>
                  <a:pt x="2361528" y="522941"/>
                  <a:pt x="2404165" y="1584646"/>
                  <a:pt x="2376881" y="2376264"/>
                </a:cubicBezTo>
                <a:cubicBezTo>
                  <a:pt x="2361940" y="2809764"/>
                  <a:pt x="2388755" y="4184763"/>
                  <a:pt x="2376264" y="4752528"/>
                </a:cubicBezTo>
                <a:cubicBezTo>
                  <a:pt x="1063890" y="4752528"/>
                  <a:pt x="0" y="3688638"/>
                  <a:pt x="0" y="2376264"/>
                </a:cubicBezTo>
                <a:close/>
              </a:path>
            </a:pathLst>
          </a:cu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75787B"/>
              </a:solidFill>
              <a:effectLst/>
              <a:latin typeface="Segoe UI Light"/>
              <a:cs typeface="Segoe UI Light"/>
            </a:endParaRPr>
          </a:p>
        </p:txBody>
      </p:sp>
      <p:pic>
        <p:nvPicPr>
          <p:cNvPr id="11" name="Picture 10" descr="Visa Pulse Graphic Simplified 1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49" y="1025561"/>
            <a:ext cx="3825257" cy="38740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37744" y="1843452"/>
            <a:ext cx="4148087" cy="246682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Gol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A9B00"/>
              </a:gs>
              <a:gs pos="100000">
                <a:srgbClr val="F4CA12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lvl="0"/>
            <a:endParaRPr lang="en-US" dirty="0">
              <a:solidFill>
                <a:srgbClr val="5C5C5C"/>
              </a:solidFill>
              <a:latin typeface="Segoe U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94" y="6486659"/>
            <a:ext cx="731521" cy="237744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Year</a:t>
            </a:r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ue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white">
          <a:xfrm>
            <a:off x="0" y="0"/>
            <a:ext cx="9147290" cy="6858000"/>
          </a:xfrm>
          <a:prstGeom prst="rect">
            <a:avLst/>
          </a:prstGeom>
          <a:gradFill>
            <a:gsLst>
              <a:gs pos="0">
                <a:srgbClr val="1A1E5A"/>
              </a:gs>
              <a:gs pos="99000">
                <a:srgbClr val="122D98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lvl="0"/>
            <a:endParaRPr lang="en-US" dirty="0" smtClean="0">
              <a:solidFill>
                <a:srgbClr val="5C5C5C"/>
              </a:solidFill>
              <a:latin typeface="Segoe UI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black">
          <a:xfrm>
            <a:off x="414198" y="6616703"/>
            <a:ext cx="1484381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700" dirty="0" smtClean="0">
                <a:solidFill>
                  <a:schemeClr val="accent2"/>
                </a:solidFill>
                <a:latin typeface="+mn-lt"/>
              </a:rPr>
              <a:t>|  Presentation Title  |  Month XX,</a:t>
            </a:r>
            <a:r>
              <a:rPr lang="en-US" sz="700" baseline="0" dirty="0" smtClean="0">
                <a:solidFill>
                  <a:schemeClr val="accent2"/>
                </a:solidFill>
                <a:latin typeface="+mn-lt"/>
              </a:rPr>
              <a:t> Year</a:t>
            </a:r>
            <a:endParaRPr lang="en-US" sz="7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0850" y="6616703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fld id="{8E9DF562-4D88-4A5A-AAF6-44DA0968931F}" type="slidenum">
              <a:rPr lang="en-US" sz="700" smtClean="0">
                <a:solidFill>
                  <a:schemeClr val="accent2"/>
                </a:solidFill>
                <a:latin typeface="+mn-lt"/>
              </a:rPr>
              <a:pPr algn="l"/>
              <a:t>‹#›</a:t>
            </a:fld>
            <a:endParaRPr lang="en-US" sz="700" dirty="0" smtClean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8"/>
          <a:stretch/>
        </p:blipFill>
        <p:spPr>
          <a:xfrm>
            <a:off x="8300994" y="6495418"/>
            <a:ext cx="730712" cy="232908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237744" y="1480210"/>
            <a:ext cx="8705088" cy="3599857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500"/>
              </a:spcBef>
              <a:buClr>
                <a:schemeClr val="bg1"/>
              </a:buClr>
              <a:buFontTx/>
              <a:buNone/>
              <a:defRPr sz="4400">
                <a:solidFill>
                  <a:srgbClr val="FFFFFF"/>
                </a:solidFill>
                <a:latin typeface="+mj-lt"/>
              </a:defRPr>
            </a:lvl1pPr>
            <a:lvl2pPr algn="ctr">
              <a:buClr>
                <a:schemeClr val="bg1"/>
              </a:buCl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7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r Section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 userDrawn="1"/>
        </p:nvSpPr>
        <p:spPr bwMode="gray">
          <a:xfrm>
            <a:off x="4113738" y="6616703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dirty="0" smtClean="0">
                <a:solidFill>
                  <a:srgbClr val="5C5C5C"/>
                </a:solidFill>
              </a:rPr>
              <a:t>Visa Europe</a:t>
            </a:r>
            <a:r>
              <a:rPr lang="en-US" sz="700" baseline="0" dirty="0" smtClean="0">
                <a:solidFill>
                  <a:srgbClr val="5C5C5C"/>
                </a:solidFill>
              </a:rPr>
              <a:t> </a:t>
            </a:r>
            <a:r>
              <a:rPr lang="en-US" sz="700" dirty="0" smtClean="0">
                <a:solidFill>
                  <a:srgbClr val="5C5C5C"/>
                </a:solidFill>
              </a:rPr>
              <a:t>Confidential</a:t>
            </a:r>
            <a:endParaRPr lang="en-US" sz="700" dirty="0">
              <a:solidFill>
                <a:srgbClr val="5C5C5C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241191" y="1979448"/>
            <a:ext cx="4830049" cy="1777999"/>
          </a:xfrm>
          <a:effectLst/>
        </p:spPr>
        <p:txBody>
          <a:bodyPr wrap="square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r="1557"/>
          <a:stretch/>
        </p:blipFill>
        <p:spPr>
          <a:xfrm>
            <a:off x="4398332" y="0"/>
            <a:ext cx="4745668" cy="37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281537" y="6400803"/>
            <a:ext cx="974626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700" dirty="0" smtClean="0">
                <a:solidFill>
                  <a:schemeClr val="bg2"/>
                </a:solidFill>
                <a:latin typeface="+mn-lt"/>
              </a:rPr>
              <a:t>Visa Europe Confidential</a:t>
            </a:r>
            <a:endParaRPr lang="en-US" sz="7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78" y="5826255"/>
            <a:ext cx="2050843" cy="722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15" y="0"/>
            <a:ext cx="5277634" cy="52464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1537" y="289035"/>
            <a:ext cx="3810000" cy="1972754"/>
          </a:xfrm>
        </p:spPr>
        <p:txBody>
          <a:bodyPr wrap="square" anchor="b">
            <a:noAutofit/>
          </a:bodyPr>
          <a:lstStyle>
            <a:lvl1pPr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81537" y="2478033"/>
            <a:ext cx="3800857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 bwMode="gray">
          <a:xfrm>
            <a:off x="281537" y="2758361"/>
            <a:ext cx="3800856" cy="5786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  <a:lvl2pPr marL="227012" indent="0">
              <a:buNone/>
              <a:defRPr>
                <a:solidFill>
                  <a:schemeClr val="bg1"/>
                </a:solidFill>
              </a:defRPr>
            </a:lvl2pPr>
            <a:lvl3pPr marL="460375" indent="0">
              <a:buNone/>
              <a:defRPr>
                <a:solidFill>
                  <a:schemeClr val="bg1"/>
                </a:solidFill>
              </a:defRPr>
            </a:lvl3pPr>
            <a:lvl4pPr marL="1122477" indent="0">
              <a:buNone/>
              <a:defRPr>
                <a:solidFill>
                  <a:schemeClr val="bg1"/>
                </a:solidFill>
              </a:defRPr>
            </a:lvl4pPr>
            <a:lvl5pPr marL="142860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5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 Elem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"/>
          <a:stretch/>
        </p:blipFill>
        <p:spPr>
          <a:xfrm>
            <a:off x="4492297" y="3287795"/>
            <a:ext cx="4651703" cy="3059785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235772" y="1357586"/>
            <a:ext cx="402967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72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2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8697912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5772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72737" y="1357586"/>
            <a:ext cx="4161056" cy="501940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and Bulle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27013" y="1821520"/>
            <a:ext cx="8697912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8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7744" y="1348968"/>
            <a:ext cx="868680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7744" y="243841"/>
            <a:ext cx="8686800" cy="88602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6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, Subhead, Bullets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692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958904" y="1348968"/>
            <a:ext cx="5965639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accent5"/>
                </a:solidFill>
              </a:defRPr>
            </a:lvl1pPr>
            <a:lvl2pPr marL="0" indent="0">
              <a:buNone/>
              <a:defRPr b="1">
                <a:solidFill>
                  <a:schemeClr val="accent5"/>
                </a:solidFill>
              </a:defRPr>
            </a:lvl2pPr>
            <a:lvl3pPr marL="0" indent="0">
              <a:buNone/>
              <a:defRPr b="1">
                <a:solidFill>
                  <a:schemeClr val="accent5"/>
                </a:solidFill>
              </a:defRPr>
            </a:lvl3pPr>
            <a:lvl4pPr marL="0" indent="0">
              <a:buNone/>
              <a:defRPr b="1">
                <a:solidFill>
                  <a:schemeClr val="accent5"/>
                </a:solidFill>
              </a:defRPr>
            </a:lvl4pPr>
            <a:lvl5pPr marL="0" indent="0">
              <a:buNone/>
              <a:defRPr b="1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2951655" y="1944141"/>
            <a:ext cx="5973270" cy="447592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951654" y="243840"/>
            <a:ext cx="5972889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9"/>
          </p:nvPr>
        </p:nvSpPr>
        <p:spPr>
          <a:xfrm>
            <a:off x="3154855" y="6635318"/>
            <a:ext cx="1397819" cy="107722"/>
          </a:xfrm>
        </p:spPr>
        <p:txBody>
          <a:bodyPr/>
          <a:lstStyle/>
          <a:p>
            <a:r>
              <a:rPr lang="en-US" smtClean="0"/>
              <a:t>|  Presentation Title  |  XX Month Year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5707804" y="6635319"/>
            <a:ext cx="916529" cy="107722"/>
          </a:xfrm>
        </p:spPr>
        <p:txBody>
          <a:bodyPr/>
          <a:lstStyle/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1"/>
          </p:nvPr>
        </p:nvSpPr>
        <p:spPr>
          <a:xfrm>
            <a:off x="2935505" y="6633152"/>
            <a:ext cx="109887" cy="107722"/>
          </a:xfrm>
        </p:spPr>
        <p:txBody>
          <a:bodyPr/>
          <a:lstStyle/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744" y="243840"/>
            <a:ext cx="8686800" cy="8863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1355300"/>
            <a:ext cx="8686800" cy="48458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08" y="6521978"/>
            <a:ext cx="676656" cy="21991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13735" y="6635319"/>
            <a:ext cx="91652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GB" sz="700" smtClean="0">
                <a:solidFill>
                  <a:srgbClr val="5C5C5C"/>
                </a:solidFill>
              </a:defRPr>
            </a:lvl1pPr>
          </a:lstStyle>
          <a:p>
            <a:pPr algn="ctr"/>
            <a:r>
              <a:rPr lang="en-GB" smtClean="0"/>
              <a:t>Visa Europe Confidential</a:t>
            </a:r>
            <a:endParaRPr lang="en-GB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635318"/>
            <a:ext cx="1397819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|  Presentation Title  |  XX Month Year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850" y="6633152"/>
            <a:ext cx="10988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>
              <a:defRPr lang="en-GB" sz="700" smtClean="0">
                <a:solidFill>
                  <a:schemeClr val="bg2"/>
                </a:solidFill>
              </a:defRPr>
            </a:lvl1pPr>
          </a:lstStyle>
          <a:p>
            <a:fld id="{2F9C6449-B99D-0E4A-AAA1-A3F22BAE58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61" r:id="rId2"/>
    <p:sldLayoutId id="2147483708" r:id="rId3"/>
    <p:sldLayoutId id="2147483712" r:id="rId4"/>
    <p:sldLayoutId id="2147483714" r:id="rId5"/>
    <p:sldLayoutId id="2147483718" r:id="rId6"/>
    <p:sldLayoutId id="2147483716" r:id="rId7"/>
    <p:sldLayoutId id="2147483713" r:id="rId8"/>
    <p:sldLayoutId id="2147483719" r:id="rId9"/>
    <p:sldLayoutId id="2147483717" r:id="rId10"/>
    <p:sldLayoutId id="2147483764" r:id="rId11"/>
    <p:sldLayoutId id="2147483765" r:id="rId12"/>
    <p:sldLayoutId id="2147483762" r:id="rId13"/>
    <p:sldLayoutId id="2147483766" r:id="rId14"/>
    <p:sldLayoutId id="2147483721" r:id="rId15"/>
    <p:sldLayoutId id="2147483768" r:id="rId16"/>
    <p:sldLayoutId id="2147483756" r:id="rId17"/>
    <p:sldLayoutId id="2147483755" r:id="rId18"/>
    <p:sldLayoutId id="2147483725" r:id="rId19"/>
    <p:sldLayoutId id="2147483726" r:id="rId20"/>
    <p:sldLayoutId id="2147483727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5C5C5C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rgbClr val="5C5C5C"/>
          </a:solidFill>
          <a:latin typeface="+mn-lt"/>
          <a:ea typeface="+mn-ea"/>
          <a:cs typeface="+mn-cs"/>
        </a:defRPr>
      </a:lvl2pPr>
      <a:lvl3pPr marL="658368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3pPr>
      <a:lvl4pPr marL="914400" indent="-22701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rgbClr val="5C5C5C"/>
          </a:solidFill>
          <a:latin typeface="+mn-lt"/>
          <a:ea typeface="+mn-ea"/>
          <a:cs typeface="+mn-cs"/>
        </a:defRPr>
      </a:lvl4pPr>
      <a:lvl5pPr marL="1097280" indent="-1746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5C5C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8125" y="1638605"/>
            <a:ext cx="3810000" cy="2164701"/>
          </a:xfrm>
        </p:spPr>
        <p:txBody>
          <a:bodyPr/>
          <a:lstStyle/>
          <a:p>
            <a:r>
              <a:rPr lang="en-GB" altLang="en-US" dirty="0" smtClean="0"/>
              <a:t>Angular 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Introduction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Andrei Mihalciuc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37744" y="4299878"/>
            <a:ext cx="3800856" cy="498598"/>
          </a:xfrm>
        </p:spPr>
        <p:txBody>
          <a:bodyPr/>
          <a:lstStyle/>
          <a:p>
            <a:r>
              <a:rPr lang="en-US" dirty="0" smtClean="0"/>
              <a:t>26 July 2016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34" y="2018241"/>
            <a:ext cx="2662732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Pipes &amp; </a:t>
            </a:r>
            <a:r>
              <a:rPr lang="en-GB" sz="2400" b="1" dirty="0" smtClean="0">
                <a:latin typeface="Segoe UI Light" charset="0"/>
                <a:cs typeface="Segoe UI" charset="0"/>
              </a:rPr>
              <a:t>Directives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Directives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28" y="911352"/>
            <a:ext cx="3952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19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Http and Rx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085211"/>
            <a:ext cx="6181345" cy="2077492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Why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RxJs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Everything is a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stream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http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://rxmarbles.com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  <a:hlinkClick r:id="rId2"/>
              </a:rPr>
              <a:t>/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Http service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709903"/>
            <a:ext cx="3862426" cy="3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587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Testing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51410"/>
            <a:ext cx="6181345" cy="1745093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Maybe we should skip this?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Jasmine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TestBed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DebugElement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16" y="757123"/>
            <a:ext cx="4521644" cy="31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91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"/>
          <a:stretch/>
        </p:blipFill>
        <p:spPr>
          <a:xfrm>
            <a:off x="2250851" y="991209"/>
            <a:ext cx="4642298" cy="46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80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Light" charset="0"/>
                <a:cs typeface="Segoe UI" charset="0"/>
              </a:rPr>
              <a:t>Agenda</a:t>
            </a: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414" y="1611814"/>
            <a:ext cx="7472404" cy="42011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What is this? Why do we need it?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Getting Started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syntax – Magic in action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Components – 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Make it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reusable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DI and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Services</a:t>
            </a:r>
            <a:endParaRPr lang="en-GB" sz="2400" b="1" dirty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Navigation 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cs typeface="Segoe UI" charset="0"/>
              </a:rPr>
              <a:t>Validation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Pipes &amp; Directives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Http and Rx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17549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270785" y="154546"/>
            <a:ext cx="6707916" cy="321848"/>
          </a:xfrm>
        </p:spPr>
        <p:txBody>
          <a:bodyPr/>
          <a:lstStyle/>
          <a:p>
            <a:r>
              <a:rPr lang="en-GB" sz="2000" b="1" dirty="0" smtClean="0">
                <a:latin typeface="Segoe UI Light" charset="0"/>
                <a:cs typeface="Segoe UI" charset="0"/>
              </a:rPr>
              <a:t>What’s up?  Isn’t </a:t>
            </a:r>
            <a:r>
              <a:rPr lang="en-GB" sz="2000" b="1" dirty="0" err="1" smtClean="0">
                <a:latin typeface="Segoe UI Light" charset="0"/>
                <a:cs typeface="Segoe UI" charset="0"/>
              </a:rPr>
              <a:t>Asp.Net</a:t>
            </a:r>
            <a:r>
              <a:rPr lang="en-GB" sz="2000" b="1" dirty="0" smtClean="0">
                <a:latin typeface="Segoe UI Light" charset="0"/>
                <a:cs typeface="Segoe UI" charset="0"/>
              </a:rPr>
              <a:t> MVC the best? </a:t>
            </a:r>
            <a:endParaRPr lang="en-GB" sz="2000" b="1" dirty="0">
              <a:latin typeface="Segoe UI Light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4" y="2221991"/>
            <a:ext cx="5501030" cy="20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Getting Started</a:t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4866" y="1834251"/>
            <a:ext cx="7446874" cy="3222421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IDE (Visual Studio Code)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Install </a:t>
            </a: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NodeJS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Add Angular CLI 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: </a:t>
            </a:r>
            <a:r>
              <a:rPr lang="en-GB" sz="2400" dirty="0" err="1"/>
              <a:t>npm</a:t>
            </a:r>
            <a:r>
              <a:rPr lang="en-GB" sz="2400" dirty="0"/>
              <a:t> install</a:t>
            </a:r>
            <a:r>
              <a:rPr lang="en-GB" sz="2400" dirty="0" smtClean="0"/>
              <a:t> -g angular-cli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Create new project : </a:t>
            </a:r>
          </a:p>
          <a:p>
            <a:pPr lvl="2"/>
            <a:r>
              <a:rPr lang="en-US" sz="2400" dirty="0"/>
              <a:t>ng new PROJECT_NAME</a:t>
            </a:r>
          </a:p>
          <a:p>
            <a:pPr lvl="2"/>
            <a:r>
              <a:rPr lang="en-US" sz="2400" dirty="0"/>
              <a:t>cd PROJECT_NAME</a:t>
            </a:r>
          </a:p>
          <a:p>
            <a:pPr lvl="2"/>
            <a:r>
              <a:rPr lang="en-US" sz="2400" dirty="0"/>
              <a:t>ng serve</a:t>
            </a:r>
          </a:p>
          <a:p>
            <a:pPr lvl="2"/>
            <a:r>
              <a:rPr lang="en-GB" sz="2400" dirty="0"/>
              <a:t>http://localhost:4200/</a:t>
            </a:r>
          </a:p>
        </p:txBody>
      </p:sp>
    </p:spTree>
    <p:extLst>
      <p:ext uri="{BB962C8B-B14F-4D97-AF65-F5344CB8AC3E}">
        <p14:creationId xmlns:p14="http://schemas.microsoft.com/office/powerpoint/2010/main" val="3336720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dirty="0">
                <a:latin typeface="Segoe UI Light" charset="0"/>
                <a:cs typeface="Segoe UI" charset="0"/>
              </a:rPr>
              <a:t>Template </a:t>
            </a:r>
            <a:r>
              <a:rPr lang="en-GB" sz="2400" dirty="0" smtClean="0">
                <a:latin typeface="Segoe UI Light" charset="0"/>
                <a:cs typeface="Segoe UI" charset="0"/>
              </a:rPr>
              <a:t>syntax – Magic in action</a:t>
            </a: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1" y="4438138"/>
            <a:ext cx="6561735" cy="1335750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{{}}   []   ()  [()] – can you speak English?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ngIf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,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ngFor</a:t>
            </a: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[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Hidden] [Disabled]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17" y="1086306"/>
            <a:ext cx="3833166" cy="28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7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Components – Make it reusable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306309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@Output()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03" y="969263"/>
            <a:ext cx="5610804" cy="29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2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DI and Services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060" y="4042962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Hope you know it.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@Injectable()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97" y="779070"/>
            <a:ext cx="3824994" cy="27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5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 smtClean="0">
                <a:latin typeface="Segoe UI Light" charset="0"/>
                <a:cs typeface="Segoe UI" charset="0"/>
              </a:rPr>
              <a:t>Navigation</a:t>
            </a: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277513"/>
            <a:ext cx="6181345" cy="2154436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err="1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</a:t>
            </a:r>
            <a:r>
              <a:rPr lang="en-GB" sz="2400" b="1" dirty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 &amp; </a:t>
            </a:r>
            <a:r>
              <a:rPr lang="en-GB" sz="2400" b="1" dirty="0" err="1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routerLinkActive</a:t>
            </a:r>
            <a:endParaRPr lang="en-GB" sz="2400" b="1" dirty="0" smtClean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Segoe UI Light" charset="0"/>
                <a:cs typeface="Segoe UI" charset="0"/>
              </a:rPr>
              <a:t>Route guards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Navigation from code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Get navigation parameters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50" y="999541"/>
            <a:ext cx="3218688" cy="31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2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744" y="243841"/>
            <a:ext cx="8662268" cy="4876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400" b="1" dirty="0">
                <a:latin typeface="Segoe UI Light" charset="0"/>
                <a:cs typeface="Segoe UI" charset="0"/>
              </a:rPr>
              <a:t>Validation</a:t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b="1" dirty="0">
                <a:latin typeface="Segoe UI Light" charset="0"/>
                <a:cs typeface="Segoe UI" charset="0"/>
              </a:rPr>
              <a:t/>
            </a:r>
            <a:br>
              <a:rPr lang="en-GB" sz="2400" b="1" dirty="0">
                <a:latin typeface="Segoe UI Light" charset="0"/>
                <a:cs typeface="Segoe UI" charset="0"/>
              </a:rPr>
            </a:br>
            <a:r>
              <a:rPr lang="en-GB" sz="2400" dirty="0">
                <a:latin typeface="Segoe UI Light" charset="0"/>
                <a:cs typeface="Segoe UI" charset="0"/>
              </a:rPr>
              <a:t/>
            </a:r>
            <a:br>
              <a:rPr lang="en-GB" sz="2400" dirty="0">
                <a:latin typeface="Segoe UI Light" charset="0"/>
                <a:cs typeface="Segoe UI" charset="0"/>
              </a:rPr>
            </a:br>
            <a:r>
              <a:rPr lang="en-US" sz="2400" dirty="0" smtClean="0">
                <a:latin typeface="Segoe UI Light" charset="0"/>
                <a:cs typeface="Segoe UI" charset="0"/>
              </a:rPr>
              <a:t/>
            </a:r>
            <a:br>
              <a:rPr lang="en-US" sz="2400" dirty="0" smtClean="0">
                <a:latin typeface="Segoe UI Light" charset="0"/>
                <a:cs typeface="Segoe UI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>
              <a:latin typeface="Segoe UI Light" charset="0"/>
              <a:cs typeface="Segoe U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266" y="4506165"/>
            <a:ext cx="6181345" cy="926407"/>
          </a:xfrm>
          <a:prstGeom prst="rect">
            <a:avLst/>
          </a:prstGeom>
          <a:noFill/>
        </p:spPr>
        <p:txBody>
          <a:bodyPr wrap="square" tIns="91440" bIns="91440" rtlCol="0" anchor="ctr" anchorCtr="1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Template based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chemeClr val="tx2"/>
                </a:solidFill>
                <a:latin typeface="Segoe UI Light" charset="0"/>
                <a:ea typeface="+mj-ea"/>
                <a:cs typeface="Segoe UI" charset="0"/>
              </a:rPr>
              <a:t>Reactive forms</a:t>
            </a:r>
            <a:endParaRPr lang="en-GB" sz="2400" b="1" dirty="0">
              <a:solidFill>
                <a:schemeClr val="tx2"/>
              </a:solidFill>
              <a:latin typeface="Segoe UI Light" charset="0"/>
              <a:ea typeface="+mj-ea"/>
              <a:cs typeface="Segoe U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2" y="947316"/>
            <a:ext cx="3412542" cy="3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5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a Europe Standard Template">
  <a:themeElements>
    <a:clrScheme name="Visa Inc.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F68920"/>
      </a:folHlink>
    </a:clrScheme>
    <a:fontScheme name="Visa Europ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tIns="91440" bIns="91440" rtlCol="0" anchor="ctr" anchorCtr="1">
        <a:sp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Visa Inc.">
        <a:dk1>
          <a:srgbClr val="000000"/>
        </a:dk1>
        <a:lt1>
          <a:srgbClr val="FFFFFF"/>
        </a:lt1>
        <a:dk2>
          <a:srgbClr val="1A1F71"/>
        </a:dk2>
        <a:lt2>
          <a:srgbClr val="5C5C5C"/>
        </a:lt2>
        <a:accent1>
          <a:srgbClr val="003EA9"/>
        </a:accent1>
        <a:accent2>
          <a:srgbClr val="0065EA"/>
        </a:accent2>
        <a:accent3>
          <a:srgbClr val="F7B600"/>
        </a:accent3>
        <a:accent4>
          <a:srgbClr val="FFD700"/>
        </a:accent4>
        <a:accent5>
          <a:srgbClr val="EF8400"/>
        </a:accent5>
        <a:accent6>
          <a:srgbClr val="75787B"/>
        </a:accent6>
        <a:hlink>
          <a:srgbClr val="F7B600"/>
        </a:hlink>
        <a:folHlink>
          <a:srgbClr val="F689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erryFlat">
      <a:srgbClr val="A5225E"/>
    </a:custClr>
    <a:custClr name="CanopyFlat">
      <a:srgbClr val="0C7D34"/>
    </a:custClr>
    <a:custClr name="DaylightFlat">
      <a:srgbClr val="6ECCF6"/>
    </a:custClr>
    <a:custClr name="TwilightFlat">
      <a:srgbClr val="602D62"/>
    </a:custClr>
    <a:custClr name="BeachFlat">
      <a:srgbClr val="B7A78B"/>
    </a:custClr>
    <a:custClr name="TideFlat">
      <a:srgbClr val="61BF9D"/>
    </a:custClr>
    <a:custClr name="GrassFlat">
      <a:srgbClr val="85BD43"/>
    </a:custClr>
    <a:custClr name="ClayFlat">
      <a:srgbClr val="D14A1F"/>
    </a:custClr>
    <a:custClr name="White">
      <a:srgbClr val="FFFFFF"/>
    </a:custClr>
    <a:custClr name="White">
      <a:srgbClr val="FFFFFF"/>
    </a:custClr>
    <a:custClr name="PrimaryBlueGradient1">
      <a:srgbClr val="1A1E5A"/>
    </a:custClr>
    <a:custClr name="PrimaryBlueGradient2">
      <a:srgbClr val="122D98"/>
    </a:custClr>
    <a:custClr name="PrimaryGoldGradient1">
      <a:srgbClr val="FA9B00"/>
    </a:custClr>
    <a:custClr name="PrimaryGoldGradient2">
      <a:srgbClr val="F4CA12"/>
    </a:custClr>
    <a:custClr name="OverlapBlueGradient1">
      <a:srgbClr val="00329E"/>
    </a:custClr>
    <a:custClr name="OverlapBlueGradient2">
      <a:srgbClr val="0050B9"/>
    </a:custClr>
    <a:custClr name="OverlapOrangeGradient1">
      <a:srgbClr val="F26800"/>
    </a:custClr>
    <a:custClr name="OverlapOrangeGradient2">
      <a:srgbClr val="FA9800"/>
    </a:custClr>
    <a:custClr name="OverlapYellowGradient1">
      <a:srgbClr val="FFCB00"/>
    </a:custClr>
    <a:custClr name="OverlapYellowGradient2">
      <a:srgbClr val="FBE112"/>
    </a:custClr>
  </a:custClrLst>
</a:theme>
</file>

<file path=ppt/theme/theme2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sa new">
      <a:dk1>
        <a:srgbClr val="000000"/>
      </a:dk1>
      <a:lt1>
        <a:srgbClr val="FFFFFF"/>
      </a:lt1>
      <a:dk2>
        <a:srgbClr val="1A1F71"/>
      </a:dk2>
      <a:lt2>
        <a:srgbClr val="5C5C5C"/>
      </a:lt2>
      <a:accent1>
        <a:srgbClr val="003EA9"/>
      </a:accent1>
      <a:accent2>
        <a:srgbClr val="0065EA"/>
      </a:accent2>
      <a:accent3>
        <a:srgbClr val="F7B600"/>
      </a:accent3>
      <a:accent4>
        <a:srgbClr val="FFD700"/>
      </a:accent4>
      <a:accent5>
        <a:srgbClr val="EF8400"/>
      </a:accent5>
      <a:accent6>
        <a:srgbClr val="75787B"/>
      </a:accent6>
      <a:hlink>
        <a:srgbClr val="F7B600"/>
      </a:hlink>
      <a:folHlink>
        <a:srgbClr val="EF8400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164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Visa Europe Standard Template</vt:lpstr>
      <vt:lpstr>Angular  Introduction  </vt:lpstr>
      <vt:lpstr>Agenda</vt:lpstr>
      <vt:lpstr>What’s up?  Isn’t Asp.Net MVC the best? </vt:lpstr>
      <vt:lpstr>Getting Started   </vt:lpstr>
      <vt:lpstr>Template syntax – Magic in action   </vt:lpstr>
      <vt:lpstr>Components – Make it reusable    </vt:lpstr>
      <vt:lpstr>DI and Services    </vt:lpstr>
      <vt:lpstr>Navigation    </vt:lpstr>
      <vt:lpstr>Validation     </vt:lpstr>
      <vt:lpstr>Pipes &amp; Directives     </vt:lpstr>
      <vt:lpstr>Http and Rx      </vt:lpstr>
      <vt:lpstr>Testing      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Visa</dc:creator>
  <cp:keywords>Visa Corporate Presentation Template 2010</cp:keywords>
  <cp:lastModifiedBy>Mihalciuc, Andrei</cp:lastModifiedBy>
  <cp:revision>228</cp:revision>
  <dcterms:created xsi:type="dcterms:W3CDTF">2014-01-28T22:50:54Z</dcterms:created>
  <dcterms:modified xsi:type="dcterms:W3CDTF">2017-07-06T11:32:37Z</dcterms:modified>
</cp:coreProperties>
</file>