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35"/>
  </p:notesMasterIdLst>
  <p:handoutMasterIdLst>
    <p:handoutMasterId r:id="rId36"/>
  </p:handoutMasterIdLst>
  <p:sldIdLst>
    <p:sldId id="256" r:id="rId2"/>
    <p:sldId id="258" r:id="rId3"/>
    <p:sldId id="257" r:id="rId4"/>
    <p:sldId id="259" r:id="rId5"/>
    <p:sldId id="260" r:id="rId6"/>
    <p:sldId id="261" r:id="rId7"/>
    <p:sldId id="262" r:id="rId8"/>
    <p:sldId id="263" r:id="rId9"/>
    <p:sldId id="264" r:id="rId10"/>
    <p:sldId id="272" r:id="rId11"/>
    <p:sldId id="266" r:id="rId12"/>
    <p:sldId id="270" r:id="rId13"/>
    <p:sldId id="267" r:id="rId14"/>
    <p:sldId id="268" r:id="rId15"/>
    <p:sldId id="269" r:id="rId16"/>
    <p:sldId id="273" r:id="rId17"/>
    <p:sldId id="274" r:id="rId18"/>
    <p:sldId id="275" r:id="rId19"/>
    <p:sldId id="276" r:id="rId20"/>
    <p:sldId id="277" r:id="rId21"/>
    <p:sldId id="278" r:id="rId22"/>
    <p:sldId id="279" r:id="rId23"/>
    <p:sldId id="290" r:id="rId24"/>
    <p:sldId id="280" r:id="rId25"/>
    <p:sldId id="281" r:id="rId26"/>
    <p:sldId id="282" r:id="rId27"/>
    <p:sldId id="283" r:id="rId28"/>
    <p:sldId id="284" r:id="rId29"/>
    <p:sldId id="286" r:id="rId30"/>
    <p:sldId id="285" r:id="rId31"/>
    <p:sldId id="287" r:id="rId32"/>
    <p:sldId id="288" r:id="rId33"/>
    <p:sldId id="289"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6CC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355" autoAdjust="0"/>
  </p:normalViewPr>
  <p:slideViewPr>
    <p:cSldViewPr>
      <p:cViewPr>
        <p:scale>
          <a:sx n="85" d="100"/>
          <a:sy n="85" d="100"/>
        </p:scale>
        <p:origin x="-616" y="3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493BBF-9DFA-634B-894F-6517C829544C}" type="datetimeFigureOut">
              <a:rPr lang="en-US" smtClean="0"/>
              <a:t>20/8/13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E020682-515B-AE46-92F2-2B718D49446F}" type="slidenum">
              <a:rPr lang="en-US" smtClean="0"/>
              <a:t>‹#›</a:t>
            </a:fld>
            <a:endParaRPr lang="en-US"/>
          </a:p>
        </p:txBody>
      </p:sp>
    </p:spTree>
    <p:extLst>
      <p:ext uri="{BB962C8B-B14F-4D97-AF65-F5344CB8AC3E}">
        <p14:creationId xmlns:p14="http://schemas.microsoft.com/office/powerpoint/2010/main" val="34890756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29BB53-1C3D-8D47-BDB7-6E5B081D713E}" type="datetimeFigureOut">
              <a:rPr lang="en-US" smtClean="0"/>
              <a:t>20/8/13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C7D2FD-F079-654C-8CB8-0DDC01CC8F33}" type="slidenum">
              <a:rPr lang="en-US" smtClean="0"/>
              <a:t>‹#›</a:t>
            </a:fld>
            <a:endParaRPr lang="en-US"/>
          </a:p>
        </p:txBody>
      </p:sp>
    </p:spTree>
    <p:extLst>
      <p:ext uri="{BB962C8B-B14F-4D97-AF65-F5344CB8AC3E}">
        <p14:creationId xmlns:p14="http://schemas.microsoft.com/office/powerpoint/2010/main" val="39444901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Publish-subscribe</a:t>
            </a:r>
            <a:r>
              <a:rPr lang="en-US" baseline="0" dirty="0" smtClean="0"/>
              <a:t> systems, used for information distribution, consist of several components, out of which filtering engine is the most important one. Examples of data disseminated by the following systems include news, blog updates, financial data and many other types of deliverable content.</a:t>
            </a:r>
          </a:p>
          <a:p>
            <a:r>
              <a:rPr lang="en-US" baseline="0" dirty="0" smtClean="0"/>
              <a:t>Adoption of the XML as the standard format for message exchange allowed to use </a:t>
            </a:r>
            <a:r>
              <a:rPr lang="en-US" baseline="0" dirty="0" err="1" smtClean="0"/>
              <a:t>Xpath</a:t>
            </a:r>
            <a:r>
              <a:rPr lang="en-US" baseline="0" dirty="0" smtClean="0"/>
              <a:t> expressions to filter particular message based on it’s content as well as on it’s structure.</a:t>
            </a:r>
          </a:p>
          <a:p>
            <a:r>
              <a:rPr lang="en-US" baseline="0" dirty="0" smtClean="0"/>
              <a:t>However existing pub-sub systems are not capable to of effective scaling, which is required because of growing amount of information. Therefore massively parallel approaches for XML filtering should be proposed.</a:t>
            </a:r>
          </a:p>
        </p:txBody>
      </p:sp>
      <p:sp>
        <p:nvSpPr>
          <p:cNvPr id="4" name="Slide Number Placeholder 3"/>
          <p:cNvSpPr>
            <a:spLocks noGrp="1"/>
          </p:cNvSpPr>
          <p:nvPr>
            <p:ph type="sldNum" sz="quarter" idx="10"/>
          </p:nvPr>
        </p:nvSpPr>
        <p:spPr/>
        <p:txBody>
          <a:bodyPr/>
          <a:lstStyle/>
          <a:p>
            <a:fld id="{25C7D2FD-F079-654C-8CB8-0DDC01CC8F33}" type="slidenum">
              <a:rPr lang="en-US" smtClean="0"/>
              <a:t>3</a:t>
            </a:fld>
            <a:endParaRPr lang="en-US"/>
          </a:p>
        </p:txBody>
      </p:sp>
    </p:spTree>
    <p:extLst>
      <p:ext uri="{BB962C8B-B14F-4D97-AF65-F5344CB8AC3E}">
        <p14:creationId xmlns:p14="http://schemas.microsoft.com/office/powerpoint/2010/main" val="1472902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a:t>
            </a:r>
            <a:r>
              <a:rPr lang="en-US" baseline="0" dirty="0" smtClean="0"/>
              <a:t>(d) is omitted)</a:t>
            </a:r>
          </a:p>
          <a:p>
            <a:r>
              <a:rPr lang="en-US" dirty="0" smtClean="0"/>
              <a:t>I</a:t>
            </a:r>
            <a:r>
              <a:rPr lang="en-US" baseline="0" dirty="0" smtClean="0"/>
              <a:t>n the case when node has wildcard tag (*) the same diagonal propagation rules apply, but tag name check is omitted.</a:t>
            </a:r>
          </a:p>
          <a:p>
            <a:r>
              <a:rPr lang="en-US" baseline="0" dirty="0" smtClean="0"/>
              <a:t>If the leaf node if matched it is saved in match array, which later will be used on the second phase of the algorithm.</a:t>
            </a:r>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12</a:t>
            </a:fld>
            <a:endParaRPr lang="en-US"/>
          </a:p>
        </p:txBody>
      </p:sp>
    </p:spTree>
    <p:extLst>
      <p:ext uri="{BB962C8B-B14F-4D97-AF65-F5344CB8AC3E}">
        <p14:creationId xmlns:p14="http://schemas.microsoft.com/office/powerpoint/2010/main" val="256308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address ancestor-descendant semantics we introduce 1 upwards propagation, which applies if the following</a:t>
            </a:r>
            <a:r>
              <a:rPr lang="en-US" baseline="0" dirty="0" smtClean="0"/>
              <a:t> is true:</a:t>
            </a:r>
          </a:p>
          <a:p>
            <a:pPr marL="228600" indent="-228600">
              <a:buAutoNum type="alphaLcParenR"/>
            </a:pPr>
            <a:r>
              <a:rPr lang="en-US" baseline="0" dirty="0" smtClean="0"/>
              <a:t>node’s prefix has 1 on the old TOS</a:t>
            </a:r>
          </a:p>
          <a:p>
            <a:pPr marL="228600" indent="-228600">
              <a:buAutoNum type="alphaLcParenR"/>
            </a:pPr>
            <a:r>
              <a:rPr lang="en-US" baseline="0" dirty="0" smtClean="0"/>
              <a:t>Relationship between node and it’s prefix is </a:t>
            </a:r>
            <a:r>
              <a:rPr lang="en-US" dirty="0" smtClean="0"/>
              <a:t>ancestor-descendant(//)</a:t>
            </a:r>
          </a:p>
          <a:p>
            <a:pPr marL="228600" marR="0" indent="-228600" algn="l" defTabSz="457200" rtl="0" eaLnBrk="1" fontAlgn="auto" latinLnBrk="0" hangingPunct="1">
              <a:lnSpc>
                <a:spcPct val="100000"/>
              </a:lnSpc>
              <a:spcBef>
                <a:spcPts val="0"/>
              </a:spcBef>
              <a:spcAft>
                <a:spcPts val="0"/>
              </a:spcAft>
              <a:buClrTx/>
              <a:buSzTx/>
              <a:buFontTx/>
              <a:buAutoNum type="alphaLcParenR"/>
              <a:tabLst/>
              <a:defRPr/>
            </a:pPr>
            <a:r>
              <a:rPr lang="en-US" baseline="0" dirty="0" smtClean="0"/>
              <a:t>tag in open event equals to the node’s tag name</a:t>
            </a:r>
          </a:p>
          <a:p>
            <a:r>
              <a:rPr lang="en-US" baseline="0" dirty="0" smtClean="0"/>
              <a:t>Note that match is propagated not in node’s column, but in it’s prefix</a:t>
            </a:r>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13</a:t>
            </a:fld>
            <a:endParaRPr lang="en-US"/>
          </a:p>
        </p:txBody>
      </p:sp>
    </p:spTree>
    <p:extLst>
      <p:ext uri="{BB962C8B-B14F-4D97-AF65-F5344CB8AC3E}">
        <p14:creationId xmlns:p14="http://schemas.microsoft.com/office/powerpoint/2010/main" val="22267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example of upward diagonal propagation, where leaf node is saved in match array</a:t>
            </a:r>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14</a:t>
            </a:fld>
            <a:endParaRPr lang="en-US"/>
          </a:p>
        </p:txBody>
      </p:sp>
    </p:spTree>
    <p:extLst>
      <p:ext uri="{BB962C8B-B14F-4D97-AF65-F5344CB8AC3E}">
        <p14:creationId xmlns:p14="http://schemas.microsoft.com/office/powerpoint/2010/main" val="695753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1 do</a:t>
            </a:r>
            <a:r>
              <a:rPr lang="en-US" baseline="0" dirty="0" smtClean="0"/>
              <a:t> not propagate from node /a to /d despite the fact that all requirements for upwards diagonal propagation holds.</a:t>
            </a:r>
          </a:p>
          <a:p>
            <a:r>
              <a:rPr lang="en-US" baseline="0" dirty="0" smtClean="0"/>
              <a:t>The reason is the following: node /a is a split node and has 2 children: //c and /d with different types of parental relationships. In this case stack column for node /a is split into 2 columns: one for children with / relationship, and one for children with // relationship.</a:t>
            </a:r>
          </a:p>
          <a:p>
            <a:r>
              <a:rPr lang="en-US" baseline="0" dirty="0" smtClean="0"/>
              <a:t>In the example /a column have 0 in /-children field and 1 in //-children field on TOS. Since nodes /a and /d are connected with parent-child relationship only value from the respective field (which is 0 in this case) could be propagated.</a:t>
            </a:r>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15</a:t>
            </a:fld>
            <a:endParaRPr lang="en-US"/>
          </a:p>
        </p:txBody>
      </p:sp>
    </p:spTree>
    <p:extLst>
      <p:ext uri="{BB962C8B-B14F-4D97-AF65-F5344CB8AC3E}">
        <p14:creationId xmlns:p14="http://schemas.microsoft.com/office/powerpoint/2010/main" val="1265540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a:r>
            <a:r>
              <a:rPr lang="en-US" baseline="0" dirty="0" smtClean="0"/>
              <a:t>e</a:t>
            </a:r>
            <a:r>
              <a:rPr lang="ru-RU" baseline="0" dirty="0" smtClean="0"/>
              <a:t> </a:t>
            </a:r>
            <a:r>
              <a:rPr lang="en-US" baseline="0" dirty="0" smtClean="0"/>
              <a:t>second phase of</a:t>
            </a:r>
            <a:r>
              <a:rPr lang="ru-RU" baseline="0" dirty="0" smtClean="0"/>
              <a:t> </a:t>
            </a:r>
            <a:r>
              <a:rPr lang="en-US" baseline="0" dirty="0" smtClean="0"/>
              <a:t>the algorithm saves it’s match information in pop stack.</a:t>
            </a:r>
          </a:p>
          <a:p>
            <a:r>
              <a:rPr lang="en-US" baseline="0" dirty="0" smtClean="0"/>
              <a:t>Propagation starts in leaf nodes, if this nodes where saved in match array during the 1</a:t>
            </a:r>
            <a:r>
              <a:rPr lang="en-US" baseline="30000" dirty="0" smtClean="0"/>
              <a:t>st </a:t>
            </a:r>
            <a:r>
              <a:rPr lang="en-US" baseline="0" dirty="0" smtClean="0"/>
              <a:t>phase of</a:t>
            </a:r>
            <a:r>
              <a:rPr lang="ru-RU" baseline="0" dirty="0" smtClean="0"/>
              <a:t> </a:t>
            </a:r>
            <a:r>
              <a:rPr lang="en-US" baseline="0" dirty="0" smtClean="0"/>
              <a:t>the algorithm.</a:t>
            </a:r>
          </a:p>
          <a:p>
            <a:r>
              <a:rPr lang="en-US" baseline="0" dirty="0" smtClean="0"/>
              <a:t>On open event 1 can be propagated diagonally downwards to the node’s column if </a:t>
            </a:r>
          </a:p>
          <a:p>
            <a:pPr marL="228600" indent="-228600">
              <a:buAutoNum type="alphaLcParenR"/>
            </a:pPr>
            <a:r>
              <a:rPr lang="en-US" baseline="0" dirty="0" smtClean="0"/>
              <a:t>it’s prefix column has 1 on old TOS </a:t>
            </a:r>
          </a:p>
          <a:p>
            <a:pPr marL="228600" indent="-228600">
              <a:buAutoNum type="alphaLcParenR"/>
            </a:pPr>
            <a:r>
              <a:rPr lang="en-US" baseline="0" dirty="0" smtClean="0"/>
              <a:t>relationship between node and it’s prefix parent-child(/) </a:t>
            </a:r>
          </a:p>
          <a:p>
            <a:pPr marL="228600" indent="-228600">
              <a:buAutoNum type="alphaLcParenR"/>
            </a:pPr>
            <a:r>
              <a:rPr lang="en-US" baseline="0" dirty="0" smtClean="0"/>
              <a:t>tag in open event equals to the node’s prefix tag name or if node’s prefix tag is wildcard (as it is shown in example).</a:t>
            </a:r>
            <a:endParaRPr lang="en-US" dirty="0" smtClean="0"/>
          </a:p>
          <a:p>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16</a:t>
            </a:fld>
            <a:endParaRPr lang="en-US"/>
          </a:p>
        </p:txBody>
      </p:sp>
    </p:spTree>
    <p:extLst>
      <p:ext uri="{BB962C8B-B14F-4D97-AF65-F5344CB8AC3E}">
        <p14:creationId xmlns:p14="http://schemas.microsoft.com/office/powerpoint/2010/main" val="231492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Strict downwards propagation, applies if the following</a:t>
            </a:r>
            <a:r>
              <a:rPr lang="en-US" baseline="0" dirty="0" smtClean="0"/>
              <a:t> is true:</a:t>
            </a:r>
          </a:p>
          <a:p>
            <a:pPr marL="228600" indent="-228600">
              <a:buAutoNum type="alphaLcParenR"/>
            </a:pPr>
            <a:r>
              <a:rPr lang="en-US" baseline="0" dirty="0" smtClean="0"/>
              <a:t>node’s has 1 on old TOS</a:t>
            </a:r>
          </a:p>
          <a:p>
            <a:pPr marL="228600" indent="-228600">
              <a:buAutoNum type="alphaLcParenR"/>
            </a:pPr>
            <a:r>
              <a:rPr lang="en-US" baseline="0" dirty="0" smtClean="0"/>
              <a:t>Relationship between node and it’s prefix is </a:t>
            </a:r>
            <a:r>
              <a:rPr lang="en-US" dirty="0" smtClean="0"/>
              <a:t>ancestor-descendant(//)</a:t>
            </a:r>
          </a:p>
          <a:p>
            <a:pPr marL="228600" marR="0" indent="-228600" algn="l" defTabSz="457200" rtl="0" eaLnBrk="1" fontAlgn="auto" latinLnBrk="0" hangingPunct="1">
              <a:lnSpc>
                <a:spcPct val="100000"/>
              </a:lnSpc>
              <a:spcBef>
                <a:spcPts val="0"/>
              </a:spcBef>
              <a:spcAft>
                <a:spcPts val="0"/>
              </a:spcAft>
              <a:buClrTx/>
              <a:buSzTx/>
              <a:buFontTx/>
              <a:buAutoNum type="alphaLcParenR"/>
              <a:tabLst/>
              <a:defRPr/>
            </a:pPr>
            <a:r>
              <a:rPr lang="en-US" baseline="0" dirty="0" smtClean="0"/>
              <a:t>tag in open event equals to the node’s tag name</a:t>
            </a:r>
          </a:p>
          <a:p>
            <a:r>
              <a:rPr lang="en-US" baseline="0" dirty="0" smtClean="0"/>
              <a:t>This time match is propagated in node’s column not in it’s prefix (unlike the same situation in push stack)</a:t>
            </a:r>
            <a:endParaRPr lang="en-US" dirty="0" smtClean="0"/>
          </a:p>
          <a:p>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17</a:t>
            </a:fld>
            <a:endParaRPr lang="en-US"/>
          </a:p>
        </p:txBody>
      </p:sp>
    </p:spTree>
    <p:extLst>
      <p:ext uri="{BB962C8B-B14F-4D97-AF65-F5344CB8AC3E}">
        <p14:creationId xmlns:p14="http://schemas.microsoft.com/office/powerpoint/2010/main" val="3026008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following</a:t>
            </a:r>
            <a:r>
              <a:rPr lang="en-US" baseline="0" dirty="0" smtClean="0"/>
              <a:t> example shows the situation when we need to combine matches from several paths in a split node. Since we want to match twig holistically we 1 is propagated into prefix node if all it’s children have 1 on TOS simultaneously.</a:t>
            </a:r>
          </a:p>
          <a:p>
            <a:r>
              <a:rPr lang="en-US" baseline="0" dirty="0" smtClean="0"/>
              <a:t>Again since split node could have children with different parental relationships we need to take onto account /-children and //-children fields.</a:t>
            </a:r>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18</a:t>
            </a:fld>
            <a:endParaRPr lang="en-US"/>
          </a:p>
        </p:txBody>
      </p:sp>
    </p:spTree>
    <p:extLst>
      <p:ext uri="{BB962C8B-B14F-4D97-AF65-F5344CB8AC3E}">
        <p14:creationId xmlns:p14="http://schemas.microsoft.com/office/powerpoint/2010/main" val="3153166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2</a:t>
            </a:r>
            <a:r>
              <a:rPr lang="en-US" baseline="30000" dirty="0" smtClean="0"/>
              <a:t>nd</a:t>
            </a:r>
            <a:r>
              <a:rPr lang="en-US" dirty="0" smtClean="0"/>
              <a:t> phase</a:t>
            </a:r>
            <a:r>
              <a:rPr lang="en-US" baseline="0" dirty="0" smtClean="0"/>
              <a:t> of the algorithm is completed when dummy root node is matched.</a:t>
            </a:r>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19</a:t>
            </a:fld>
            <a:endParaRPr lang="en-US"/>
          </a:p>
        </p:txBody>
      </p:sp>
    </p:spTree>
    <p:extLst>
      <p:ext uri="{BB962C8B-B14F-4D97-AF65-F5344CB8AC3E}">
        <p14:creationId xmlns:p14="http://schemas.microsoft.com/office/powerpoint/2010/main" val="3351705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GPUs</a:t>
            </a:r>
            <a:r>
              <a:rPr lang="en-US" baseline="0" dirty="0" smtClean="0"/>
              <a:t> have very specific architecture.</a:t>
            </a:r>
          </a:p>
          <a:p>
            <a:r>
              <a:rPr lang="en-US" baseline="0" dirty="0" smtClean="0"/>
              <a:t>It turns out that </a:t>
            </a:r>
            <a:r>
              <a:rPr lang="en-US" dirty="0" smtClean="0"/>
              <a:t>twig path filtering problem is especially well</a:t>
            </a:r>
            <a:r>
              <a:rPr lang="en-US" baseline="0" dirty="0" smtClean="0"/>
              <a:t> su</a:t>
            </a:r>
            <a:r>
              <a:rPr lang="en-US" dirty="0" smtClean="0"/>
              <a:t>ited for this type of parallel</a:t>
            </a:r>
            <a:r>
              <a:rPr lang="en-US" baseline="0" dirty="0" smtClean="0"/>
              <a:t> architecture, since it uses several types of inherent parallelism, provided by GPUs:</a:t>
            </a:r>
          </a:p>
          <a:p>
            <a:pPr marL="228600" indent="-228600">
              <a:buAutoNum type="arabicParenR"/>
            </a:pPr>
            <a:r>
              <a:rPr lang="en-US" baseline="0" dirty="0" smtClean="0"/>
              <a:t>Intra-query parallelism allows us to evaluate all stack columns simultaneously, executing them on streaming processors (SP). This type of parallelism is useful because in practice thread block (a set of threads scheduled to execute in parallel) co-allocates several queries, thus all these queries obtain their result simultaneously.</a:t>
            </a:r>
          </a:p>
          <a:p>
            <a:pPr marL="228600" indent="-228600">
              <a:buAutoNum type="arabicParenR"/>
            </a:pPr>
            <a:r>
              <a:rPr lang="en-US" baseline="0" dirty="0" smtClean="0"/>
              <a:t>Inter-query parallelism allows concurrent scheduling of thread blocks on the set of streaming multiprocessors (SM), which again allows to execute queries in parallel, if they were not co-allocated in the same thread block in the first place.</a:t>
            </a:r>
          </a:p>
          <a:p>
            <a:pPr marL="228600" indent="-228600">
              <a:buAutoNum type="arabicParenR"/>
            </a:pPr>
            <a:r>
              <a:rPr lang="en-US" baseline="0" dirty="0" smtClean="0"/>
              <a:t>Concurrent kernel execution feature of the latest Fermi GPU architecture allows us to use inter-document parallelism. This mean several GPU kernels with different parameters (XML documents) could be executed in parallel.</a:t>
            </a:r>
          </a:p>
          <a:p>
            <a:pPr marL="228600"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25C7D2FD-F079-654C-8CB8-0DDC01CC8F33}" type="slidenum">
              <a:rPr lang="en-US" smtClean="0"/>
              <a:t>20</a:t>
            </a:fld>
            <a:endParaRPr lang="en-US"/>
          </a:p>
        </p:txBody>
      </p:sp>
    </p:spTree>
    <p:extLst>
      <p:ext uri="{BB962C8B-B14F-4D97-AF65-F5344CB8AC3E}">
        <p14:creationId xmlns:p14="http://schemas.microsoft.com/office/powerpoint/2010/main" val="601641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minimize slow</a:t>
            </a:r>
            <a:r>
              <a:rPr lang="en-US" baseline="0" dirty="0" smtClean="0"/>
              <a:t> communication between CPU and GPU all preprocessing (XML parsing, </a:t>
            </a:r>
            <a:r>
              <a:rPr lang="en-US" baseline="0" dirty="0" err="1" smtClean="0"/>
              <a:t>Xpath</a:t>
            </a:r>
            <a:r>
              <a:rPr lang="en-US" baseline="0" dirty="0" smtClean="0"/>
              <a:t> query parsing) is done on CPU side and transferred to GPU in compressed format.</a:t>
            </a:r>
          </a:p>
          <a:p>
            <a:r>
              <a:rPr lang="en-US" baseline="0" dirty="0" smtClean="0"/>
              <a:t>XML document is represented as a stream of 1-byte-long XML event records. 1 bit of this record encodes type of XML event (either push or pop) and the rest 7 bits encode tag name of the event.</a:t>
            </a:r>
          </a:p>
          <a:p>
            <a:r>
              <a:rPr lang="en-US" baseline="0" dirty="0" smtClean="0"/>
              <a:t>Event streams reside in the pre-allocated buffer in GPU global memory.</a:t>
            </a:r>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21</a:t>
            </a:fld>
            <a:endParaRPr lang="en-US"/>
          </a:p>
        </p:txBody>
      </p:sp>
    </p:spTree>
    <p:extLst>
      <p:ext uri="{BB962C8B-B14F-4D97-AF65-F5344CB8AC3E}">
        <p14:creationId xmlns:p14="http://schemas.microsoft.com/office/powerpoint/2010/main" val="585955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number of previous research works study the problem of XML filtering using software methods. They could be divided into 3 groups.</a:t>
            </a:r>
          </a:p>
          <a:p>
            <a:r>
              <a:rPr lang="en-US" dirty="0" smtClean="0"/>
              <a:t>The first uses final-state</a:t>
            </a:r>
            <a:r>
              <a:rPr lang="en-US" baseline="0" dirty="0" smtClean="0"/>
              <a:t> machines to match </a:t>
            </a:r>
            <a:r>
              <a:rPr lang="en-US" baseline="0" dirty="0" err="1" smtClean="0"/>
              <a:t>Xpath</a:t>
            </a:r>
            <a:r>
              <a:rPr lang="en-US" baseline="0" dirty="0" smtClean="0"/>
              <a:t> queries against given documents. Query is considered to be matched if final state of FSM is reached</a:t>
            </a:r>
          </a:p>
          <a:p>
            <a:r>
              <a:rPr lang="en-US" baseline="0" dirty="0" err="1" smtClean="0"/>
              <a:t>Xfilter</a:t>
            </a:r>
            <a:r>
              <a:rPr lang="en-US" baseline="0" dirty="0" smtClean="0"/>
              <a:t> converts each query into FSM, where query node corresponds to individual state in one of the FSMs. </a:t>
            </a:r>
          </a:p>
          <a:p>
            <a:r>
              <a:rPr lang="en-US" baseline="0" dirty="0" err="1" smtClean="0"/>
              <a:t>Yfilter</a:t>
            </a:r>
            <a:r>
              <a:rPr lang="en-US" baseline="0" dirty="0" smtClean="0"/>
              <a:t> exploits commonalities between queries to construct single nondeterministic final automaton.</a:t>
            </a:r>
          </a:p>
          <a:p>
            <a:r>
              <a:rPr lang="en-US" dirty="0" err="1" smtClean="0"/>
              <a:t>LazyDFA</a:t>
            </a:r>
            <a:r>
              <a:rPr lang="en-US" baseline="0" dirty="0" smtClean="0"/>
              <a:t> uses deterministic automaton representation, constructed in lazy way.</a:t>
            </a:r>
          </a:p>
          <a:p>
            <a:r>
              <a:rPr lang="en-US" baseline="0" dirty="0" err="1" smtClean="0"/>
              <a:t>Xpush</a:t>
            </a:r>
            <a:r>
              <a:rPr lang="en-US" baseline="0" dirty="0" smtClean="0"/>
              <a:t> create pushdown automaton for the same purposes.</a:t>
            </a:r>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4</a:t>
            </a:fld>
            <a:endParaRPr lang="en-US"/>
          </a:p>
        </p:txBody>
      </p:sp>
    </p:spTree>
    <p:extLst>
      <p:ext uri="{BB962C8B-B14F-4D97-AF65-F5344CB8AC3E}">
        <p14:creationId xmlns:p14="http://schemas.microsoft.com/office/powerpoint/2010/main" val="22176553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Since GPU kernel is the code, executed by each query node we need to store node-specific information in some parameter, which is passed to GPU kernel. This parameter is called personality. Personality is a </a:t>
            </a:r>
            <a:r>
              <a:rPr lang="en-US" dirty="0" smtClean="0"/>
              <a:t>4-byte  record produced by </a:t>
            </a:r>
            <a:r>
              <a:rPr lang="en-US" dirty="0" err="1" smtClean="0"/>
              <a:t>Xpath</a:t>
            </a:r>
            <a:r>
              <a:rPr lang="en-US" dirty="0" smtClean="0"/>
              <a:t> query</a:t>
            </a:r>
            <a:r>
              <a:rPr lang="en-US" baseline="0" dirty="0" smtClean="0"/>
              <a:t> parser on CPU</a:t>
            </a:r>
            <a:r>
              <a:rPr lang="en-US" dirty="0" smtClean="0"/>
              <a:t>,</a:t>
            </a:r>
            <a:r>
              <a:rPr lang="en-US" baseline="0" dirty="0" smtClean="0"/>
              <a:t> which transmitted to GPU in the beginning of kernel execution.</a:t>
            </a:r>
          </a:p>
          <a:p>
            <a:r>
              <a:rPr lang="en-US" baseline="0" dirty="0" smtClean="0"/>
              <a:t>Personality stores all properties of particular query node: whether it is a leaf node or not, what parental relation (/ or //) it has with it’s prefix, if the node has children nodes this / or // relationship (in case when the node is a split node), pointer to the node’s prefix and tag name, corresponding to this node.</a:t>
            </a:r>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22</a:t>
            </a:fld>
            <a:endParaRPr lang="en-US"/>
          </a:p>
        </p:txBody>
      </p:sp>
    </p:spTree>
    <p:extLst>
      <p:ext uri="{BB962C8B-B14F-4D97-AF65-F5344CB8AC3E}">
        <p14:creationId xmlns:p14="http://schemas.microsoft.com/office/powerpoint/2010/main" val="490098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previous examples</a:t>
            </a:r>
            <a:r>
              <a:rPr lang="en-US" baseline="0" dirty="0" smtClean="0"/>
              <a:t> we have seen that there are certain cases (involving split nodes) where having a single stack field in the stack entry is not enough to correctly address the semantics of the situation. Thus every entry in our stacks have 2 fields for children with parent-child and ancestor-descendant relationship (note that we maintain this separation for all nodes, not only for split nodes).</a:t>
            </a:r>
          </a:p>
          <a:p>
            <a:r>
              <a:rPr lang="en-US" dirty="0" smtClean="0"/>
              <a:t>Since nodes capture match information for the whole</a:t>
            </a:r>
            <a:r>
              <a:rPr lang="en-US" baseline="0" dirty="0" smtClean="0"/>
              <a:t> query, which involves reading stack values from adjacent nodes we save stacks in shared memory, which can be accessed from every thread within a thread block (this imposes that queries could not cross thread block boundaries)</a:t>
            </a:r>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23</a:t>
            </a:fld>
            <a:endParaRPr lang="en-US"/>
          </a:p>
        </p:txBody>
      </p:sp>
    </p:spTree>
    <p:extLst>
      <p:ext uri="{BB962C8B-B14F-4D97-AF65-F5344CB8AC3E}">
        <p14:creationId xmlns:p14="http://schemas.microsoft.com/office/powerpoint/2010/main" val="1083575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number of specific</a:t>
            </a:r>
            <a:r>
              <a:rPr lang="en-US" baseline="0" dirty="0" smtClean="0"/>
              <a:t> optimizations were applied to maximize GPU performance.</a:t>
            </a:r>
          </a:p>
          <a:p>
            <a:r>
              <a:rPr lang="en-US" baseline="0" dirty="0" smtClean="0"/>
              <a:t>Firstly since stacks reside in shared memory, which is very limited in size we merge push and pop stacks into single data structure, however maintaining their logical separation.</a:t>
            </a:r>
          </a:p>
          <a:p>
            <a:r>
              <a:rPr lang="en-US" baseline="0" dirty="0" smtClean="0"/>
              <a:t>Coalescing accesses to global memory is another common GPU optimization technique, which decreases GPU bus contention. We use memory coalescing when GPU personality is read in the beginning of kernel execution.</a:t>
            </a:r>
          </a:p>
          <a:p>
            <a:r>
              <a:rPr lang="en-US" baseline="0" dirty="0" smtClean="0"/>
              <a:t>Since every thread within thread block reads the same XML stream it would be perfect if XML stream would reside in shared memory, however this is not possible due to tiny shared memory size. In order to tolerate this we cache small part of the stream into shared memory and loop through XML stream in </a:t>
            </a:r>
            <a:r>
              <a:rPr lang="en-US" baseline="0" dirty="0" err="1" smtClean="0"/>
              <a:t>strided</a:t>
            </a:r>
            <a:r>
              <a:rPr lang="en-US" baseline="0" dirty="0" smtClean="0"/>
              <a:t> manner, caching new block from the stream on each iteration.</a:t>
            </a:r>
          </a:p>
          <a:p>
            <a:r>
              <a:rPr lang="en-US" baseline="0" dirty="0" smtClean="0"/>
              <a:t>Finally to apply path merging semantic in the 2</a:t>
            </a:r>
            <a:r>
              <a:rPr lang="en-US" baseline="30000" dirty="0" smtClean="0"/>
              <a:t>nd</a:t>
            </a:r>
            <a:r>
              <a:rPr lang="en-US" baseline="0" dirty="0" smtClean="0"/>
              <a:t> phase of the algorithm it is natural to call atomic functions to avoid race conditions. However our tests have shown that use of atomics results in huge performance drop, therefore we use a dedicated thread (split node thread) which executes</a:t>
            </a:r>
            <a:r>
              <a:rPr lang="ru-RU" baseline="0" dirty="0" smtClean="0"/>
              <a:t> </a:t>
            </a:r>
            <a:r>
              <a:rPr lang="en-US" baseline="0" dirty="0" smtClean="0"/>
              <a:t>merging logic in serial manner.</a:t>
            </a:r>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24</a:t>
            </a:fld>
            <a:endParaRPr lang="en-US"/>
          </a:p>
        </p:txBody>
      </p:sp>
    </p:spTree>
    <p:extLst>
      <p:ext uri="{BB962C8B-B14F-4D97-AF65-F5344CB8AC3E}">
        <p14:creationId xmlns:p14="http://schemas.microsoft.com/office/powerpoint/2010/main" val="3889772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experimental evaluation we have used two GPUs (NVidia Tesla C2075 and NVidia Tesla K20) to compare the effect of different GPU architectures</a:t>
            </a:r>
            <a:r>
              <a:rPr lang="en-US" baseline="0" dirty="0" smtClean="0"/>
              <a:t> and different number of computational cores. </a:t>
            </a:r>
          </a:p>
          <a:p>
            <a:r>
              <a:rPr lang="en-US" baseline="0" dirty="0" smtClean="0"/>
              <a:t>As a reference implementation of software filtering system we have chosen </a:t>
            </a:r>
            <a:r>
              <a:rPr lang="en-US" dirty="0" err="1" smtClean="0"/>
              <a:t>YFilter</a:t>
            </a:r>
            <a:r>
              <a:rPr lang="en-US" dirty="0" smtClean="0"/>
              <a:t> engine as a state-of-the-art software</a:t>
            </a:r>
            <a:r>
              <a:rPr lang="en-US" baseline="0" dirty="0" smtClean="0"/>
              <a:t> filtering approach</a:t>
            </a:r>
            <a:r>
              <a:rPr lang="en-US" dirty="0" smtClean="0"/>
              <a:t>.</a:t>
            </a:r>
            <a:endParaRPr lang="en-US" baseline="0" dirty="0" smtClean="0"/>
          </a:p>
          <a:p>
            <a:r>
              <a:rPr lang="en-US" baseline="0" dirty="0" smtClean="0"/>
              <a:t>To measure performance of </a:t>
            </a:r>
            <a:r>
              <a:rPr lang="en-US" dirty="0" smtClean="0"/>
              <a:t>software</a:t>
            </a:r>
            <a:r>
              <a:rPr lang="en-US" baseline="0" dirty="0" smtClean="0"/>
              <a:t> filtering he have used the server with two 6-core </a:t>
            </a:r>
            <a:r>
              <a:rPr lang="en-US" dirty="0" smtClean="0"/>
              <a:t>2.30GHz Intel Xeon processors</a:t>
            </a:r>
            <a:r>
              <a:rPr lang="en-US" baseline="0" dirty="0" smtClean="0"/>
              <a:t> and 30 GB of memory.</a:t>
            </a:r>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25</a:t>
            </a:fld>
            <a:endParaRPr lang="en-US"/>
          </a:p>
        </p:txBody>
      </p:sp>
    </p:spTree>
    <p:extLst>
      <p:ext uri="{BB962C8B-B14F-4D97-AF65-F5344CB8AC3E}">
        <p14:creationId xmlns:p14="http://schemas.microsoft.com/office/powerpoint/2010/main" val="1676091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an experimental</a:t>
            </a:r>
            <a:r>
              <a:rPr lang="en-US" baseline="0" dirty="0" smtClean="0"/>
              <a:t> dataset we have used DBLP bibliography xml. To study the effect of document size we trimmed original dataset into chunks of variable size (</a:t>
            </a:r>
            <a:r>
              <a:rPr lang="en-US" dirty="0" smtClean="0"/>
              <a:t>32kB-2MB). We have</a:t>
            </a:r>
            <a:r>
              <a:rPr lang="en-US" baseline="0" dirty="0" smtClean="0"/>
              <a:t> also used synthetic 25kB XML documents, generated with </a:t>
            </a:r>
            <a:r>
              <a:rPr lang="en-US" baseline="0" dirty="0" err="1" smtClean="0"/>
              <a:t>ToXGene</a:t>
            </a:r>
            <a:r>
              <a:rPr lang="en-US" baseline="0" dirty="0" smtClean="0"/>
              <a:t> XML generator from DBLP DTD schema. Since maximum depth of the DBLP xml is known we </a:t>
            </a:r>
            <a:r>
              <a:rPr lang="en-US" baseline="0" dirty="0" err="1" smtClean="0"/>
              <a:t>limite</a:t>
            </a:r>
            <a:r>
              <a:rPr lang="en-US" baseline="0" dirty="0" smtClean="0"/>
              <a:t> depth of our stacks to 10.</a:t>
            </a:r>
          </a:p>
          <a:p>
            <a:r>
              <a:rPr lang="en-US" baseline="0" dirty="0" smtClean="0"/>
              <a:t>Query dataset was generated with </a:t>
            </a:r>
            <a:r>
              <a:rPr lang="en-US" baseline="0" dirty="0" err="1" smtClean="0"/>
              <a:t>YFilter</a:t>
            </a:r>
            <a:r>
              <a:rPr lang="en-US" baseline="0" dirty="0" smtClean="0"/>
              <a:t> </a:t>
            </a:r>
            <a:r>
              <a:rPr lang="en-US" baseline="0" dirty="0" err="1" smtClean="0"/>
              <a:t>XPath</a:t>
            </a:r>
            <a:r>
              <a:rPr lang="en-US" baseline="0" dirty="0" smtClean="0"/>
              <a:t> generator from DBLP DTD. We have used different parameters while generating queries to study their effect on XML filtering performance:</a:t>
            </a:r>
          </a:p>
          <a:p>
            <a:pPr marL="228600" indent="-228600">
              <a:buAutoNum type="arabicParenR"/>
            </a:pPr>
            <a:r>
              <a:rPr lang="en-US" baseline="0" dirty="0" smtClean="0"/>
              <a:t>Query size (number of nodes in the query) varied from 5 to 15</a:t>
            </a:r>
          </a:p>
          <a:p>
            <a:pPr marL="228600" indent="-228600">
              <a:buAutoNum type="arabicParenR"/>
            </a:pPr>
            <a:r>
              <a:rPr lang="en-US" baseline="0" dirty="0" smtClean="0"/>
              <a:t>Number of split points in the twig varied from 1 to 6</a:t>
            </a:r>
          </a:p>
          <a:p>
            <a:pPr marL="228600" indent="-228600">
              <a:buAutoNum type="arabicParenR"/>
            </a:pPr>
            <a:r>
              <a:rPr lang="en-US" baseline="0" dirty="0" smtClean="0"/>
              <a:t>Probability of wildcard node and probability of having ancestor-descendant relationship between node and it’s prefix varied from 10% to 50%</a:t>
            </a:r>
          </a:p>
          <a:p>
            <a:pPr marL="228600" indent="-228600">
              <a:buAutoNum type="arabicParenR"/>
            </a:pPr>
            <a:r>
              <a:rPr lang="en-US" baseline="0" dirty="0" smtClean="0"/>
              <a:t>Total number of queries, executed in parallel varied from 32 to 2048</a:t>
            </a:r>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26</a:t>
            </a:fld>
            <a:endParaRPr lang="en-US"/>
          </a:p>
        </p:txBody>
      </p:sp>
    </p:spTree>
    <p:extLst>
      <p:ext uri="{BB962C8B-B14F-4D97-AF65-F5344CB8AC3E}">
        <p14:creationId xmlns:p14="http://schemas.microsoft.com/office/powerpoint/2010/main" val="3259581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following</a:t>
            </a:r>
            <a:r>
              <a:rPr lang="en-US" baseline="0" dirty="0" smtClean="0"/>
              <a:t> graph shows us filtering throughput on GPU (graph shown for 1MB document, but the graph is the same for documents of other sizes).</a:t>
            </a:r>
          </a:p>
          <a:p>
            <a:r>
              <a:rPr lang="en-US" baseline="0" dirty="0" smtClean="0"/>
              <a:t>We can see that GPU throughput is constant up until some point, which we call breaking point. At that point all available GPU cores are occupied and having more queries results in their linear execution, which is described by rapid drop in throughput. </a:t>
            </a:r>
          </a:p>
          <a:p>
            <a:r>
              <a:rPr lang="en-US" baseline="0" dirty="0" smtClean="0"/>
              <a:t>Up until breaking point GPU is underutilized, therefore some computation cores are just wasted.</a:t>
            </a:r>
          </a:p>
          <a:p>
            <a:r>
              <a:rPr lang="en-US" baseline="0" dirty="0" smtClean="0"/>
              <a:t>The number of occupied GPU cores depend on query length and number of queries. This correlation</a:t>
            </a:r>
            <a:r>
              <a:rPr lang="ru-RU" baseline="0" dirty="0" smtClean="0"/>
              <a:t> </a:t>
            </a:r>
            <a:r>
              <a:rPr lang="en-US" baseline="0" dirty="0" smtClean="0"/>
              <a:t>is clearly shown on the plot.</a:t>
            </a:r>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27</a:t>
            </a:fld>
            <a:endParaRPr lang="en-US"/>
          </a:p>
        </p:txBody>
      </p:sp>
    </p:spTree>
    <p:extLst>
      <p:ext uri="{BB962C8B-B14F-4D97-AF65-F5344CB8AC3E}">
        <p14:creationId xmlns:p14="http://schemas.microsoft.com/office/powerpoint/2010/main" val="1361946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following</a:t>
            </a:r>
            <a:r>
              <a:rPr lang="en-US" baseline="0" dirty="0" smtClean="0"/>
              <a:t> graph shows us speedup of GPU filtering over software filtering approach. The largest speedup (~9x) is obtained on small documents (32Kb), for bigger documents it rapidly drops to constant value.</a:t>
            </a:r>
          </a:p>
          <a:p>
            <a:r>
              <a:rPr lang="en-US" baseline="0" dirty="0" smtClean="0"/>
              <a:t>This effect could be explained by the global memory latency overhead which is an issue with bigger documents.</a:t>
            </a:r>
          </a:p>
          <a:p>
            <a:r>
              <a:rPr lang="en-US" baseline="0" dirty="0" smtClean="0"/>
              <a:t>Higher probability of wildcard nodes and //-relationships increase speedup, since filtering on GPU is not sensitive to these parameters at all, </a:t>
            </a:r>
            <a:r>
              <a:rPr lang="en-US" baseline="0" dirty="0" err="1" smtClean="0"/>
              <a:t>YFilter</a:t>
            </a:r>
            <a:r>
              <a:rPr lang="en-US" baseline="0" dirty="0" smtClean="0"/>
              <a:t> on contrary is affected by them, since they result in bigger NFA size.</a:t>
            </a:r>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28</a:t>
            </a:fld>
            <a:endParaRPr lang="en-US"/>
          </a:p>
        </p:txBody>
      </p:sp>
    </p:spTree>
    <p:extLst>
      <p:ext uri="{BB962C8B-B14F-4D97-AF65-F5344CB8AC3E}">
        <p14:creationId xmlns:p14="http://schemas.microsoft.com/office/powerpoint/2010/main" val="4171234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study</a:t>
            </a:r>
            <a:r>
              <a:rPr lang="en-US" baseline="0" dirty="0" smtClean="0"/>
              <a:t> effect of intra-document parallelism we performed a number of batch experiments where we were filtering a set of XML documents through given set of fixed queries (size of document set in our experiments was 500 and 1000 docs).</a:t>
            </a:r>
          </a:p>
          <a:p>
            <a:r>
              <a:rPr lang="en-US" baseline="0" dirty="0" smtClean="0"/>
              <a:t>In the previous single-document experiments performance measurements were not really “fair” because </a:t>
            </a:r>
            <a:r>
              <a:rPr lang="en-US" baseline="0" dirty="0" err="1" smtClean="0"/>
              <a:t>YFilter</a:t>
            </a:r>
            <a:r>
              <a:rPr lang="en-US" baseline="0" dirty="0" smtClean="0"/>
              <a:t> is implemented as a single threaded program and cannot load all CPU cores on our experiment server. In the batch experiments we introduce “pseudo”-multicore version of </a:t>
            </a:r>
            <a:r>
              <a:rPr lang="en-US" baseline="0" dirty="0" err="1" smtClean="0"/>
              <a:t>YFilter</a:t>
            </a:r>
            <a:r>
              <a:rPr lang="en-US" baseline="0" dirty="0" smtClean="0"/>
              <a:t>, which just start a number of </a:t>
            </a:r>
            <a:r>
              <a:rPr lang="en-US" baseline="0" dirty="0" err="1" smtClean="0"/>
              <a:t>Yfilter</a:t>
            </a:r>
            <a:r>
              <a:rPr lang="en-US" baseline="0" dirty="0" smtClean="0"/>
              <a:t> copies (equal to the number of available CPU cores), each with a subset of original document set. In other words we split document load across these copies. Note that we cannot apply the same technique for query load, since it will decrease amount path commonalities, used to build compact unified NFA.</a:t>
            </a:r>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29</a:t>
            </a:fld>
            <a:endParaRPr lang="en-US"/>
          </a:p>
        </p:txBody>
      </p:sp>
    </p:spTree>
    <p:extLst>
      <p:ext uri="{BB962C8B-B14F-4D97-AF65-F5344CB8AC3E}">
        <p14:creationId xmlns:p14="http://schemas.microsoft.com/office/powerpoint/2010/main" val="2740980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Throughput graph in batch experiments differs from</a:t>
            </a:r>
            <a:r>
              <a:rPr lang="en-US" baseline="0" dirty="0" smtClean="0"/>
              <a:t> the one, which we have seen in single-document case. There is no more breaking point on the plot, throughput just degrades linearly with increasing query load. The reason is the following: no more GPU core are wasted now (as in case prior to the breaking point in single-document case), now they are used for concurrent kernel execution, where different kernels filter different XML streams.</a:t>
            </a:r>
          </a:p>
          <a:p>
            <a:r>
              <a:rPr lang="en-US" baseline="0" dirty="0" smtClean="0"/>
              <a:t>Another observation is that concurrent kernel execution increases maximum GPU throughput almost by the factor of 16 in comparison to single-document experiment.</a:t>
            </a:r>
          </a:p>
          <a:p>
            <a:r>
              <a:rPr lang="en-US" baseline="0" dirty="0" smtClean="0"/>
              <a:t>Query length and query load (number of queries) are still major factors, influencing the throughput.</a:t>
            </a:r>
          </a:p>
          <a:p>
            <a:r>
              <a:rPr lang="en-US" baseline="0" dirty="0" smtClean="0"/>
              <a:t>We can also see that Tesla K20, which have more computational cores than Tesla C2075 shows better results, although they do not differ by the factor of 6 (the ratio of the cores in these GPUs) because the amount of concurrent kernel overlapping is limited by GPU architecture.</a:t>
            </a:r>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30</a:t>
            </a:fld>
            <a:endParaRPr lang="en-US"/>
          </a:p>
        </p:txBody>
      </p:sp>
    </p:spTree>
    <p:extLst>
      <p:ext uri="{BB962C8B-B14F-4D97-AF65-F5344CB8AC3E}">
        <p14:creationId xmlns:p14="http://schemas.microsoft.com/office/powerpoint/2010/main" val="1313081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Speedup graph for batch experiments also shows us a different</a:t>
            </a:r>
            <a:r>
              <a:rPr lang="en-US" baseline="0" dirty="0" smtClean="0"/>
              <a:t> picture: the maximum speedup is up to 16x and instead of flattening out for greater number of queries the graph continues to drop by factor of 2. Moreover after 512 queries we see that GPU performance is even worse than the performance of </a:t>
            </a:r>
            <a:r>
              <a:rPr lang="en-US" baseline="0" dirty="0" err="1" smtClean="0"/>
              <a:t>Yfilter</a:t>
            </a:r>
            <a:r>
              <a:rPr lang="en-US" baseline="0" dirty="0" smtClean="0"/>
              <a:t>. This could be explained by the nature of throughput shown in previous plot.</a:t>
            </a:r>
          </a:p>
          <a:p>
            <a:r>
              <a:rPr lang="en-US" baseline="0" dirty="0" smtClean="0"/>
              <a:t>Again Tesla K20 performs better then Tesla C2075.</a:t>
            </a:r>
          </a:p>
          <a:p>
            <a:r>
              <a:rPr lang="en-US" baseline="0" dirty="0" smtClean="0"/>
              <a:t>“Pseudo”-multicore version also performs better then the regular one, however again we do not see 12x difference (number of used cores) because of the startup overhead, incurred by executing additional </a:t>
            </a:r>
            <a:r>
              <a:rPr lang="en-US" baseline="0" dirty="0" err="1" smtClean="0"/>
              <a:t>Yfilter</a:t>
            </a:r>
            <a:r>
              <a:rPr lang="en-US" baseline="0" dirty="0" smtClean="0"/>
              <a:t> copy.</a:t>
            </a:r>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31</a:t>
            </a:fld>
            <a:endParaRPr lang="en-US"/>
          </a:p>
        </p:txBody>
      </p:sp>
    </p:spTree>
    <p:extLst>
      <p:ext uri="{BB962C8B-B14F-4D97-AF65-F5344CB8AC3E}">
        <p14:creationId xmlns:p14="http://schemas.microsoft.com/office/powerpoint/2010/main" val="1542499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type - sequence-based approaches is represented</a:t>
            </a:r>
            <a:r>
              <a:rPr lang="en-US" baseline="0" dirty="0" smtClean="0"/>
              <a:t> by </a:t>
            </a:r>
            <a:r>
              <a:rPr lang="en-US" baseline="0" dirty="0" err="1" smtClean="0"/>
              <a:t>FiST</a:t>
            </a:r>
            <a:r>
              <a:rPr lang="en-US" baseline="0" dirty="0" smtClean="0"/>
              <a:t>, which converts XML document and queries into </a:t>
            </a:r>
            <a:r>
              <a:rPr lang="en-US" baseline="0" dirty="0" err="1" smtClean="0"/>
              <a:t>Prufer</a:t>
            </a:r>
            <a:r>
              <a:rPr lang="en-US" baseline="0" dirty="0" smtClean="0"/>
              <a:t> sequences and applies substring search algorithm with additional </a:t>
            </a:r>
            <a:r>
              <a:rPr lang="en-US" baseline="0" dirty="0" err="1" smtClean="0"/>
              <a:t>postprocessing</a:t>
            </a:r>
            <a:r>
              <a:rPr lang="en-US" baseline="0" dirty="0" smtClean="0"/>
              <a:t> to determine if the original query was matched.</a:t>
            </a:r>
          </a:p>
          <a:p>
            <a:r>
              <a:rPr lang="en-US" baseline="0" dirty="0" smtClean="0"/>
              <a:t>Lastly, the third type </a:t>
            </a:r>
            <a:r>
              <a:rPr lang="en-US" dirty="0" smtClean="0"/>
              <a:t>of software consist</a:t>
            </a:r>
            <a:r>
              <a:rPr lang="en-US" baseline="0" dirty="0" smtClean="0"/>
              <a:t> of systems, which use different indexing techniques to match </a:t>
            </a:r>
            <a:r>
              <a:rPr lang="en-US" baseline="0" dirty="0" err="1" smtClean="0"/>
              <a:t>Xpath</a:t>
            </a:r>
            <a:r>
              <a:rPr lang="en-US" baseline="0" dirty="0" smtClean="0"/>
              <a:t> queries. </a:t>
            </a:r>
            <a:r>
              <a:rPr lang="en-US" baseline="0" dirty="0" err="1" smtClean="0"/>
              <a:t>Xtrie</a:t>
            </a:r>
            <a:r>
              <a:rPr lang="en-US" baseline="0" dirty="0" smtClean="0"/>
              <a:t> builds a </a:t>
            </a:r>
            <a:r>
              <a:rPr lang="en-US" baseline="0" dirty="0" err="1" smtClean="0"/>
              <a:t>trie</a:t>
            </a:r>
            <a:r>
              <a:rPr lang="en-US" baseline="0" dirty="0" smtClean="0"/>
              <a:t>-like index to match query prefix. </a:t>
            </a:r>
            <a:r>
              <a:rPr lang="en-US" baseline="0" dirty="0" err="1" smtClean="0"/>
              <a:t>Afilter</a:t>
            </a:r>
            <a:r>
              <a:rPr lang="en-US" baseline="0" dirty="0" smtClean="0"/>
              <a:t> uses couple of similar indexes, to match query prefix as well as it’s suffix.</a:t>
            </a:r>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5</a:t>
            </a:fld>
            <a:endParaRPr lang="en-US"/>
          </a:p>
        </p:txBody>
      </p:sp>
    </p:spTree>
    <p:extLst>
      <p:ext uri="{BB962C8B-B14F-4D97-AF65-F5344CB8AC3E}">
        <p14:creationId xmlns:p14="http://schemas.microsoft.com/office/powerpoint/2010/main" val="449440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conclusion we have proposed an algorithm</a:t>
            </a:r>
            <a:r>
              <a:rPr lang="en-US" baseline="0" dirty="0" smtClean="0"/>
              <a:t> for holistic twig filtering</a:t>
            </a:r>
            <a:r>
              <a:rPr lang="ru-RU" baseline="0" dirty="0" smtClean="0"/>
              <a:t> </a:t>
            </a:r>
            <a:r>
              <a:rPr lang="en-US" baseline="0" dirty="0" smtClean="0"/>
              <a:t>tuned to </a:t>
            </a:r>
            <a:r>
              <a:rPr lang="en-US" baseline="0" smtClean="0"/>
              <a:t>execute effectively on massively </a:t>
            </a:r>
            <a:r>
              <a:rPr lang="en-US" baseline="0" dirty="0" smtClean="0"/>
              <a:t>parallel GPU architecture, which uses all available sources of hardware parallelism provided by GPUs.</a:t>
            </a:r>
          </a:p>
          <a:p>
            <a:r>
              <a:rPr lang="en-US" baseline="0" dirty="0" smtClean="0"/>
              <a:t>Unlike the FPGA analog this approach allows processing theoretically unlimited number of queries, which could be changed on the fly without hardware reprogramming.</a:t>
            </a:r>
          </a:p>
          <a:p>
            <a:r>
              <a:rPr lang="en-US" baseline="0" dirty="0" smtClean="0"/>
              <a:t>We have shown that our approach is capable to reach speedup up to 9x in single-document usage scenario and up to 16 in batch document case.</a:t>
            </a:r>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32</a:t>
            </a:fld>
            <a:endParaRPr lang="en-US"/>
          </a:p>
        </p:txBody>
      </p:sp>
    </p:spTree>
    <p:extLst>
      <p:ext uri="{BB962C8B-B14F-4D97-AF65-F5344CB8AC3E}">
        <p14:creationId xmlns:p14="http://schemas.microsoft.com/office/powerpoint/2010/main" val="3399245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number of our</a:t>
            </a:r>
            <a:r>
              <a:rPr lang="en-US" baseline="0" dirty="0" smtClean="0"/>
              <a:t> previous works studies hardware approaches to solve stated problem.</a:t>
            </a:r>
          </a:p>
          <a:p>
            <a:r>
              <a:rPr lang="en-US" baseline="0" dirty="0" smtClean="0"/>
              <a:t>The first paper proposed streaming dynamic programming approach for XML path filtering and proposed FPGA implementation of this algorithm.</a:t>
            </a:r>
          </a:p>
          <a:p>
            <a:r>
              <a:rPr lang="en-US" baseline="0" dirty="0" smtClean="0"/>
              <a:t>ICDE paper extended this work by supporting twig queries.</a:t>
            </a:r>
          </a:p>
          <a:p>
            <a:r>
              <a:rPr lang="en-US" baseline="0" dirty="0" smtClean="0"/>
              <a:t>Paper presented on ADMS in 2011 used original approach to implement path filtering system on GPUs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All these works on hardware acceleration of XML filtering showed significant speedup over state-of-the</a:t>
            </a:r>
            <a:r>
              <a:rPr lang="en-US" baseline="0" dirty="0" smtClean="0"/>
              <a:t>-art software analogs.</a:t>
            </a:r>
          </a:p>
        </p:txBody>
      </p:sp>
      <p:sp>
        <p:nvSpPr>
          <p:cNvPr id="4" name="Slide Number Placeholder 3"/>
          <p:cNvSpPr>
            <a:spLocks noGrp="1"/>
          </p:cNvSpPr>
          <p:nvPr>
            <p:ph type="sldNum" sz="quarter" idx="10"/>
          </p:nvPr>
        </p:nvSpPr>
        <p:spPr/>
        <p:txBody>
          <a:bodyPr/>
          <a:lstStyle/>
          <a:p>
            <a:fld id="{25C7D2FD-F079-654C-8CB8-0DDC01CC8F33}" type="slidenum">
              <a:rPr lang="en-US" smtClean="0"/>
              <a:t>6</a:t>
            </a:fld>
            <a:endParaRPr lang="en-US"/>
          </a:p>
        </p:txBody>
      </p:sp>
    </p:spTree>
    <p:extLst>
      <p:ext uri="{BB962C8B-B14F-4D97-AF65-F5344CB8AC3E}">
        <p14:creationId xmlns:p14="http://schemas.microsoft.com/office/powerpoint/2010/main" val="3723681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following work studies the problem of holistic XML twig filtering on GPUs.</a:t>
            </a:r>
          </a:p>
          <a:p>
            <a:r>
              <a:rPr lang="en-US" baseline="0" dirty="0" smtClean="0"/>
              <a:t>The nature of the problem allows it to fully leverage massively parallel GPU hardware architecture for this task.</a:t>
            </a:r>
          </a:p>
          <a:p>
            <a:r>
              <a:rPr lang="en-US" baseline="0" dirty="0" smtClean="0"/>
              <a:t>In ICDE paper we have already studied problem of twig filtering on FPGAs, but despite the significant speedup, which we were able to achieve on FPGAs, this approach had some significant drawbacks.</a:t>
            </a:r>
          </a:p>
          <a:p>
            <a:r>
              <a:rPr lang="en-US" baseline="0" dirty="0" smtClean="0"/>
              <a:t>Firstly FPGA chip real estate is expensive, therefore the number of queries, which we can filter is limited.</a:t>
            </a:r>
          </a:p>
          <a:p>
            <a:r>
              <a:rPr lang="en-US" baseline="0" dirty="0" smtClean="0"/>
              <a:t>The second drawback is the lack of query dynamicity, since changing queries requires reprogramming of FPGA, the process which takes time, effort and cannot be done online</a:t>
            </a:r>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7</a:t>
            </a:fld>
            <a:endParaRPr lang="en-US"/>
          </a:p>
        </p:txBody>
      </p:sp>
    </p:spTree>
    <p:extLst>
      <p:ext uri="{BB962C8B-B14F-4D97-AF65-F5344CB8AC3E}">
        <p14:creationId xmlns:p14="http://schemas.microsoft.com/office/powerpoint/2010/main" val="3089642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filtering approach requires some preliminary work.</a:t>
            </a:r>
          </a:p>
          <a:p>
            <a:r>
              <a:rPr lang="en-US" dirty="0" smtClean="0"/>
              <a:t>First of all we need to convert original XML document into a parsed stream,</a:t>
            </a:r>
            <a:r>
              <a:rPr lang="en-US" baseline="0" dirty="0" smtClean="0"/>
              <a:t> which will be fed to our algorithm.</a:t>
            </a:r>
          </a:p>
          <a:p>
            <a:r>
              <a:rPr lang="en-US" baseline="0" dirty="0" smtClean="0"/>
              <a:t>XML stream is obtained by using SAX XML parser, which traverses XML document and generates open(tag) event, whenever it reads opening of the tag, and close(tag) event in case when closing tag is observed.</a:t>
            </a:r>
          </a:p>
          <a:p>
            <a:r>
              <a:rPr lang="en-US" baseline="0" dirty="0" smtClean="0"/>
              <a:t>Twig filtering algorithm consists of two parts: a) matching individual root-to-leaf paths and b</a:t>
            </a:r>
            <a:r>
              <a:rPr lang="ru-RU" baseline="0" dirty="0" smtClean="0"/>
              <a:t>)</a:t>
            </a:r>
            <a:r>
              <a:rPr lang="en-US" baseline="0" dirty="0" smtClean="0"/>
              <a:t> reporting those matches back to root along with</a:t>
            </a:r>
            <a:r>
              <a:rPr lang="ru-RU" baseline="0" dirty="0" smtClean="0"/>
              <a:t> </a:t>
            </a:r>
            <a:r>
              <a:rPr lang="en-US" baseline="0" dirty="0" smtClean="0"/>
              <a:t>joining them at split nodes.</a:t>
            </a:r>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8</a:t>
            </a:fld>
            <a:endParaRPr lang="en-US"/>
          </a:p>
        </p:txBody>
      </p:sp>
    </p:spTree>
    <p:extLst>
      <p:ext uri="{BB962C8B-B14F-4D97-AF65-F5344CB8AC3E}">
        <p14:creationId xmlns:p14="http://schemas.microsoft.com/office/powerpoint/2010/main" val="1837271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capture those matches our algorithm uses dynamic programming strategy, where the role of dynamic programming table is played by binary stack – the stack containing only 0s and 1s (here and later in examples only 1s and shown, 0s are omitted for brevity).</a:t>
            </a:r>
          </a:p>
          <a:p>
            <a:r>
              <a:rPr lang="en-US" dirty="0" smtClean="0"/>
              <a:t>Stacks are generated</a:t>
            </a:r>
            <a:r>
              <a:rPr lang="en-US" baseline="0" dirty="0" smtClean="0"/>
              <a:t> during preprocessing step. Each stack is mapped to single </a:t>
            </a:r>
            <a:r>
              <a:rPr lang="en-US" baseline="0" dirty="0" err="1" smtClean="0"/>
              <a:t>XPath</a:t>
            </a:r>
            <a:r>
              <a:rPr lang="en-US" baseline="0" dirty="0" smtClean="0"/>
              <a:t> query. Every column within the stack is mapped to query node. The length of the stack is equal to the length of the query. Depth of the stack should be at least the maximum depth of XML document.</a:t>
            </a:r>
          </a:p>
          <a:p>
            <a:r>
              <a:rPr lang="en-US" baseline="0" dirty="0" smtClean="0"/>
              <a:t>During query parsing every node determines it’s prefix in the twig, which is saved as a stack column prefix pointer.</a:t>
            </a:r>
          </a:p>
          <a:p>
            <a:r>
              <a:rPr lang="en-US" baseline="0" dirty="0" smtClean="0"/>
              <a:t>Matches are always saved on the current top-of-the-stack (TOS). TOS is updated (increased of decreased) in reaction to events read from XML stream, open event translates into stack push operation, close event – into pop operation accordingly.</a:t>
            </a:r>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9</a:t>
            </a:fld>
            <a:endParaRPr lang="en-US"/>
          </a:p>
        </p:txBody>
      </p:sp>
    </p:spTree>
    <p:extLst>
      <p:ext uri="{BB962C8B-B14F-4D97-AF65-F5344CB8AC3E}">
        <p14:creationId xmlns:p14="http://schemas.microsoft.com/office/powerpoint/2010/main" val="4014766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two</a:t>
            </a:r>
            <a:r>
              <a:rPr lang="en-US" baseline="0" dirty="0" smtClean="0"/>
              <a:t> stages of the algorithm (root-to-leaf and reversed match propagation) we introduce 2 types of stacks: push stack and pop stack, which would capture matches for each algorithm stage accordingly.</a:t>
            </a:r>
          </a:p>
          <a:p>
            <a:r>
              <a:rPr lang="en-US" baseline="0" dirty="0" smtClean="0"/>
              <a:t>Values in the push stack are updated only in response to open events (on close event only TOS is decreased).</a:t>
            </a:r>
          </a:p>
          <a:p>
            <a:r>
              <a:rPr lang="en-US" baseline="0" dirty="0" smtClean="0"/>
              <a:t>On contrary values in pop stack are updated both on open and close events, where open forces values on pop stack TOS to be erased.</a:t>
            </a:r>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10</a:t>
            </a:fld>
            <a:endParaRPr lang="en-US"/>
          </a:p>
        </p:txBody>
      </p:sp>
    </p:spTree>
    <p:extLst>
      <p:ext uri="{BB962C8B-B14F-4D97-AF65-F5344CB8AC3E}">
        <p14:creationId xmlns:p14="http://schemas.microsoft.com/office/powerpoint/2010/main" val="4256926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following example</a:t>
            </a:r>
            <a:r>
              <a:rPr lang="en-US" baseline="0" dirty="0" smtClean="0"/>
              <a:t> shows match propagation rules in push stack.</a:t>
            </a:r>
          </a:p>
          <a:p>
            <a:r>
              <a:rPr lang="en-US" baseline="0" dirty="0" smtClean="0"/>
              <a:t>When the stack is generated from parsed </a:t>
            </a:r>
            <a:r>
              <a:rPr lang="en-US" baseline="0" dirty="0" err="1" smtClean="0"/>
              <a:t>XPath</a:t>
            </a:r>
            <a:r>
              <a:rPr lang="en-US" baseline="0" dirty="0" smtClean="0"/>
              <a:t> query the first column is reserved for dummy root node (which is referred as $). In the beginning of root-to-leaf path matching values on TOS for column corresponding to root node are set to 1, whereas all other values on TOS are 0.</a:t>
            </a:r>
          </a:p>
          <a:p>
            <a:r>
              <a:rPr lang="en-US" baseline="0" dirty="0" smtClean="0"/>
              <a:t>On open event 1 can be propagated diagonally upwards to the node’s column if </a:t>
            </a:r>
          </a:p>
          <a:p>
            <a:pPr marL="228600" indent="-228600">
              <a:buAutoNum type="alphaLcParenR"/>
            </a:pPr>
            <a:r>
              <a:rPr lang="en-US" baseline="0" dirty="0" smtClean="0"/>
              <a:t>it’s prefix column has 1 on the old TOS </a:t>
            </a:r>
          </a:p>
          <a:p>
            <a:pPr marL="228600" indent="-228600">
              <a:buAutoNum type="alphaLcParenR"/>
            </a:pPr>
            <a:r>
              <a:rPr lang="en-US" baseline="0" dirty="0" smtClean="0"/>
              <a:t>relationship between node and it’s prefix parent-child(/) </a:t>
            </a:r>
          </a:p>
          <a:p>
            <a:pPr marL="228600" indent="-228600">
              <a:buAutoNum type="alphaLcParenR"/>
            </a:pPr>
            <a:r>
              <a:rPr lang="en-US" baseline="0" dirty="0" smtClean="0"/>
              <a:t>tag in open event equals to the node’s tag name</a:t>
            </a:r>
            <a:endParaRPr lang="en-US" dirty="0"/>
          </a:p>
        </p:txBody>
      </p:sp>
      <p:sp>
        <p:nvSpPr>
          <p:cNvPr id="4" name="Slide Number Placeholder 3"/>
          <p:cNvSpPr>
            <a:spLocks noGrp="1"/>
          </p:cNvSpPr>
          <p:nvPr>
            <p:ph type="sldNum" sz="quarter" idx="10"/>
          </p:nvPr>
        </p:nvSpPr>
        <p:spPr/>
        <p:txBody>
          <a:bodyPr/>
          <a:lstStyle/>
          <a:p>
            <a:fld id="{25C7D2FD-F079-654C-8CB8-0DDC01CC8F33}" type="slidenum">
              <a:rPr lang="en-US" smtClean="0"/>
              <a:t>11</a:t>
            </a:fld>
            <a:endParaRPr lang="en-US"/>
          </a:p>
        </p:txBody>
      </p:sp>
    </p:spTree>
    <p:extLst>
      <p:ext uri="{BB962C8B-B14F-4D97-AF65-F5344CB8AC3E}">
        <p14:creationId xmlns:p14="http://schemas.microsoft.com/office/powerpoint/2010/main" val="4129602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161" name="Picture 41" descr="ppt_titlepage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123" name="Rectangle 3"/>
          <p:cNvSpPr>
            <a:spLocks noGrp="1" noChangeArrowheads="1"/>
          </p:cNvSpPr>
          <p:nvPr>
            <p:ph type="ctrTitle"/>
          </p:nvPr>
        </p:nvSpPr>
        <p:spPr>
          <a:xfrm>
            <a:off x="533400" y="762000"/>
            <a:ext cx="8077200" cy="2133600"/>
          </a:xfrm>
        </p:spPr>
        <p:txBody>
          <a:bodyPr/>
          <a:lstStyle>
            <a:lvl1pPr>
              <a:defRPr sz="4800"/>
            </a:lvl1pPr>
          </a:lstStyle>
          <a:p>
            <a:pPr lvl="0"/>
            <a:r>
              <a:rPr lang="en-US" noProof="0" smtClean="0"/>
              <a:t>Click to edit Master title style</a:t>
            </a:r>
          </a:p>
        </p:txBody>
      </p:sp>
      <p:sp>
        <p:nvSpPr>
          <p:cNvPr id="5124" name="Rectangle 4"/>
          <p:cNvSpPr>
            <a:spLocks noGrp="1" noChangeArrowheads="1"/>
          </p:cNvSpPr>
          <p:nvPr>
            <p:ph type="subTitle" idx="1"/>
          </p:nvPr>
        </p:nvSpPr>
        <p:spPr>
          <a:xfrm>
            <a:off x="533400" y="3124200"/>
            <a:ext cx="8077200" cy="2362200"/>
          </a:xfrm>
        </p:spPr>
        <p:txBody>
          <a:bodyPr/>
          <a:lstStyle>
            <a:lvl1pPr marL="0" indent="0">
              <a:buFont typeface="Wingdings" charset="0"/>
              <a:buNone/>
              <a:defRPr sz="3200">
                <a:solidFill>
                  <a:srgbClr val="2D6CC0"/>
                </a:solidFill>
                <a:effectLst>
                  <a:outerShdw blurRad="38100" dist="38100" dir="2700000" algn="tl">
                    <a:srgbClr val="DDDDDD"/>
                  </a:outerShdw>
                </a:effectLst>
              </a:defRPr>
            </a:lvl1pPr>
          </a:lstStyle>
          <a:p>
            <a:pPr lvl="0"/>
            <a:r>
              <a:rPr lang="en-US" noProof="0" smtClean="0"/>
              <a:t>Click to edit Master subtitle style</a:t>
            </a:r>
          </a:p>
        </p:txBody>
      </p:sp>
      <p:sp>
        <p:nvSpPr>
          <p:cNvPr id="5125" name="Rectangle 5"/>
          <p:cNvSpPr>
            <a:spLocks noGrp="1" noChangeArrowheads="1"/>
          </p:cNvSpPr>
          <p:nvPr>
            <p:ph type="dt" sz="half" idx="2"/>
          </p:nvPr>
        </p:nvSpPr>
        <p:spPr/>
        <p:txBody>
          <a:bodyPr/>
          <a:lstStyle>
            <a:lvl1pPr>
              <a:defRPr/>
            </a:lvl1pPr>
          </a:lstStyle>
          <a:p>
            <a:endParaRPr lang="en-US"/>
          </a:p>
        </p:txBody>
      </p:sp>
      <p:sp>
        <p:nvSpPr>
          <p:cNvPr id="5126" name="Rectangle 6"/>
          <p:cNvSpPr>
            <a:spLocks noGrp="1" noChangeArrowheads="1"/>
          </p:cNvSpPr>
          <p:nvPr>
            <p:ph type="ftr" sz="quarter" idx="3"/>
          </p:nvPr>
        </p:nvSpPr>
        <p:spPr/>
        <p:txBody>
          <a:bodyPr/>
          <a:lstStyle>
            <a:lvl1pPr>
              <a:defRPr/>
            </a:lvl1pPr>
          </a:lstStyle>
          <a:p>
            <a:endParaRPr lang="en-US"/>
          </a:p>
        </p:txBody>
      </p:sp>
      <p:sp>
        <p:nvSpPr>
          <p:cNvPr id="5127" name="Rectangle 7"/>
          <p:cNvSpPr>
            <a:spLocks noGrp="1" noChangeArrowheads="1"/>
          </p:cNvSpPr>
          <p:nvPr>
            <p:ph type="sldNum" sz="quarter" idx="4"/>
          </p:nvPr>
        </p:nvSpPr>
        <p:spPr/>
        <p:txBody>
          <a:bodyPr/>
          <a:lstStyle>
            <a:lvl1pPr>
              <a:defRPr/>
            </a:lvl1pPr>
          </a:lstStyle>
          <a:p>
            <a:fld id="{17D32A55-24BF-2544-9D54-A92F3F8D3A93}" type="slidenum">
              <a:rPr lang="en-US"/>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68028A0-506F-8646-92B9-5E29224DB113}" type="slidenum">
              <a:rPr lang="en-US"/>
              <a:pPr/>
              <a:t>‹#›</a:t>
            </a:fld>
            <a:endParaRPr lang="en-US"/>
          </a:p>
        </p:txBody>
      </p:sp>
    </p:spTree>
    <p:extLst>
      <p:ext uri="{BB962C8B-B14F-4D97-AF65-F5344CB8AC3E}">
        <p14:creationId xmlns:p14="http://schemas.microsoft.com/office/powerpoint/2010/main" val="2244772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0"/>
            <a:ext cx="205740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85800"/>
            <a:ext cx="60198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6381CE6-04A3-584A-AB20-3B1B35D0216F}" type="slidenum">
              <a:rPr lang="en-US"/>
              <a:pPr/>
              <a:t>‹#›</a:t>
            </a:fld>
            <a:endParaRPr lang="en-US"/>
          </a:p>
        </p:txBody>
      </p:sp>
    </p:spTree>
    <p:extLst>
      <p:ext uri="{BB962C8B-B14F-4D97-AF65-F5344CB8AC3E}">
        <p14:creationId xmlns:p14="http://schemas.microsoft.com/office/powerpoint/2010/main" val="1624094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E1AED16-9596-704F-866A-B158A6F070CF}" type="slidenum">
              <a:rPr lang="en-US"/>
              <a:pPr/>
              <a:t>‹#›</a:t>
            </a:fld>
            <a:endParaRPr lang="en-US"/>
          </a:p>
        </p:txBody>
      </p:sp>
    </p:spTree>
    <p:extLst>
      <p:ext uri="{BB962C8B-B14F-4D97-AF65-F5344CB8AC3E}">
        <p14:creationId xmlns:p14="http://schemas.microsoft.com/office/powerpoint/2010/main" val="3538022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ED9DCD-C0A1-AE46-A81B-5B5DD95607DC}" type="slidenum">
              <a:rPr lang="en-US"/>
              <a:pPr/>
              <a:t>‹#›</a:t>
            </a:fld>
            <a:endParaRPr lang="en-US"/>
          </a:p>
        </p:txBody>
      </p:sp>
    </p:spTree>
    <p:extLst>
      <p:ext uri="{BB962C8B-B14F-4D97-AF65-F5344CB8AC3E}">
        <p14:creationId xmlns:p14="http://schemas.microsoft.com/office/powerpoint/2010/main" val="2536477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4EAA967-8DC8-3D4A-9494-3568A30025AA}" type="slidenum">
              <a:rPr lang="en-US"/>
              <a:pPr/>
              <a:t>‹#›</a:t>
            </a:fld>
            <a:endParaRPr lang="en-US"/>
          </a:p>
        </p:txBody>
      </p:sp>
    </p:spTree>
    <p:extLst>
      <p:ext uri="{BB962C8B-B14F-4D97-AF65-F5344CB8AC3E}">
        <p14:creationId xmlns:p14="http://schemas.microsoft.com/office/powerpoint/2010/main" val="60670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B281EE5-C7A6-7E40-AB72-36E9E15BC5D7}" type="slidenum">
              <a:rPr lang="en-US"/>
              <a:pPr/>
              <a:t>‹#›</a:t>
            </a:fld>
            <a:endParaRPr lang="en-US"/>
          </a:p>
        </p:txBody>
      </p:sp>
    </p:spTree>
    <p:extLst>
      <p:ext uri="{BB962C8B-B14F-4D97-AF65-F5344CB8AC3E}">
        <p14:creationId xmlns:p14="http://schemas.microsoft.com/office/powerpoint/2010/main" val="380048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EBB8FDB-328F-0846-8A39-D73F52CA7649}" type="slidenum">
              <a:rPr lang="en-US"/>
              <a:pPr/>
              <a:t>‹#›</a:t>
            </a:fld>
            <a:endParaRPr lang="en-US"/>
          </a:p>
        </p:txBody>
      </p:sp>
    </p:spTree>
    <p:extLst>
      <p:ext uri="{BB962C8B-B14F-4D97-AF65-F5344CB8AC3E}">
        <p14:creationId xmlns:p14="http://schemas.microsoft.com/office/powerpoint/2010/main" val="393567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7DD32F9-B09C-E544-86C8-055026675440}" type="slidenum">
              <a:rPr lang="en-US"/>
              <a:pPr/>
              <a:t>‹#›</a:t>
            </a:fld>
            <a:endParaRPr lang="en-US"/>
          </a:p>
        </p:txBody>
      </p:sp>
    </p:spTree>
    <p:extLst>
      <p:ext uri="{BB962C8B-B14F-4D97-AF65-F5344CB8AC3E}">
        <p14:creationId xmlns:p14="http://schemas.microsoft.com/office/powerpoint/2010/main" val="294857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236D372-7C01-BB4E-BD06-E2ADAE18A0E8}" type="slidenum">
              <a:rPr lang="en-US"/>
              <a:pPr/>
              <a:t>‹#›</a:t>
            </a:fld>
            <a:endParaRPr lang="en-US"/>
          </a:p>
        </p:txBody>
      </p:sp>
    </p:spTree>
    <p:extLst>
      <p:ext uri="{BB962C8B-B14F-4D97-AF65-F5344CB8AC3E}">
        <p14:creationId xmlns:p14="http://schemas.microsoft.com/office/powerpoint/2010/main" val="275304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86CA204-1DF8-CF4C-B893-F059C2A98054}" type="slidenum">
              <a:rPr lang="en-US"/>
              <a:pPr/>
              <a:t>‹#›</a:t>
            </a:fld>
            <a:endParaRPr lang="en-US"/>
          </a:p>
        </p:txBody>
      </p:sp>
    </p:spTree>
    <p:extLst>
      <p:ext uri="{BB962C8B-B14F-4D97-AF65-F5344CB8AC3E}">
        <p14:creationId xmlns:p14="http://schemas.microsoft.com/office/powerpoint/2010/main" val="32362142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5" Type="http://schemas.openxmlformats.org/officeDocument/2006/relationships/image" Target="../media/image3.png"/><Relationship Id="rId1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36" name="Picture 40" descr="ppt_generic_backgrpun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099" name="Rectangle 3"/>
          <p:cNvSpPr>
            <a:spLocks noGrp="1" noChangeArrowheads="1"/>
          </p:cNvSpPr>
          <p:nvPr>
            <p:ph type="title"/>
          </p:nvPr>
        </p:nvSpPr>
        <p:spPr bwMode="auto">
          <a:xfrm>
            <a:off x="457200" y="685800"/>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a:p>
        </p:txBody>
      </p:sp>
      <p:sp>
        <p:nvSpPr>
          <p:cNvPr id="4100" name="Rectangle 4"/>
          <p:cNvSpPr>
            <a:spLocks noGrp="1" noChangeArrowheads="1"/>
          </p:cNvSpPr>
          <p:nvPr>
            <p:ph type="body" idx="1"/>
          </p:nvPr>
        </p:nvSpPr>
        <p:spPr bwMode="auto">
          <a:xfrm>
            <a:off x="457200" y="15240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101" name="Rectangle 5"/>
          <p:cNvSpPr>
            <a:spLocks noGrp="1" noChangeArrowheads="1"/>
          </p:cNvSpPr>
          <p:nvPr>
            <p:ph type="dt" sz="half" idx="2"/>
          </p:nvPr>
        </p:nvSpPr>
        <p:spPr bwMode="auto">
          <a:xfrm>
            <a:off x="457200" y="64008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000"/>
            </a:lvl1pPr>
          </a:lstStyle>
          <a:p>
            <a:endParaRPr lang="en-US"/>
          </a:p>
        </p:txBody>
      </p:sp>
      <p:sp>
        <p:nvSpPr>
          <p:cNvPr id="4102" name="Rectangle 6"/>
          <p:cNvSpPr>
            <a:spLocks noGrp="1" noChangeArrowheads="1"/>
          </p:cNvSpPr>
          <p:nvPr>
            <p:ph type="ftr" sz="quarter" idx="3"/>
          </p:nvPr>
        </p:nvSpPr>
        <p:spPr bwMode="auto">
          <a:xfrm>
            <a:off x="3124200" y="6400800"/>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000"/>
            </a:lvl1pPr>
          </a:lstStyle>
          <a:p>
            <a:endParaRPr lang="en-US"/>
          </a:p>
        </p:txBody>
      </p:sp>
      <p:sp>
        <p:nvSpPr>
          <p:cNvPr id="4103" name="Rectangle 7"/>
          <p:cNvSpPr>
            <a:spLocks noGrp="1" noChangeArrowheads="1"/>
          </p:cNvSpPr>
          <p:nvPr>
            <p:ph type="sldNum" sz="quarter" idx="4"/>
          </p:nvPr>
        </p:nvSpPr>
        <p:spPr bwMode="auto">
          <a:xfrm>
            <a:off x="6553200" y="64008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000"/>
            </a:lvl1pPr>
          </a:lstStyle>
          <a:p>
            <a:fld id="{BA17131B-B944-9449-BACA-AD2425EF876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xmlns:p14="http://schemas.microsoft.com/office/powerpoint/2010/main" id="1" dur="indefinite" restart="never" nodeType="tmRoot"/>
      </p:par>
    </p:tnLst>
  </p:timing>
  <p:hf hdr="0" ftr="0" dt="0"/>
  <p:txStyles>
    <p:titleStyle>
      <a:lvl1pPr algn="l" rtl="0" eaLnBrk="1" fontAlgn="base" hangingPunct="1">
        <a:spcBef>
          <a:spcPct val="0"/>
        </a:spcBef>
        <a:spcAft>
          <a:spcPct val="0"/>
        </a:spcAft>
        <a:defRPr sz="3900" b="1">
          <a:solidFill>
            <a:schemeClr val="tx1"/>
          </a:solidFill>
          <a:latin typeface="+mj-lt"/>
          <a:ea typeface="+mj-ea"/>
          <a:cs typeface="+mj-cs"/>
        </a:defRPr>
      </a:lvl1pPr>
      <a:lvl2pPr algn="l" rtl="0" eaLnBrk="1" fontAlgn="base" hangingPunct="1">
        <a:spcBef>
          <a:spcPct val="0"/>
        </a:spcBef>
        <a:spcAft>
          <a:spcPct val="0"/>
        </a:spcAft>
        <a:defRPr sz="3900" b="1">
          <a:solidFill>
            <a:schemeClr val="tx1"/>
          </a:solidFill>
          <a:latin typeface="Arial" charset="0"/>
          <a:ea typeface="ＭＳ Ｐゴシック" charset="0"/>
        </a:defRPr>
      </a:lvl2pPr>
      <a:lvl3pPr algn="l" rtl="0" eaLnBrk="1" fontAlgn="base" hangingPunct="1">
        <a:spcBef>
          <a:spcPct val="0"/>
        </a:spcBef>
        <a:spcAft>
          <a:spcPct val="0"/>
        </a:spcAft>
        <a:defRPr sz="3900" b="1">
          <a:solidFill>
            <a:schemeClr val="tx1"/>
          </a:solidFill>
          <a:latin typeface="Arial" charset="0"/>
          <a:ea typeface="ＭＳ Ｐゴシック" charset="0"/>
        </a:defRPr>
      </a:lvl3pPr>
      <a:lvl4pPr algn="l" rtl="0" eaLnBrk="1" fontAlgn="base" hangingPunct="1">
        <a:spcBef>
          <a:spcPct val="0"/>
        </a:spcBef>
        <a:spcAft>
          <a:spcPct val="0"/>
        </a:spcAft>
        <a:defRPr sz="3900" b="1">
          <a:solidFill>
            <a:schemeClr val="tx1"/>
          </a:solidFill>
          <a:latin typeface="Arial" charset="0"/>
          <a:ea typeface="ＭＳ Ｐゴシック" charset="0"/>
        </a:defRPr>
      </a:lvl4pPr>
      <a:lvl5pPr algn="l" rtl="0" eaLnBrk="1" fontAlgn="base" hangingPunct="1">
        <a:spcBef>
          <a:spcPct val="0"/>
        </a:spcBef>
        <a:spcAft>
          <a:spcPct val="0"/>
        </a:spcAft>
        <a:defRPr sz="3900" b="1">
          <a:solidFill>
            <a:schemeClr val="tx1"/>
          </a:solidFill>
          <a:latin typeface="Arial" charset="0"/>
          <a:ea typeface="ＭＳ Ｐゴシック" charset="0"/>
        </a:defRPr>
      </a:lvl5pPr>
      <a:lvl6pPr marL="457200" algn="l" rtl="0" eaLnBrk="1" fontAlgn="base" hangingPunct="1">
        <a:spcBef>
          <a:spcPct val="0"/>
        </a:spcBef>
        <a:spcAft>
          <a:spcPct val="0"/>
        </a:spcAft>
        <a:defRPr sz="3900" b="1">
          <a:solidFill>
            <a:schemeClr val="tx1"/>
          </a:solidFill>
          <a:latin typeface="Arial" charset="0"/>
          <a:ea typeface="ＭＳ Ｐゴシック" charset="0"/>
        </a:defRPr>
      </a:lvl6pPr>
      <a:lvl7pPr marL="914400" algn="l" rtl="0" eaLnBrk="1" fontAlgn="base" hangingPunct="1">
        <a:spcBef>
          <a:spcPct val="0"/>
        </a:spcBef>
        <a:spcAft>
          <a:spcPct val="0"/>
        </a:spcAft>
        <a:defRPr sz="3900" b="1">
          <a:solidFill>
            <a:schemeClr val="tx1"/>
          </a:solidFill>
          <a:latin typeface="Arial" charset="0"/>
          <a:ea typeface="ＭＳ Ｐゴシック" charset="0"/>
        </a:defRPr>
      </a:lvl7pPr>
      <a:lvl8pPr marL="1371600" algn="l" rtl="0" eaLnBrk="1" fontAlgn="base" hangingPunct="1">
        <a:spcBef>
          <a:spcPct val="0"/>
        </a:spcBef>
        <a:spcAft>
          <a:spcPct val="0"/>
        </a:spcAft>
        <a:defRPr sz="3900" b="1">
          <a:solidFill>
            <a:schemeClr val="tx1"/>
          </a:solidFill>
          <a:latin typeface="Arial" charset="0"/>
          <a:ea typeface="ＭＳ Ｐゴシック" charset="0"/>
        </a:defRPr>
      </a:lvl8pPr>
      <a:lvl9pPr marL="1828800" algn="l" rtl="0" eaLnBrk="1" fontAlgn="base" hangingPunct="1">
        <a:spcBef>
          <a:spcPct val="0"/>
        </a:spcBef>
        <a:spcAft>
          <a:spcPct val="0"/>
        </a:spcAft>
        <a:defRPr sz="3900" b="1">
          <a:solidFill>
            <a:schemeClr val="tx1"/>
          </a:solidFill>
          <a:latin typeface="Arial" charset="0"/>
          <a:ea typeface="ＭＳ Ｐゴシック" charset="0"/>
        </a:defRPr>
      </a:lvl9pPr>
    </p:titleStyle>
    <p:bodyStyle>
      <a:lvl1pPr marL="342900" indent="-342900" algn="l" rtl="0" eaLnBrk="1" fontAlgn="base" hangingPunct="1">
        <a:spcBef>
          <a:spcPct val="20000"/>
        </a:spcBef>
        <a:spcAft>
          <a:spcPct val="0"/>
        </a:spcAft>
        <a:buClr>
          <a:schemeClr val="tx2"/>
        </a:buClr>
        <a:buSzPct val="70000"/>
        <a:buFont typeface="Wingdings" charset="0"/>
        <a:buBlip>
          <a:blip r:embed="rId14"/>
        </a:buBlip>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charset="0"/>
        <a:buBlip>
          <a:blip r:embed="rId15"/>
        </a:buBlip>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charset="0"/>
        <a:buBlip>
          <a:blip r:embed="rId16"/>
        </a:buBlip>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charset="0"/>
        <a:buBlip>
          <a:blip r:embed="rId15"/>
        </a:buBlip>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charset="0"/>
        <a:buBlip>
          <a:blip r:embed="rId16"/>
        </a:buBlip>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charset="0"/>
        <a:buBlip>
          <a:blip r:embed="rId16"/>
        </a:buBlip>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charset="0"/>
        <a:buBlip>
          <a:blip r:embed="rId16"/>
        </a:buBlip>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charset="0"/>
        <a:buBlip>
          <a:blip r:embed="rId16"/>
        </a:buBlip>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charset="0"/>
        <a:buBlip>
          <a:blip r:embed="rId16"/>
        </a:buBlip>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p:txBody>
          <a:bodyPr/>
          <a:lstStyle/>
          <a:p>
            <a:pPr algn="ctr"/>
            <a:r>
              <a:rPr lang="en-US" dirty="0"/>
              <a:t>High-Performance Holistic XML Twig Filtering Using </a:t>
            </a:r>
            <a:r>
              <a:rPr lang="en-US" dirty="0" smtClean="0"/>
              <a:t>GPUs</a:t>
            </a:r>
            <a:endParaRPr lang="en-US" dirty="0"/>
          </a:p>
        </p:txBody>
      </p:sp>
      <p:sp>
        <p:nvSpPr>
          <p:cNvPr id="28675" name="Rectangle 3"/>
          <p:cNvSpPr>
            <a:spLocks noGrp="1" noChangeArrowheads="1"/>
          </p:cNvSpPr>
          <p:nvPr>
            <p:ph type="subTitle" idx="1"/>
          </p:nvPr>
        </p:nvSpPr>
        <p:spPr/>
        <p:txBody>
          <a:bodyPr/>
          <a:lstStyle/>
          <a:p>
            <a:r>
              <a:rPr lang="en-US" dirty="0" err="1" smtClean="0"/>
              <a:t>Ildar</a:t>
            </a:r>
            <a:r>
              <a:rPr lang="en-US" dirty="0" smtClean="0"/>
              <a:t> </a:t>
            </a:r>
            <a:r>
              <a:rPr lang="en-US" dirty="0" err="1" smtClean="0"/>
              <a:t>Absalyamov</a:t>
            </a:r>
            <a:r>
              <a:rPr lang="en-US" dirty="0" smtClean="0"/>
              <a:t>, Roger </a:t>
            </a:r>
            <a:r>
              <a:rPr lang="en-US" dirty="0" err="1" smtClean="0"/>
              <a:t>Moussalli</a:t>
            </a:r>
            <a:r>
              <a:rPr lang="en-US" dirty="0" smtClean="0"/>
              <a:t>, </a:t>
            </a:r>
            <a:r>
              <a:rPr lang="en-US" dirty="0" err="1" smtClean="0"/>
              <a:t>Walid</a:t>
            </a:r>
            <a:r>
              <a:rPr lang="en-US" dirty="0" smtClean="0"/>
              <a:t> </a:t>
            </a:r>
            <a:r>
              <a:rPr lang="en-US" dirty="0" err="1" smtClean="0"/>
              <a:t>Najjar</a:t>
            </a:r>
            <a:r>
              <a:rPr lang="en-US" dirty="0" smtClean="0"/>
              <a:t> and </a:t>
            </a:r>
            <a:r>
              <a:rPr lang="en-US" dirty="0" err="1" smtClean="0"/>
              <a:t>Vassilis</a:t>
            </a:r>
            <a:r>
              <a:rPr lang="en-US" dirty="0" smtClean="0"/>
              <a:t> </a:t>
            </a:r>
            <a:r>
              <a:rPr lang="en-US" dirty="0" err="1" smtClean="0"/>
              <a:t>Tsotras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programming: </a:t>
            </a:r>
            <a:r>
              <a:rPr lang="en-US" dirty="0" smtClean="0"/>
              <a:t>stacks </a:t>
            </a:r>
            <a:endParaRPr lang="en-US" dirty="0"/>
          </a:p>
        </p:txBody>
      </p:sp>
      <p:sp>
        <p:nvSpPr>
          <p:cNvPr id="3" name="Content Placeholder 2"/>
          <p:cNvSpPr>
            <a:spLocks noGrp="1"/>
          </p:cNvSpPr>
          <p:nvPr>
            <p:ph idx="1"/>
          </p:nvPr>
        </p:nvSpPr>
        <p:spPr/>
        <p:txBody>
          <a:bodyPr/>
          <a:lstStyle/>
          <a:p>
            <a:r>
              <a:rPr lang="en-US" dirty="0" smtClean="0"/>
              <a:t>Two different types of stack are used for different parts of filtering algorithm: push stack (for matching root-to-leaf paths) and pop stack (for propagating leaf matches back to root)</a:t>
            </a:r>
          </a:p>
          <a:p>
            <a:r>
              <a:rPr lang="en-US" dirty="0"/>
              <a:t>TOS </a:t>
            </a:r>
            <a:r>
              <a:rPr lang="en-US" dirty="0" smtClean="0"/>
              <a:t>values of push stack </a:t>
            </a:r>
            <a:r>
              <a:rPr lang="en-US" dirty="0"/>
              <a:t>are updated only during </a:t>
            </a:r>
            <a:r>
              <a:rPr lang="en-US" i="1" dirty="0" smtClean="0"/>
              <a:t>open</a:t>
            </a:r>
            <a:r>
              <a:rPr lang="en-US" dirty="0" smtClean="0"/>
              <a:t> events</a:t>
            </a:r>
          </a:p>
          <a:p>
            <a:r>
              <a:rPr lang="en-US" dirty="0"/>
              <a:t>TOS values of </a:t>
            </a:r>
            <a:r>
              <a:rPr lang="en-US" dirty="0" smtClean="0"/>
              <a:t>pop stack </a:t>
            </a:r>
            <a:r>
              <a:rPr lang="en-US" dirty="0"/>
              <a:t>are updated </a:t>
            </a:r>
            <a:r>
              <a:rPr lang="en-US" dirty="0" smtClean="0"/>
              <a:t>both on </a:t>
            </a:r>
            <a:r>
              <a:rPr lang="en-US" i="1" dirty="0" smtClean="0"/>
              <a:t>open</a:t>
            </a:r>
            <a:r>
              <a:rPr lang="en-US" dirty="0" smtClean="0"/>
              <a:t> and </a:t>
            </a:r>
            <a:r>
              <a:rPr lang="en-US" i="1" dirty="0" smtClean="0"/>
              <a:t>close</a:t>
            </a:r>
            <a:r>
              <a:rPr lang="en-US" dirty="0" smtClean="0"/>
              <a:t> events (overwrite existing information)</a:t>
            </a:r>
            <a:endParaRPr lang="en-US" dirty="0"/>
          </a:p>
        </p:txBody>
      </p:sp>
      <p:sp>
        <p:nvSpPr>
          <p:cNvPr id="4" name="Slide Number Placeholder 3"/>
          <p:cNvSpPr>
            <a:spLocks noGrp="1"/>
          </p:cNvSpPr>
          <p:nvPr>
            <p:ph type="sldNum" sz="quarter" idx="12"/>
          </p:nvPr>
        </p:nvSpPr>
        <p:spPr/>
        <p:txBody>
          <a:bodyPr/>
          <a:lstStyle/>
          <a:p>
            <a:fld id="{EE1AED16-9596-704F-866A-B158A6F070CF}" type="slidenum">
              <a:rPr lang="en-US" smtClean="0"/>
              <a:pPr/>
              <a:t>10</a:t>
            </a:fld>
            <a:endParaRPr lang="en-US"/>
          </a:p>
        </p:txBody>
      </p:sp>
    </p:spTree>
    <p:extLst>
      <p:ext uri="{BB962C8B-B14F-4D97-AF65-F5344CB8AC3E}">
        <p14:creationId xmlns:p14="http://schemas.microsoft.com/office/powerpoint/2010/main" val="274264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stack: Example</a:t>
            </a:r>
            <a:endParaRPr lang="en-US" dirty="0"/>
          </a:p>
        </p:txBody>
      </p:sp>
      <p:sp>
        <p:nvSpPr>
          <p:cNvPr id="4" name="Slide Number Placeholder 3"/>
          <p:cNvSpPr>
            <a:spLocks noGrp="1"/>
          </p:cNvSpPr>
          <p:nvPr>
            <p:ph type="sldNum" sz="quarter" idx="12"/>
          </p:nvPr>
        </p:nvSpPr>
        <p:spPr/>
        <p:txBody>
          <a:bodyPr/>
          <a:lstStyle/>
          <a:p>
            <a:fld id="{EE1AED16-9596-704F-866A-B158A6F070CF}" type="slidenum">
              <a:rPr lang="en-US" smtClean="0"/>
              <a:pPr/>
              <a:t>11</a:t>
            </a:fld>
            <a:endParaRPr lang="en-US"/>
          </a:p>
        </p:txBody>
      </p:sp>
      <p:grpSp>
        <p:nvGrpSpPr>
          <p:cNvPr id="22" name="Group 21"/>
          <p:cNvGrpSpPr/>
          <p:nvPr/>
        </p:nvGrpSpPr>
        <p:grpSpPr>
          <a:xfrm>
            <a:off x="1066800" y="1962297"/>
            <a:ext cx="2286000" cy="2152503"/>
            <a:chOff x="1066800" y="1981201"/>
            <a:chExt cx="2286000" cy="2152503"/>
          </a:xfrm>
        </p:grpSpPr>
        <p:sp>
          <p:nvSpPr>
            <p:cNvPr id="6" name="TextBox 5"/>
            <p:cNvSpPr txBox="1"/>
            <p:nvPr/>
          </p:nvSpPr>
          <p:spPr>
            <a:xfrm>
              <a:off x="1828800" y="1981201"/>
              <a:ext cx="304800" cy="397339"/>
            </a:xfrm>
            <a:prstGeom prst="rect">
              <a:avLst/>
            </a:prstGeom>
            <a:noFill/>
          </p:spPr>
          <p:txBody>
            <a:bodyPr wrap="square" rtlCol="0">
              <a:spAutoFit/>
            </a:bodyPr>
            <a:lstStyle/>
            <a:p>
              <a:pPr algn="ctr"/>
              <a:r>
                <a:rPr lang="en-US" sz="2600" dirty="0" smtClean="0"/>
                <a:t>a</a:t>
              </a:r>
              <a:endParaRPr lang="en-US" sz="2600" dirty="0"/>
            </a:p>
          </p:txBody>
        </p:sp>
        <p:cxnSp>
          <p:nvCxnSpPr>
            <p:cNvPr id="9" name="Straight Connector 8"/>
            <p:cNvCxnSpPr>
              <a:stCxn id="6" idx="2"/>
              <a:endCxn id="8" idx="0"/>
            </p:cNvCxnSpPr>
            <p:nvPr/>
          </p:nvCxnSpPr>
          <p:spPr>
            <a:xfrm>
              <a:off x="1981200" y="2378540"/>
              <a:ext cx="685800" cy="463433"/>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6" idx="2"/>
              <a:endCxn id="7" idx="0"/>
            </p:cNvCxnSpPr>
            <p:nvPr/>
          </p:nvCxnSpPr>
          <p:spPr>
            <a:xfrm flipH="1">
              <a:off x="1295400" y="2378540"/>
              <a:ext cx="685800" cy="463433"/>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grpSp>
          <p:nvGrpSpPr>
            <p:cNvPr id="3" name="Group 2"/>
            <p:cNvGrpSpPr/>
            <p:nvPr/>
          </p:nvGrpSpPr>
          <p:grpSpPr>
            <a:xfrm>
              <a:off x="1981200" y="2841973"/>
              <a:ext cx="1371600" cy="1291731"/>
              <a:chOff x="609600" y="2841973"/>
              <a:chExt cx="1371600" cy="1291731"/>
            </a:xfrm>
          </p:grpSpPr>
          <p:sp>
            <p:nvSpPr>
              <p:cNvPr id="8" name="TextBox 7"/>
              <p:cNvSpPr txBox="1"/>
              <p:nvPr/>
            </p:nvSpPr>
            <p:spPr>
              <a:xfrm>
                <a:off x="1143000" y="2841973"/>
                <a:ext cx="304800" cy="397339"/>
              </a:xfrm>
              <a:prstGeom prst="rect">
                <a:avLst/>
              </a:prstGeom>
              <a:noFill/>
            </p:spPr>
            <p:txBody>
              <a:bodyPr wrap="square" rtlCol="0">
                <a:spAutoFit/>
              </a:bodyPr>
              <a:lstStyle/>
              <a:p>
                <a:pPr algn="ctr"/>
                <a:r>
                  <a:rPr lang="en-US" sz="2600" dirty="0" smtClean="0"/>
                  <a:t>b</a:t>
                </a:r>
                <a:endParaRPr lang="en-US" sz="2600" dirty="0"/>
              </a:p>
            </p:txBody>
          </p:sp>
          <p:grpSp>
            <p:nvGrpSpPr>
              <p:cNvPr id="12" name="Group 11"/>
              <p:cNvGrpSpPr/>
              <p:nvPr/>
            </p:nvGrpSpPr>
            <p:grpSpPr>
              <a:xfrm>
                <a:off x="609600" y="3239312"/>
                <a:ext cx="1371600" cy="894392"/>
                <a:chOff x="5867400" y="3388043"/>
                <a:chExt cx="1371600" cy="1108468"/>
              </a:xfrm>
            </p:grpSpPr>
            <p:sp>
              <p:nvSpPr>
                <p:cNvPr id="14" name="TextBox 13"/>
                <p:cNvSpPr txBox="1"/>
                <p:nvPr/>
              </p:nvSpPr>
              <p:spPr>
                <a:xfrm>
                  <a:off x="5867400" y="3886200"/>
                  <a:ext cx="304800" cy="492443"/>
                </a:xfrm>
                <a:prstGeom prst="rect">
                  <a:avLst/>
                </a:prstGeom>
                <a:noFill/>
              </p:spPr>
              <p:txBody>
                <a:bodyPr wrap="square" rtlCol="0">
                  <a:spAutoFit/>
                </a:bodyPr>
                <a:lstStyle/>
                <a:p>
                  <a:pPr algn="ctr"/>
                  <a:r>
                    <a:rPr lang="en-US" sz="2600" dirty="0" smtClean="0"/>
                    <a:t>c</a:t>
                  </a:r>
                  <a:endParaRPr lang="en-US" sz="2600" dirty="0"/>
                </a:p>
              </p:txBody>
            </p:sp>
            <p:cxnSp>
              <p:nvCxnSpPr>
                <p:cNvPr id="15" name="Straight Connector 14"/>
                <p:cNvCxnSpPr>
                  <a:stCxn id="8" idx="2"/>
                  <a:endCxn id="14" idx="0"/>
                </p:cNvCxnSpPr>
                <p:nvPr/>
              </p:nvCxnSpPr>
              <p:spPr>
                <a:xfrm flipH="1">
                  <a:off x="6019800" y="3388043"/>
                  <a:ext cx="533400" cy="498157"/>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7" idx="0"/>
                  <a:endCxn id="8" idx="2"/>
                </p:cNvCxnSpPr>
                <p:nvPr/>
              </p:nvCxnSpPr>
              <p:spPr>
                <a:xfrm flipH="1" flipV="1">
                  <a:off x="6553200" y="3388043"/>
                  <a:ext cx="457200" cy="498157"/>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781800" y="3886200"/>
                  <a:ext cx="457200" cy="610311"/>
                </a:xfrm>
                <a:prstGeom prst="rect">
                  <a:avLst/>
                </a:prstGeom>
                <a:noFill/>
              </p:spPr>
              <p:txBody>
                <a:bodyPr wrap="square" rtlCol="0">
                  <a:spAutoFit/>
                </a:bodyPr>
                <a:lstStyle/>
                <a:p>
                  <a:pPr algn="ctr"/>
                  <a:r>
                    <a:rPr lang="en-US" sz="2600" dirty="0" smtClean="0"/>
                    <a:t>d</a:t>
                  </a:r>
                  <a:endParaRPr lang="en-US" sz="2600" dirty="0"/>
                </a:p>
              </p:txBody>
            </p:sp>
          </p:grpSp>
        </p:grpSp>
        <p:grpSp>
          <p:nvGrpSpPr>
            <p:cNvPr id="20" name="Group 19"/>
            <p:cNvGrpSpPr/>
            <p:nvPr/>
          </p:nvGrpSpPr>
          <p:grpSpPr>
            <a:xfrm>
              <a:off x="1066800" y="2841973"/>
              <a:ext cx="457200" cy="1291731"/>
              <a:chOff x="2438400" y="2841973"/>
              <a:chExt cx="457200" cy="1291731"/>
            </a:xfrm>
          </p:grpSpPr>
          <p:sp>
            <p:nvSpPr>
              <p:cNvPr id="7" name="TextBox 6"/>
              <p:cNvSpPr txBox="1"/>
              <p:nvPr/>
            </p:nvSpPr>
            <p:spPr>
              <a:xfrm>
                <a:off x="2514600" y="2841973"/>
                <a:ext cx="304800" cy="397339"/>
              </a:xfrm>
              <a:prstGeom prst="rect">
                <a:avLst/>
              </a:prstGeom>
              <a:noFill/>
            </p:spPr>
            <p:txBody>
              <a:bodyPr wrap="square" rtlCol="0">
                <a:spAutoFit/>
              </a:bodyPr>
              <a:lstStyle/>
              <a:p>
                <a:pPr algn="ctr"/>
                <a:r>
                  <a:rPr lang="en-US" sz="2600" dirty="0" smtClean="0"/>
                  <a:t>d</a:t>
                </a:r>
                <a:endParaRPr lang="en-US" sz="2600" dirty="0"/>
              </a:p>
            </p:txBody>
          </p:sp>
          <p:sp>
            <p:nvSpPr>
              <p:cNvPr id="11" name="TextBox 10"/>
              <p:cNvSpPr txBox="1"/>
              <p:nvPr/>
            </p:nvSpPr>
            <p:spPr>
              <a:xfrm>
                <a:off x="2438400" y="3641261"/>
                <a:ext cx="457200" cy="492443"/>
              </a:xfrm>
              <a:prstGeom prst="rect">
                <a:avLst/>
              </a:prstGeom>
              <a:noFill/>
            </p:spPr>
            <p:txBody>
              <a:bodyPr wrap="square" rtlCol="0">
                <a:spAutoFit/>
              </a:bodyPr>
              <a:lstStyle/>
              <a:p>
                <a:pPr algn="ctr"/>
                <a:r>
                  <a:rPr lang="en-US" sz="2600" dirty="0" smtClean="0"/>
                  <a:t>e</a:t>
                </a:r>
                <a:endParaRPr lang="en-US" sz="2600" dirty="0"/>
              </a:p>
            </p:txBody>
          </p:sp>
          <p:cxnSp>
            <p:nvCxnSpPr>
              <p:cNvPr id="13" name="Straight Connector 12"/>
              <p:cNvCxnSpPr>
                <a:stCxn id="7" idx="2"/>
                <a:endCxn id="11" idx="0"/>
              </p:cNvCxnSpPr>
              <p:nvPr/>
            </p:nvCxnSpPr>
            <p:spPr>
              <a:xfrm>
                <a:off x="2667000" y="3239312"/>
                <a:ext cx="0" cy="401949"/>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grpSp>
      </p:grpSp>
      <p:graphicFrame>
        <p:nvGraphicFramePr>
          <p:cNvPr id="18" name="Table 17"/>
          <p:cNvGraphicFramePr>
            <a:graphicFrameLocks noGrp="1"/>
          </p:cNvGraphicFramePr>
          <p:nvPr>
            <p:extLst>
              <p:ext uri="{D42A27DB-BD31-4B8C-83A1-F6EECF244321}">
                <p14:modId xmlns:p14="http://schemas.microsoft.com/office/powerpoint/2010/main" val="470421207"/>
              </p:ext>
            </p:extLst>
          </p:nvPr>
        </p:nvGraphicFramePr>
        <p:xfrm>
          <a:off x="1066800" y="4572000"/>
          <a:ext cx="2590800" cy="1854200"/>
        </p:xfrm>
        <a:graphic>
          <a:graphicData uri="http://schemas.openxmlformats.org/drawingml/2006/table">
            <a:tbl>
              <a:tblPr bandRow="1">
                <a:tableStyleId>{9D7B26C5-4107-4FEC-AEDC-1716B250A1EF}</a:tableStyleId>
              </a:tblPr>
              <a:tblGrid>
                <a:gridCol w="518160"/>
                <a:gridCol w="518160"/>
                <a:gridCol w="518160"/>
                <a:gridCol w="518160"/>
                <a:gridCol w="518160"/>
              </a:tblGrid>
              <a:tr h="370840">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r>
              <a:tr h="370840">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1</a:t>
                      </a:r>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r>
              <a:tr h="370840">
                <a:tc>
                  <a:txBody>
                    <a:bodyPr/>
                    <a:lstStyle/>
                    <a:p>
                      <a:pPr algn="ctr"/>
                      <a:r>
                        <a:rPr lang="en-US" dirty="0" smtClean="0"/>
                        <a:t>1</a:t>
                      </a: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a:t>
                      </a:r>
                      <a:endParaRPr lang="en-US" dirty="0"/>
                    </a:p>
                  </a:txBody>
                  <a:tcPr>
                    <a:lnL w="19050" cap="flat" cmpd="sng" algn="ctr">
                      <a:no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/a</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//c</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/d</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a:t>
                      </a:r>
                      <a:endParaRPr lang="en-US" dirty="0"/>
                    </a:p>
                  </a:txBody>
                  <a:tcPr>
                    <a:lnL>
                      <a:noFill/>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9" name="TextBox 18"/>
          <p:cNvSpPr txBox="1"/>
          <p:nvPr/>
        </p:nvSpPr>
        <p:spPr>
          <a:xfrm>
            <a:off x="457200" y="1524000"/>
            <a:ext cx="2819400" cy="553998"/>
          </a:xfrm>
          <a:prstGeom prst="rect">
            <a:avLst/>
          </a:prstGeom>
          <a:noFill/>
        </p:spPr>
        <p:txBody>
          <a:bodyPr wrap="square" rtlCol="0">
            <a:spAutoFit/>
          </a:bodyPr>
          <a:lstStyle/>
          <a:p>
            <a:pPr algn="ctr"/>
            <a:r>
              <a:rPr lang="en-US" sz="3000" dirty="0" smtClean="0"/>
              <a:t>XML Document</a:t>
            </a:r>
            <a:endParaRPr lang="en-US" sz="3000" dirty="0"/>
          </a:p>
        </p:txBody>
      </p:sp>
      <p:sp>
        <p:nvSpPr>
          <p:cNvPr id="21" name="Content Placeholder 2"/>
          <p:cNvSpPr>
            <a:spLocks noGrp="1"/>
          </p:cNvSpPr>
          <p:nvPr>
            <p:ph idx="1"/>
          </p:nvPr>
        </p:nvSpPr>
        <p:spPr>
          <a:xfrm>
            <a:off x="3810000" y="1524000"/>
            <a:ext cx="5029200" cy="4724400"/>
          </a:xfrm>
        </p:spPr>
        <p:txBody>
          <a:bodyPr/>
          <a:lstStyle/>
          <a:p>
            <a:r>
              <a:rPr lang="en-US" dirty="0" smtClean="0"/>
              <a:t>Dummy root node (‘$’) is always matched in the beginning</a:t>
            </a:r>
          </a:p>
          <a:p>
            <a:r>
              <a:rPr lang="en-US" dirty="0" smtClean="0"/>
              <a:t>‘1’ is propagates diagonally upwards if</a:t>
            </a:r>
          </a:p>
          <a:p>
            <a:pPr lvl="1"/>
            <a:r>
              <a:rPr lang="en-US" dirty="0" smtClean="0"/>
              <a:t>Prefix holds ‘1’</a:t>
            </a:r>
          </a:p>
          <a:p>
            <a:pPr lvl="1"/>
            <a:r>
              <a:rPr lang="en-US" dirty="0" smtClean="0"/>
              <a:t>Relationship with prefix is ‘/’</a:t>
            </a:r>
          </a:p>
          <a:p>
            <a:pPr lvl="1"/>
            <a:r>
              <a:rPr lang="en-US" i="1" dirty="0" smtClean="0"/>
              <a:t>Open</a:t>
            </a:r>
            <a:r>
              <a:rPr lang="en-US" dirty="0" smtClean="0"/>
              <a:t> event tag matches column tag </a:t>
            </a:r>
          </a:p>
        </p:txBody>
      </p:sp>
      <p:cxnSp>
        <p:nvCxnSpPr>
          <p:cNvPr id="23" name="Straight Arrow Connector 22"/>
          <p:cNvCxnSpPr/>
          <p:nvPr/>
        </p:nvCxnSpPr>
        <p:spPr>
          <a:xfrm flipV="1">
            <a:off x="1447800" y="5562600"/>
            <a:ext cx="304800" cy="228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828800" y="2057400"/>
            <a:ext cx="381000" cy="3810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29"/>
          <p:cNvGrpSpPr/>
          <p:nvPr/>
        </p:nvGrpSpPr>
        <p:grpSpPr>
          <a:xfrm>
            <a:off x="1219200" y="6400800"/>
            <a:ext cx="2286000" cy="304800"/>
            <a:chOff x="6324600" y="5334000"/>
            <a:chExt cx="2286000" cy="304800"/>
          </a:xfrm>
        </p:grpSpPr>
        <p:sp>
          <p:nvSpPr>
            <p:cNvPr id="31" name="Curved Up Arrow 30"/>
            <p:cNvSpPr/>
            <p:nvPr/>
          </p:nvSpPr>
          <p:spPr>
            <a:xfrm flipH="1">
              <a:off x="6324600" y="5334000"/>
              <a:ext cx="5334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2" name="Curved Up Arrow 31"/>
            <p:cNvSpPr/>
            <p:nvPr/>
          </p:nvSpPr>
          <p:spPr>
            <a:xfrm flipH="1">
              <a:off x="7010400" y="5334000"/>
              <a:ext cx="533400" cy="2286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3" name="Curved Up Arrow 32"/>
            <p:cNvSpPr/>
            <p:nvPr/>
          </p:nvSpPr>
          <p:spPr>
            <a:xfrm flipH="1">
              <a:off x="8001000" y="5334000"/>
              <a:ext cx="6096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4" name="Curved Up Arrow 33"/>
            <p:cNvSpPr/>
            <p:nvPr/>
          </p:nvSpPr>
          <p:spPr>
            <a:xfrm flipH="1">
              <a:off x="6858000" y="5334000"/>
              <a:ext cx="11430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35" name="TextBox 34"/>
          <p:cNvSpPr txBox="1"/>
          <p:nvPr/>
        </p:nvSpPr>
        <p:spPr>
          <a:xfrm>
            <a:off x="609600" y="4038600"/>
            <a:ext cx="2819400" cy="492443"/>
          </a:xfrm>
          <a:prstGeom prst="rect">
            <a:avLst/>
          </a:prstGeom>
          <a:noFill/>
        </p:spPr>
        <p:txBody>
          <a:bodyPr wrap="square" rtlCol="0">
            <a:spAutoFit/>
          </a:bodyPr>
          <a:lstStyle/>
          <a:p>
            <a:r>
              <a:rPr lang="en-US" sz="2600" i="1" dirty="0" smtClean="0"/>
              <a:t>Open(a)</a:t>
            </a:r>
            <a:endParaRPr lang="en-US" sz="2600" i="1" dirty="0"/>
          </a:p>
        </p:txBody>
      </p:sp>
      <p:sp>
        <p:nvSpPr>
          <p:cNvPr id="36" name="TextBox 35"/>
          <p:cNvSpPr txBox="1"/>
          <p:nvPr/>
        </p:nvSpPr>
        <p:spPr>
          <a:xfrm>
            <a:off x="152400" y="5029200"/>
            <a:ext cx="914400" cy="492443"/>
          </a:xfrm>
          <a:prstGeom prst="rect">
            <a:avLst/>
          </a:prstGeom>
          <a:noFill/>
        </p:spPr>
        <p:txBody>
          <a:bodyPr wrap="square" rtlCol="0">
            <a:spAutoFit/>
          </a:bodyPr>
          <a:lstStyle/>
          <a:p>
            <a:pPr algn="ctr"/>
            <a:r>
              <a:rPr lang="en-US" sz="2600" dirty="0" smtClean="0"/>
              <a:t>TOS</a:t>
            </a:r>
            <a:endParaRPr lang="en-US" sz="2600" dirty="0"/>
          </a:p>
        </p:txBody>
      </p:sp>
      <p:cxnSp>
        <p:nvCxnSpPr>
          <p:cNvPr id="37" name="Straight Arrow Connector 36"/>
          <p:cNvCxnSpPr/>
          <p:nvPr/>
        </p:nvCxnSpPr>
        <p:spPr>
          <a:xfrm>
            <a:off x="228600" y="5562600"/>
            <a:ext cx="762000" cy="0"/>
          </a:xfrm>
          <a:prstGeom prst="straightConnector1">
            <a:avLst/>
          </a:prstGeom>
          <a:ln w="76200" cmpd="sng">
            <a:solidFill>
              <a:srgbClr val="0D0D0D"/>
            </a:solidFill>
            <a:tailEnd type="stealt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985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1AED16-9596-704F-866A-B158A6F070CF}" type="slidenum">
              <a:rPr lang="en-US" smtClean="0"/>
              <a:pPr/>
              <a:t>12</a:t>
            </a:fld>
            <a:endParaRPr lang="en-US"/>
          </a:p>
        </p:txBody>
      </p:sp>
      <p:sp>
        <p:nvSpPr>
          <p:cNvPr id="6" name="Title 1"/>
          <p:cNvSpPr>
            <a:spLocks noGrp="1"/>
          </p:cNvSpPr>
          <p:nvPr>
            <p:ph type="title"/>
          </p:nvPr>
        </p:nvSpPr>
        <p:spPr>
          <a:xfrm>
            <a:off x="457200" y="685800"/>
            <a:ext cx="8229600" cy="762000"/>
          </a:xfrm>
        </p:spPr>
        <p:txBody>
          <a:bodyPr/>
          <a:lstStyle/>
          <a:p>
            <a:r>
              <a:rPr lang="en-US" dirty="0" smtClean="0"/>
              <a:t>Push stack: Example</a:t>
            </a:r>
            <a:endParaRPr lang="en-US" dirty="0"/>
          </a:p>
        </p:txBody>
      </p:sp>
      <p:graphicFrame>
        <p:nvGraphicFramePr>
          <p:cNvPr id="21" name="Table 20"/>
          <p:cNvGraphicFramePr>
            <a:graphicFrameLocks noGrp="1"/>
          </p:cNvGraphicFramePr>
          <p:nvPr>
            <p:extLst>
              <p:ext uri="{D42A27DB-BD31-4B8C-83A1-F6EECF244321}">
                <p14:modId xmlns:p14="http://schemas.microsoft.com/office/powerpoint/2010/main" val="2524791167"/>
              </p:ext>
            </p:extLst>
          </p:nvPr>
        </p:nvGraphicFramePr>
        <p:xfrm>
          <a:off x="1066800" y="4572000"/>
          <a:ext cx="2590800" cy="1854200"/>
        </p:xfrm>
        <a:graphic>
          <a:graphicData uri="http://schemas.openxmlformats.org/drawingml/2006/table">
            <a:tbl>
              <a:tblPr bandRow="1">
                <a:tableStyleId>{9D7B26C5-4107-4FEC-AEDC-1716B250A1EF}</a:tableStyleId>
              </a:tblPr>
              <a:tblGrid>
                <a:gridCol w="518160"/>
                <a:gridCol w="518160"/>
                <a:gridCol w="518160"/>
                <a:gridCol w="518160"/>
                <a:gridCol w="518160"/>
              </a:tblGrid>
              <a:tr h="370840">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solidFill>
                          <a:schemeClr val="bg2">
                            <a:lumMod val="60000"/>
                            <a:lumOff val="40000"/>
                          </a:schemeClr>
                        </a:solidFill>
                      </a:endParaRPr>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r>
                        <a:rPr lang="en-US" dirty="0" smtClean="0"/>
                        <a:t>1</a:t>
                      </a: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r>
              <a:tr h="370840">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1</a:t>
                      </a:r>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r>
              <a:tr h="370840">
                <a:tc>
                  <a:txBody>
                    <a:bodyPr/>
                    <a:lstStyle/>
                    <a:p>
                      <a:pPr algn="ctr"/>
                      <a:r>
                        <a:rPr lang="en-US" dirty="0" smtClean="0"/>
                        <a:t>1</a:t>
                      </a: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a:t>
                      </a:r>
                      <a:endParaRPr lang="en-US" dirty="0"/>
                    </a:p>
                  </a:txBody>
                  <a:tcPr>
                    <a:lnL w="19050" cap="flat" cmpd="sng" algn="ctr">
                      <a:no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/a</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//c</a:t>
                      </a:r>
                      <a:endParaRPr lang="en-US" dirty="0">
                        <a:solidFill>
                          <a:schemeClr val="tx1"/>
                        </a:solidFill>
                      </a:endParaRPr>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/d</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rgbClr val="FF0000"/>
                          </a:solidFill>
                        </a:rPr>
                        <a:t>/*</a:t>
                      </a:r>
                      <a:endParaRPr lang="en-US" dirty="0">
                        <a:solidFill>
                          <a:srgbClr val="FF0000"/>
                        </a:solidFill>
                      </a:endParaRPr>
                    </a:p>
                  </a:txBody>
                  <a:tcPr>
                    <a:lnL>
                      <a:noFill/>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2" name="TextBox 21"/>
          <p:cNvSpPr txBox="1"/>
          <p:nvPr/>
        </p:nvSpPr>
        <p:spPr>
          <a:xfrm>
            <a:off x="457200" y="1524000"/>
            <a:ext cx="2819400" cy="553998"/>
          </a:xfrm>
          <a:prstGeom prst="rect">
            <a:avLst/>
          </a:prstGeom>
          <a:noFill/>
        </p:spPr>
        <p:txBody>
          <a:bodyPr wrap="square" rtlCol="0">
            <a:spAutoFit/>
          </a:bodyPr>
          <a:lstStyle/>
          <a:p>
            <a:pPr algn="ctr"/>
            <a:r>
              <a:rPr lang="en-US" sz="3000" dirty="0" smtClean="0"/>
              <a:t>XML Document</a:t>
            </a:r>
            <a:endParaRPr lang="en-US" sz="3000" dirty="0"/>
          </a:p>
        </p:txBody>
      </p:sp>
      <p:sp>
        <p:nvSpPr>
          <p:cNvPr id="25" name="Rectangle 24"/>
          <p:cNvSpPr/>
          <p:nvPr/>
        </p:nvSpPr>
        <p:spPr>
          <a:xfrm>
            <a:off x="1143000" y="3733800"/>
            <a:ext cx="381000" cy="3810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1219200" y="6400800"/>
            <a:ext cx="2286000" cy="304800"/>
            <a:chOff x="6324600" y="5334000"/>
            <a:chExt cx="2286000" cy="304800"/>
          </a:xfrm>
        </p:grpSpPr>
        <p:sp>
          <p:nvSpPr>
            <p:cNvPr id="27" name="Curved Up Arrow 26"/>
            <p:cNvSpPr/>
            <p:nvPr/>
          </p:nvSpPr>
          <p:spPr>
            <a:xfrm flipH="1">
              <a:off x="6324600" y="5334000"/>
              <a:ext cx="5334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8" name="Curved Up Arrow 27"/>
            <p:cNvSpPr/>
            <p:nvPr/>
          </p:nvSpPr>
          <p:spPr>
            <a:xfrm flipH="1">
              <a:off x="7010400" y="5334000"/>
              <a:ext cx="533400" cy="2286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9" name="Curved Up Arrow 28"/>
            <p:cNvSpPr/>
            <p:nvPr/>
          </p:nvSpPr>
          <p:spPr>
            <a:xfrm flipH="1">
              <a:off x="8001000" y="5334000"/>
              <a:ext cx="6096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0" name="Curved Up Arrow 29"/>
            <p:cNvSpPr/>
            <p:nvPr/>
          </p:nvSpPr>
          <p:spPr>
            <a:xfrm flipH="1">
              <a:off x="6858000" y="5334000"/>
              <a:ext cx="11430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31" name="TextBox 30"/>
          <p:cNvSpPr txBox="1"/>
          <p:nvPr/>
        </p:nvSpPr>
        <p:spPr>
          <a:xfrm>
            <a:off x="1219200" y="4038600"/>
            <a:ext cx="1752600" cy="492443"/>
          </a:xfrm>
          <a:prstGeom prst="rect">
            <a:avLst/>
          </a:prstGeom>
          <a:noFill/>
        </p:spPr>
        <p:txBody>
          <a:bodyPr wrap="square" rtlCol="0">
            <a:spAutoFit/>
          </a:bodyPr>
          <a:lstStyle/>
          <a:p>
            <a:r>
              <a:rPr lang="en-US" sz="2600" i="1" dirty="0" smtClean="0"/>
              <a:t>Open(e)</a:t>
            </a:r>
            <a:endParaRPr lang="en-US" sz="2600" i="1" dirty="0"/>
          </a:p>
        </p:txBody>
      </p:sp>
      <p:sp>
        <p:nvSpPr>
          <p:cNvPr id="36" name="TextBox 35"/>
          <p:cNvSpPr txBox="1"/>
          <p:nvPr/>
        </p:nvSpPr>
        <p:spPr>
          <a:xfrm>
            <a:off x="152400" y="4267200"/>
            <a:ext cx="914400" cy="492443"/>
          </a:xfrm>
          <a:prstGeom prst="rect">
            <a:avLst/>
          </a:prstGeom>
          <a:noFill/>
        </p:spPr>
        <p:txBody>
          <a:bodyPr wrap="square" rtlCol="0">
            <a:spAutoFit/>
          </a:bodyPr>
          <a:lstStyle/>
          <a:p>
            <a:pPr algn="ctr"/>
            <a:r>
              <a:rPr lang="en-US" sz="2600" dirty="0" smtClean="0"/>
              <a:t>TOS</a:t>
            </a:r>
            <a:endParaRPr lang="en-US" sz="2600" dirty="0"/>
          </a:p>
        </p:txBody>
      </p:sp>
      <p:cxnSp>
        <p:nvCxnSpPr>
          <p:cNvPr id="37" name="Straight Arrow Connector 36"/>
          <p:cNvCxnSpPr/>
          <p:nvPr/>
        </p:nvCxnSpPr>
        <p:spPr>
          <a:xfrm>
            <a:off x="228600" y="4800600"/>
            <a:ext cx="762000" cy="0"/>
          </a:xfrm>
          <a:prstGeom prst="straightConnector1">
            <a:avLst/>
          </a:prstGeom>
          <a:ln w="76200" cmpd="sng">
            <a:solidFill>
              <a:srgbClr val="0D0D0D"/>
            </a:solidFill>
            <a:tailEnd type="stealth"/>
          </a:ln>
        </p:spPr>
        <p:style>
          <a:lnRef idx="2">
            <a:schemeClr val="accent1"/>
          </a:lnRef>
          <a:fillRef idx="0">
            <a:schemeClr val="accent1"/>
          </a:fillRef>
          <a:effectRef idx="1">
            <a:schemeClr val="accent1"/>
          </a:effectRef>
          <a:fontRef idx="minor">
            <a:schemeClr val="tx1"/>
          </a:fontRef>
        </p:style>
      </p:cxnSp>
      <p:sp>
        <p:nvSpPr>
          <p:cNvPr id="32" name="Content Placeholder 2"/>
          <p:cNvSpPr>
            <a:spLocks noGrp="1"/>
          </p:cNvSpPr>
          <p:nvPr>
            <p:ph idx="1"/>
          </p:nvPr>
        </p:nvSpPr>
        <p:spPr>
          <a:xfrm>
            <a:off x="3810000" y="1524000"/>
            <a:ext cx="5029200" cy="4724400"/>
          </a:xfrm>
        </p:spPr>
        <p:txBody>
          <a:bodyPr/>
          <a:lstStyle/>
          <a:p>
            <a:r>
              <a:rPr lang="en-US" dirty="0" smtClean="0"/>
              <a:t>If query node tag is wildcard (‘*’) then any tag in </a:t>
            </a:r>
            <a:r>
              <a:rPr lang="en-US" i="1" dirty="0" smtClean="0"/>
              <a:t>open</a:t>
            </a:r>
            <a:r>
              <a:rPr lang="en-US" dirty="0" smtClean="0"/>
              <a:t> event qualifies to be matched</a:t>
            </a:r>
          </a:p>
          <a:p>
            <a:r>
              <a:rPr lang="en-US" dirty="0" smtClean="0"/>
              <a:t>Since ‘/*’ is a leaf </a:t>
            </a:r>
            <a:r>
              <a:rPr lang="en-US" dirty="0"/>
              <a:t>node </a:t>
            </a:r>
            <a:r>
              <a:rPr lang="en-US" dirty="0" smtClean="0"/>
              <a:t>matched this fact is saved in special binary array</a:t>
            </a:r>
          </a:p>
        </p:txBody>
      </p:sp>
      <p:cxnSp>
        <p:nvCxnSpPr>
          <p:cNvPr id="33" name="Straight Arrow Connector 32"/>
          <p:cNvCxnSpPr/>
          <p:nvPr/>
        </p:nvCxnSpPr>
        <p:spPr>
          <a:xfrm flipV="1">
            <a:off x="2971800" y="4800600"/>
            <a:ext cx="304800" cy="228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1066800" y="1981201"/>
            <a:ext cx="2286000" cy="2152503"/>
            <a:chOff x="1066800" y="1981201"/>
            <a:chExt cx="2286000" cy="2152503"/>
          </a:xfrm>
        </p:grpSpPr>
        <p:sp>
          <p:nvSpPr>
            <p:cNvPr id="35" name="TextBox 34"/>
            <p:cNvSpPr txBox="1"/>
            <p:nvPr/>
          </p:nvSpPr>
          <p:spPr>
            <a:xfrm>
              <a:off x="1828800" y="1981201"/>
              <a:ext cx="304800" cy="397339"/>
            </a:xfrm>
            <a:prstGeom prst="rect">
              <a:avLst/>
            </a:prstGeom>
            <a:noFill/>
          </p:spPr>
          <p:txBody>
            <a:bodyPr wrap="square" rtlCol="0">
              <a:spAutoFit/>
            </a:bodyPr>
            <a:lstStyle/>
            <a:p>
              <a:pPr algn="ctr"/>
              <a:r>
                <a:rPr lang="en-US" sz="2600" dirty="0" smtClean="0"/>
                <a:t>a</a:t>
              </a:r>
              <a:endParaRPr lang="en-US" sz="2600" dirty="0"/>
            </a:p>
          </p:txBody>
        </p:sp>
        <p:cxnSp>
          <p:nvCxnSpPr>
            <p:cNvPr id="38" name="Straight Connector 37"/>
            <p:cNvCxnSpPr>
              <a:stCxn id="35" idx="2"/>
              <a:endCxn id="45" idx="0"/>
            </p:cNvCxnSpPr>
            <p:nvPr/>
          </p:nvCxnSpPr>
          <p:spPr>
            <a:xfrm>
              <a:off x="1981200" y="2378540"/>
              <a:ext cx="685800" cy="463433"/>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5" idx="2"/>
              <a:endCxn id="42" idx="0"/>
            </p:cNvCxnSpPr>
            <p:nvPr/>
          </p:nvCxnSpPr>
          <p:spPr>
            <a:xfrm flipH="1">
              <a:off x="1295400" y="2378540"/>
              <a:ext cx="685800" cy="463433"/>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1981200" y="2841973"/>
              <a:ext cx="1371600" cy="1291731"/>
              <a:chOff x="609600" y="2841973"/>
              <a:chExt cx="1371600" cy="1291731"/>
            </a:xfrm>
          </p:grpSpPr>
          <p:sp>
            <p:nvSpPr>
              <p:cNvPr id="45" name="TextBox 44"/>
              <p:cNvSpPr txBox="1"/>
              <p:nvPr/>
            </p:nvSpPr>
            <p:spPr>
              <a:xfrm>
                <a:off x="1143000" y="2841973"/>
                <a:ext cx="304800" cy="397339"/>
              </a:xfrm>
              <a:prstGeom prst="rect">
                <a:avLst/>
              </a:prstGeom>
              <a:noFill/>
            </p:spPr>
            <p:txBody>
              <a:bodyPr wrap="square" rtlCol="0">
                <a:spAutoFit/>
              </a:bodyPr>
              <a:lstStyle/>
              <a:p>
                <a:pPr algn="ctr"/>
                <a:r>
                  <a:rPr lang="en-US" sz="2600" dirty="0" smtClean="0"/>
                  <a:t>b</a:t>
                </a:r>
                <a:endParaRPr lang="en-US" sz="2600" dirty="0"/>
              </a:p>
            </p:txBody>
          </p:sp>
          <p:grpSp>
            <p:nvGrpSpPr>
              <p:cNvPr id="46" name="Group 45"/>
              <p:cNvGrpSpPr/>
              <p:nvPr/>
            </p:nvGrpSpPr>
            <p:grpSpPr>
              <a:xfrm>
                <a:off x="609600" y="3239312"/>
                <a:ext cx="1371600" cy="894392"/>
                <a:chOff x="5867400" y="3388043"/>
                <a:chExt cx="1371600" cy="1108468"/>
              </a:xfrm>
            </p:grpSpPr>
            <p:sp>
              <p:nvSpPr>
                <p:cNvPr id="47" name="TextBox 46"/>
                <p:cNvSpPr txBox="1"/>
                <p:nvPr/>
              </p:nvSpPr>
              <p:spPr>
                <a:xfrm>
                  <a:off x="5867400" y="3886200"/>
                  <a:ext cx="304800" cy="492443"/>
                </a:xfrm>
                <a:prstGeom prst="rect">
                  <a:avLst/>
                </a:prstGeom>
                <a:noFill/>
              </p:spPr>
              <p:txBody>
                <a:bodyPr wrap="square" rtlCol="0">
                  <a:spAutoFit/>
                </a:bodyPr>
                <a:lstStyle/>
                <a:p>
                  <a:pPr algn="ctr"/>
                  <a:r>
                    <a:rPr lang="en-US" sz="2600" dirty="0" smtClean="0"/>
                    <a:t>c</a:t>
                  </a:r>
                  <a:endParaRPr lang="en-US" sz="2600" dirty="0"/>
                </a:p>
              </p:txBody>
            </p:sp>
            <p:cxnSp>
              <p:nvCxnSpPr>
                <p:cNvPr id="48" name="Straight Connector 47"/>
                <p:cNvCxnSpPr>
                  <a:stCxn id="45" idx="2"/>
                  <a:endCxn id="47" idx="0"/>
                </p:cNvCxnSpPr>
                <p:nvPr/>
              </p:nvCxnSpPr>
              <p:spPr>
                <a:xfrm flipH="1">
                  <a:off x="6019800" y="3388043"/>
                  <a:ext cx="533400" cy="498157"/>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50" idx="0"/>
                  <a:endCxn id="45" idx="2"/>
                </p:cNvCxnSpPr>
                <p:nvPr/>
              </p:nvCxnSpPr>
              <p:spPr>
                <a:xfrm flipH="1" flipV="1">
                  <a:off x="6553200" y="3388043"/>
                  <a:ext cx="457200" cy="498157"/>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6781800" y="3886200"/>
                  <a:ext cx="457200" cy="610311"/>
                </a:xfrm>
                <a:prstGeom prst="rect">
                  <a:avLst/>
                </a:prstGeom>
                <a:noFill/>
              </p:spPr>
              <p:txBody>
                <a:bodyPr wrap="square" rtlCol="0">
                  <a:spAutoFit/>
                </a:bodyPr>
                <a:lstStyle/>
                <a:p>
                  <a:pPr algn="ctr"/>
                  <a:r>
                    <a:rPr lang="en-US" sz="2600" dirty="0" smtClean="0"/>
                    <a:t>d</a:t>
                  </a:r>
                  <a:endParaRPr lang="en-US" sz="2600" dirty="0"/>
                </a:p>
              </p:txBody>
            </p:sp>
          </p:grpSp>
        </p:grpSp>
        <p:grpSp>
          <p:nvGrpSpPr>
            <p:cNvPr id="41" name="Group 40"/>
            <p:cNvGrpSpPr/>
            <p:nvPr/>
          </p:nvGrpSpPr>
          <p:grpSpPr>
            <a:xfrm>
              <a:off x="1066800" y="2841973"/>
              <a:ext cx="457200" cy="1291731"/>
              <a:chOff x="2438400" y="2841973"/>
              <a:chExt cx="457200" cy="1291731"/>
            </a:xfrm>
          </p:grpSpPr>
          <p:sp>
            <p:nvSpPr>
              <p:cNvPr id="42" name="TextBox 41"/>
              <p:cNvSpPr txBox="1"/>
              <p:nvPr/>
            </p:nvSpPr>
            <p:spPr>
              <a:xfrm>
                <a:off x="2514600" y="2841973"/>
                <a:ext cx="304800" cy="397339"/>
              </a:xfrm>
              <a:prstGeom prst="rect">
                <a:avLst/>
              </a:prstGeom>
              <a:noFill/>
            </p:spPr>
            <p:txBody>
              <a:bodyPr wrap="square" rtlCol="0">
                <a:spAutoFit/>
              </a:bodyPr>
              <a:lstStyle/>
              <a:p>
                <a:pPr algn="ctr"/>
                <a:r>
                  <a:rPr lang="en-US" sz="2600" dirty="0" smtClean="0"/>
                  <a:t>d</a:t>
                </a:r>
                <a:endParaRPr lang="en-US" sz="2600" dirty="0"/>
              </a:p>
            </p:txBody>
          </p:sp>
          <p:sp>
            <p:nvSpPr>
              <p:cNvPr id="43" name="TextBox 42"/>
              <p:cNvSpPr txBox="1"/>
              <p:nvPr/>
            </p:nvSpPr>
            <p:spPr>
              <a:xfrm>
                <a:off x="2438400" y="3641261"/>
                <a:ext cx="457200" cy="492443"/>
              </a:xfrm>
              <a:prstGeom prst="rect">
                <a:avLst/>
              </a:prstGeom>
              <a:noFill/>
            </p:spPr>
            <p:txBody>
              <a:bodyPr wrap="square" rtlCol="0">
                <a:spAutoFit/>
              </a:bodyPr>
              <a:lstStyle/>
              <a:p>
                <a:pPr algn="ctr"/>
                <a:r>
                  <a:rPr lang="en-US" sz="2600" dirty="0" smtClean="0"/>
                  <a:t>e</a:t>
                </a:r>
                <a:endParaRPr lang="en-US" sz="2600" dirty="0"/>
              </a:p>
            </p:txBody>
          </p:sp>
          <p:cxnSp>
            <p:nvCxnSpPr>
              <p:cNvPr id="44" name="Straight Connector 43"/>
              <p:cNvCxnSpPr>
                <a:stCxn id="42" idx="2"/>
                <a:endCxn id="43" idx="0"/>
              </p:cNvCxnSpPr>
              <p:nvPr/>
            </p:nvCxnSpPr>
            <p:spPr>
              <a:xfrm>
                <a:off x="2667000" y="3239312"/>
                <a:ext cx="0" cy="401949"/>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147754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1AED16-9596-704F-866A-B158A6F070CF}" type="slidenum">
              <a:rPr lang="en-US" smtClean="0"/>
              <a:pPr/>
              <a:t>13</a:t>
            </a:fld>
            <a:endParaRPr lang="en-US"/>
          </a:p>
        </p:txBody>
      </p:sp>
      <p:sp>
        <p:nvSpPr>
          <p:cNvPr id="31" name="Title 1"/>
          <p:cNvSpPr>
            <a:spLocks noGrp="1"/>
          </p:cNvSpPr>
          <p:nvPr>
            <p:ph type="title"/>
          </p:nvPr>
        </p:nvSpPr>
        <p:spPr>
          <a:xfrm>
            <a:off x="457200" y="685800"/>
            <a:ext cx="8229600" cy="762000"/>
          </a:xfrm>
        </p:spPr>
        <p:txBody>
          <a:bodyPr/>
          <a:lstStyle/>
          <a:p>
            <a:r>
              <a:rPr lang="en-US" dirty="0" smtClean="0"/>
              <a:t>Push stack: Example</a:t>
            </a:r>
            <a:endParaRPr lang="en-US" dirty="0"/>
          </a:p>
        </p:txBody>
      </p:sp>
      <p:sp>
        <p:nvSpPr>
          <p:cNvPr id="32" name="Slide Number Placeholder 3"/>
          <p:cNvSpPr txBox="1">
            <a:spLocks/>
          </p:cNvSpPr>
          <p:nvPr/>
        </p:nvSpPr>
        <p:spPr bwMode="auto">
          <a:xfrm>
            <a:off x="6553200" y="64008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fld id="{EE1AED16-9596-704F-866A-B158A6F070CF}" type="slidenum">
              <a:rPr lang="en-US" smtClean="0"/>
              <a:pPr/>
              <a:t>13</a:t>
            </a:fld>
            <a:endParaRPr lang="en-US"/>
          </a:p>
        </p:txBody>
      </p:sp>
      <p:graphicFrame>
        <p:nvGraphicFramePr>
          <p:cNvPr id="46" name="Table 45"/>
          <p:cNvGraphicFramePr>
            <a:graphicFrameLocks noGrp="1"/>
          </p:cNvGraphicFramePr>
          <p:nvPr>
            <p:extLst>
              <p:ext uri="{D42A27DB-BD31-4B8C-83A1-F6EECF244321}">
                <p14:modId xmlns:p14="http://schemas.microsoft.com/office/powerpoint/2010/main" val="3623923222"/>
              </p:ext>
            </p:extLst>
          </p:nvPr>
        </p:nvGraphicFramePr>
        <p:xfrm>
          <a:off x="1066800" y="4572000"/>
          <a:ext cx="2590800" cy="1854200"/>
        </p:xfrm>
        <a:graphic>
          <a:graphicData uri="http://schemas.openxmlformats.org/drawingml/2006/table">
            <a:tbl>
              <a:tblPr bandRow="1">
                <a:tableStyleId>{9D7B26C5-4107-4FEC-AEDC-1716B250A1EF}</a:tableStyleId>
              </a:tblPr>
              <a:tblGrid>
                <a:gridCol w="518160"/>
                <a:gridCol w="518160"/>
                <a:gridCol w="518160"/>
                <a:gridCol w="518160"/>
                <a:gridCol w="518160"/>
              </a:tblGrid>
              <a:tr h="370840">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r>
              <a:tr h="370840">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dirty="0" smtClean="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1</a:t>
                      </a:r>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r>
              <a:tr h="370840">
                <a:tc>
                  <a:txBody>
                    <a:bodyPr/>
                    <a:lstStyle/>
                    <a:p>
                      <a:pPr algn="ctr"/>
                      <a:r>
                        <a:rPr lang="en-US" dirty="0" smtClean="0"/>
                        <a:t>1</a:t>
                      </a: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a:t>
                      </a:r>
                      <a:endParaRPr lang="en-US" dirty="0"/>
                    </a:p>
                  </a:txBody>
                  <a:tcPr>
                    <a:lnL w="19050" cap="flat" cmpd="sng" algn="ctr">
                      <a:no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/a</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//c</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/d</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rgbClr val="FF0000"/>
                          </a:solidFill>
                        </a:rPr>
                        <a:t>/*</a:t>
                      </a:r>
                      <a:endParaRPr lang="en-US" dirty="0">
                        <a:solidFill>
                          <a:srgbClr val="FF0000"/>
                        </a:solidFill>
                      </a:endParaRPr>
                    </a:p>
                  </a:txBody>
                  <a:tcPr>
                    <a:lnL>
                      <a:noFill/>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TextBox 46"/>
          <p:cNvSpPr txBox="1"/>
          <p:nvPr/>
        </p:nvSpPr>
        <p:spPr>
          <a:xfrm>
            <a:off x="457200" y="1524000"/>
            <a:ext cx="2819400" cy="553998"/>
          </a:xfrm>
          <a:prstGeom prst="rect">
            <a:avLst/>
          </a:prstGeom>
          <a:noFill/>
        </p:spPr>
        <p:txBody>
          <a:bodyPr wrap="square" rtlCol="0">
            <a:spAutoFit/>
          </a:bodyPr>
          <a:lstStyle/>
          <a:p>
            <a:pPr algn="ctr"/>
            <a:r>
              <a:rPr lang="en-US" sz="3000" dirty="0" smtClean="0"/>
              <a:t>XML Document</a:t>
            </a:r>
            <a:endParaRPr lang="en-US" sz="3000" dirty="0"/>
          </a:p>
        </p:txBody>
      </p:sp>
      <p:sp>
        <p:nvSpPr>
          <p:cNvPr id="48" name="Content Placeholder 2"/>
          <p:cNvSpPr>
            <a:spLocks noGrp="1"/>
          </p:cNvSpPr>
          <p:nvPr>
            <p:ph idx="1"/>
          </p:nvPr>
        </p:nvSpPr>
        <p:spPr>
          <a:xfrm>
            <a:off x="3810000" y="1524000"/>
            <a:ext cx="5029200" cy="4724400"/>
          </a:xfrm>
        </p:spPr>
        <p:txBody>
          <a:bodyPr/>
          <a:lstStyle/>
          <a:p>
            <a:r>
              <a:rPr lang="en-US" dirty="0" smtClean="0"/>
              <a:t>‘1’ propagates upwards in prefix column if</a:t>
            </a:r>
          </a:p>
          <a:p>
            <a:pPr lvl="1"/>
            <a:r>
              <a:rPr lang="en-US" dirty="0"/>
              <a:t>Prefix holds ‘1’</a:t>
            </a:r>
          </a:p>
          <a:p>
            <a:pPr lvl="1"/>
            <a:r>
              <a:rPr lang="en-US" dirty="0"/>
              <a:t>Relationship with prefix is </a:t>
            </a:r>
            <a:r>
              <a:rPr lang="en-US" dirty="0" smtClean="0"/>
              <a:t>‘//’</a:t>
            </a:r>
          </a:p>
          <a:p>
            <a:pPr lvl="1"/>
            <a:r>
              <a:rPr lang="en-US" dirty="0" smtClean="0"/>
              <a:t>Tag in </a:t>
            </a:r>
            <a:r>
              <a:rPr lang="en-US" i="1" dirty="0" smtClean="0"/>
              <a:t>open</a:t>
            </a:r>
            <a:r>
              <a:rPr lang="en-US" dirty="0" smtClean="0"/>
              <a:t> event could be arbitrary</a:t>
            </a:r>
          </a:p>
        </p:txBody>
      </p:sp>
      <p:sp>
        <p:nvSpPr>
          <p:cNvPr id="50" name="Rectangle 49"/>
          <p:cNvSpPr/>
          <p:nvPr/>
        </p:nvSpPr>
        <p:spPr>
          <a:xfrm>
            <a:off x="2514600" y="2895600"/>
            <a:ext cx="381000" cy="3810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1" name="Group 50"/>
          <p:cNvGrpSpPr/>
          <p:nvPr/>
        </p:nvGrpSpPr>
        <p:grpSpPr>
          <a:xfrm>
            <a:off x="1219200" y="6400800"/>
            <a:ext cx="2286000" cy="304800"/>
            <a:chOff x="6324600" y="5334000"/>
            <a:chExt cx="2286000" cy="304800"/>
          </a:xfrm>
        </p:grpSpPr>
        <p:sp>
          <p:nvSpPr>
            <p:cNvPr id="52" name="Curved Up Arrow 51"/>
            <p:cNvSpPr/>
            <p:nvPr/>
          </p:nvSpPr>
          <p:spPr>
            <a:xfrm flipH="1">
              <a:off x="6324600" y="5334000"/>
              <a:ext cx="5334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3" name="Curved Up Arrow 52"/>
            <p:cNvSpPr/>
            <p:nvPr/>
          </p:nvSpPr>
          <p:spPr>
            <a:xfrm flipH="1">
              <a:off x="7010400" y="5334000"/>
              <a:ext cx="533400" cy="2286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4" name="Curved Up Arrow 53"/>
            <p:cNvSpPr/>
            <p:nvPr/>
          </p:nvSpPr>
          <p:spPr>
            <a:xfrm flipH="1">
              <a:off x="8001000" y="5334000"/>
              <a:ext cx="6096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5" name="Curved Up Arrow 54"/>
            <p:cNvSpPr/>
            <p:nvPr/>
          </p:nvSpPr>
          <p:spPr>
            <a:xfrm flipH="1">
              <a:off x="6858000" y="5334000"/>
              <a:ext cx="11430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56" name="TextBox 55"/>
          <p:cNvSpPr txBox="1"/>
          <p:nvPr/>
        </p:nvSpPr>
        <p:spPr>
          <a:xfrm>
            <a:off x="609600" y="4038600"/>
            <a:ext cx="2819400" cy="492443"/>
          </a:xfrm>
          <a:prstGeom prst="rect">
            <a:avLst/>
          </a:prstGeom>
          <a:noFill/>
        </p:spPr>
        <p:txBody>
          <a:bodyPr wrap="square" rtlCol="0">
            <a:spAutoFit/>
          </a:bodyPr>
          <a:lstStyle/>
          <a:p>
            <a:r>
              <a:rPr lang="en-US" sz="2600" i="1" dirty="0" smtClean="0"/>
              <a:t>Open(b)</a:t>
            </a:r>
            <a:endParaRPr lang="en-US" sz="2600" i="1" dirty="0"/>
          </a:p>
        </p:txBody>
      </p:sp>
      <p:cxnSp>
        <p:nvCxnSpPr>
          <p:cNvPr id="57" name="Straight Arrow Connector 56"/>
          <p:cNvCxnSpPr/>
          <p:nvPr/>
        </p:nvCxnSpPr>
        <p:spPr>
          <a:xfrm flipV="1">
            <a:off x="1828800" y="5257800"/>
            <a:ext cx="0" cy="152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152400" y="4648200"/>
            <a:ext cx="914400" cy="492443"/>
          </a:xfrm>
          <a:prstGeom prst="rect">
            <a:avLst/>
          </a:prstGeom>
          <a:noFill/>
        </p:spPr>
        <p:txBody>
          <a:bodyPr wrap="square" rtlCol="0">
            <a:spAutoFit/>
          </a:bodyPr>
          <a:lstStyle/>
          <a:p>
            <a:pPr algn="ctr"/>
            <a:r>
              <a:rPr lang="en-US" sz="2600" dirty="0" smtClean="0"/>
              <a:t>TOS</a:t>
            </a:r>
            <a:endParaRPr lang="en-US" sz="2600" dirty="0"/>
          </a:p>
        </p:txBody>
      </p:sp>
      <p:cxnSp>
        <p:nvCxnSpPr>
          <p:cNvPr id="59" name="Straight Arrow Connector 58"/>
          <p:cNvCxnSpPr/>
          <p:nvPr/>
        </p:nvCxnSpPr>
        <p:spPr>
          <a:xfrm>
            <a:off x="228600" y="5181600"/>
            <a:ext cx="762000" cy="0"/>
          </a:xfrm>
          <a:prstGeom prst="straightConnector1">
            <a:avLst/>
          </a:prstGeom>
          <a:ln w="76200" cmpd="sng">
            <a:solidFill>
              <a:srgbClr val="0D0D0D"/>
            </a:solidFill>
            <a:tailEnd type="stealth"/>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1066800" y="1981201"/>
            <a:ext cx="2286000" cy="2152503"/>
            <a:chOff x="1066800" y="1981201"/>
            <a:chExt cx="2286000" cy="2152503"/>
          </a:xfrm>
        </p:grpSpPr>
        <p:sp>
          <p:nvSpPr>
            <p:cNvPr id="60" name="TextBox 59"/>
            <p:cNvSpPr txBox="1"/>
            <p:nvPr/>
          </p:nvSpPr>
          <p:spPr>
            <a:xfrm>
              <a:off x="1828800" y="1981201"/>
              <a:ext cx="304800" cy="397339"/>
            </a:xfrm>
            <a:prstGeom prst="rect">
              <a:avLst/>
            </a:prstGeom>
            <a:noFill/>
          </p:spPr>
          <p:txBody>
            <a:bodyPr wrap="square" rtlCol="0">
              <a:spAutoFit/>
            </a:bodyPr>
            <a:lstStyle/>
            <a:p>
              <a:pPr algn="ctr"/>
              <a:r>
                <a:rPr lang="en-US" sz="2600" dirty="0" smtClean="0"/>
                <a:t>a</a:t>
              </a:r>
              <a:endParaRPr lang="en-US" sz="2600" dirty="0"/>
            </a:p>
          </p:txBody>
        </p:sp>
        <p:cxnSp>
          <p:nvCxnSpPr>
            <p:cNvPr id="61" name="Straight Connector 60"/>
            <p:cNvCxnSpPr>
              <a:stCxn id="60" idx="2"/>
              <a:endCxn id="68" idx="0"/>
            </p:cNvCxnSpPr>
            <p:nvPr/>
          </p:nvCxnSpPr>
          <p:spPr>
            <a:xfrm>
              <a:off x="1981200" y="2378540"/>
              <a:ext cx="685800" cy="463433"/>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60" idx="2"/>
              <a:endCxn id="65" idx="0"/>
            </p:cNvCxnSpPr>
            <p:nvPr/>
          </p:nvCxnSpPr>
          <p:spPr>
            <a:xfrm flipH="1">
              <a:off x="1295400" y="2378540"/>
              <a:ext cx="685800" cy="463433"/>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grpSp>
          <p:nvGrpSpPr>
            <p:cNvPr id="63" name="Group 62"/>
            <p:cNvGrpSpPr/>
            <p:nvPr/>
          </p:nvGrpSpPr>
          <p:grpSpPr>
            <a:xfrm>
              <a:off x="1981200" y="2841973"/>
              <a:ext cx="1371600" cy="1291731"/>
              <a:chOff x="609600" y="2841973"/>
              <a:chExt cx="1371600" cy="1291731"/>
            </a:xfrm>
          </p:grpSpPr>
          <p:sp>
            <p:nvSpPr>
              <p:cNvPr id="68" name="TextBox 67"/>
              <p:cNvSpPr txBox="1"/>
              <p:nvPr/>
            </p:nvSpPr>
            <p:spPr>
              <a:xfrm>
                <a:off x="1143000" y="2841973"/>
                <a:ext cx="304800" cy="397339"/>
              </a:xfrm>
              <a:prstGeom prst="rect">
                <a:avLst/>
              </a:prstGeom>
              <a:noFill/>
            </p:spPr>
            <p:txBody>
              <a:bodyPr wrap="square" rtlCol="0">
                <a:spAutoFit/>
              </a:bodyPr>
              <a:lstStyle/>
              <a:p>
                <a:pPr algn="ctr"/>
                <a:r>
                  <a:rPr lang="en-US" sz="2600" dirty="0" smtClean="0"/>
                  <a:t>b</a:t>
                </a:r>
                <a:endParaRPr lang="en-US" sz="2600" dirty="0"/>
              </a:p>
            </p:txBody>
          </p:sp>
          <p:grpSp>
            <p:nvGrpSpPr>
              <p:cNvPr id="69" name="Group 68"/>
              <p:cNvGrpSpPr/>
              <p:nvPr/>
            </p:nvGrpSpPr>
            <p:grpSpPr>
              <a:xfrm>
                <a:off x="609600" y="3239312"/>
                <a:ext cx="1371600" cy="894392"/>
                <a:chOff x="5867400" y="3388043"/>
                <a:chExt cx="1371600" cy="1108468"/>
              </a:xfrm>
            </p:grpSpPr>
            <p:sp>
              <p:nvSpPr>
                <p:cNvPr id="70" name="TextBox 69"/>
                <p:cNvSpPr txBox="1"/>
                <p:nvPr/>
              </p:nvSpPr>
              <p:spPr>
                <a:xfrm>
                  <a:off x="5867400" y="3886200"/>
                  <a:ext cx="304800" cy="492443"/>
                </a:xfrm>
                <a:prstGeom prst="rect">
                  <a:avLst/>
                </a:prstGeom>
                <a:noFill/>
              </p:spPr>
              <p:txBody>
                <a:bodyPr wrap="square" rtlCol="0">
                  <a:spAutoFit/>
                </a:bodyPr>
                <a:lstStyle/>
                <a:p>
                  <a:pPr algn="ctr"/>
                  <a:r>
                    <a:rPr lang="en-US" sz="2600" dirty="0" smtClean="0"/>
                    <a:t>c</a:t>
                  </a:r>
                  <a:endParaRPr lang="en-US" sz="2600" dirty="0"/>
                </a:p>
              </p:txBody>
            </p:sp>
            <p:cxnSp>
              <p:nvCxnSpPr>
                <p:cNvPr id="71" name="Straight Connector 70"/>
                <p:cNvCxnSpPr>
                  <a:stCxn id="68" idx="2"/>
                  <a:endCxn id="70" idx="0"/>
                </p:cNvCxnSpPr>
                <p:nvPr/>
              </p:nvCxnSpPr>
              <p:spPr>
                <a:xfrm flipH="1">
                  <a:off x="6019800" y="3388043"/>
                  <a:ext cx="533400" cy="498157"/>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73" idx="0"/>
                  <a:endCxn id="68" idx="2"/>
                </p:cNvCxnSpPr>
                <p:nvPr/>
              </p:nvCxnSpPr>
              <p:spPr>
                <a:xfrm flipH="1" flipV="1">
                  <a:off x="6553200" y="3388043"/>
                  <a:ext cx="457200" cy="498157"/>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6781800" y="3886200"/>
                  <a:ext cx="457200" cy="610311"/>
                </a:xfrm>
                <a:prstGeom prst="rect">
                  <a:avLst/>
                </a:prstGeom>
                <a:noFill/>
              </p:spPr>
              <p:txBody>
                <a:bodyPr wrap="square" rtlCol="0">
                  <a:spAutoFit/>
                </a:bodyPr>
                <a:lstStyle/>
                <a:p>
                  <a:pPr algn="ctr"/>
                  <a:r>
                    <a:rPr lang="en-US" sz="2600" dirty="0" smtClean="0"/>
                    <a:t>d</a:t>
                  </a:r>
                  <a:endParaRPr lang="en-US" sz="2600" dirty="0"/>
                </a:p>
              </p:txBody>
            </p:sp>
          </p:grpSp>
        </p:grpSp>
        <p:grpSp>
          <p:nvGrpSpPr>
            <p:cNvPr id="64" name="Group 63"/>
            <p:cNvGrpSpPr/>
            <p:nvPr/>
          </p:nvGrpSpPr>
          <p:grpSpPr>
            <a:xfrm>
              <a:off x="1066800" y="2841973"/>
              <a:ext cx="457200" cy="1291731"/>
              <a:chOff x="2438400" y="2841973"/>
              <a:chExt cx="457200" cy="1291731"/>
            </a:xfrm>
          </p:grpSpPr>
          <p:sp>
            <p:nvSpPr>
              <p:cNvPr id="65" name="TextBox 64"/>
              <p:cNvSpPr txBox="1"/>
              <p:nvPr/>
            </p:nvSpPr>
            <p:spPr>
              <a:xfrm>
                <a:off x="2514600" y="2841973"/>
                <a:ext cx="304800" cy="397339"/>
              </a:xfrm>
              <a:prstGeom prst="rect">
                <a:avLst/>
              </a:prstGeom>
              <a:noFill/>
            </p:spPr>
            <p:txBody>
              <a:bodyPr wrap="square" rtlCol="0">
                <a:spAutoFit/>
              </a:bodyPr>
              <a:lstStyle/>
              <a:p>
                <a:pPr algn="ctr"/>
                <a:r>
                  <a:rPr lang="en-US" sz="2600" dirty="0" smtClean="0"/>
                  <a:t>d</a:t>
                </a:r>
                <a:endParaRPr lang="en-US" sz="2600" dirty="0"/>
              </a:p>
            </p:txBody>
          </p:sp>
          <p:sp>
            <p:nvSpPr>
              <p:cNvPr id="66" name="TextBox 65"/>
              <p:cNvSpPr txBox="1"/>
              <p:nvPr/>
            </p:nvSpPr>
            <p:spPr>
              <a:xfrm>
                <a:off x="2438400" y="3641261"/>
                <a:ext cx="457200" cy="492443"/>
              </a:xfrm>
              <a:prstGeom prst="rect">
                <a:avLst/>
              </a:prstGeom>
              <a:noFill/>
            </p:spPr>
            <p:txBody>
              <a:bodyPr wrap="square" rtlCol="0">
                <a:spAutoFit/>
              </a:bodyPr>
              <a:lstStyle/>
              <a:p>
                <a:pPr algn="ctr"/>
                <a:r>
                  <a:rPr lang="en-US" sz="2600" dirty="0" smtClean="0"/>
                  <a:t>e</a:t>
                </a:r>
                <a:endParaRPr lang="en-US" sz="2600" dirty="0"/>
              </a:p>
            </p:txBody>
          </p:sp>
          <p:cxnSp>
            <p:nvCxnSpPr>
              <p:cNvPr id="67" name="Straight Connector 66"/>
              <p:cNvCxnSpPr>
                <a:stCxn id="65" idx="2"/>
                <a:endCxn id="66" idx="0"/>
              </p:cNvCxnSpPr>
              <p:nvPr/>
            </p:nvCxnSpPr>
            <p:spPr>
              <a:xfrm>
                <a:off x="2667000" y="3239312"/>
                <a:ext cx="0" cy="401949"/>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777528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1AED16-9596-704F-866A-B158A6F070CF}" type="slidenum">
              <a:rPr lang="en-US" smtClean="0"/>
              <a:pPr/>
              <a:t>14</a:t>
            </a:fld>
            <a:endParaRPr lang="en-US"/>
          </a:p>
        </p:txBody>
      </p:sp>
      <p:sp>
        <p:nvSpPr>
          <p:cNvPr id="6" name="Title 1"/>
          <p:cNvSpPr>
            <a:spLocks noGrp="1"/>
          </p:cNvSpPr>
          <p:nvPr>
            <p:ph type="title"/>
          </p:nvPr>
        </p:nvSpPr>
        <p:spPr>
          <a:xfrm>
            <a:off x="457200" y="685800"/>
            <a:ext cx="8229600" cy="762000"/>
          </a:xfrm>
        </p:spPr>
        <p:txBody>
          <a:bodyPr/>
          <a:lstStyle/>
          <a:p>
            <a:r>
              <a:rPr lang="en-US" dirty="0" smtClean="0"/>
              <a:t>Push stack: Example</a:t>
            </a:r>
            <a:endParaRPr lang="en-US" dirty="0"/>
          </a:p>
        </p:txBody>
      </p:sp>
      <p:graphicFrame>
        <p:nvGraphicFramePr>
          <p:cNvPr id="21" name="Table 20"/>
          <p:cNvGraphicFramePr>
            <a:graphicFrameLocks noGrp="1"/>
          </p:cNvGraphicFramePr>
          <p:nvPr>
            <p:extLst>
              <p:ext uri="{D42A27DB-BD31-4B8C-83A1-F6EECF244321}">
                <p14:modId xmlns:p14="http://schemas.microsoft.com/office/powerpoint/2010/main" val="1357663831"/>
              </p:ext>
            </p:extLst>
          </p:nvPr>
        </p:nvGraphicFramePr>
        <p:xfrm>
          <a:off x="1066800" y="4572000"/>
          <a:ext cx="2590800" cy="1854200"/>
        </p:xfrm>
        <a:graphic>
          <a:graphicData uri="http://schemas.openxmlformats.org/drawingml/2006/table">
            <a:tbl>
              <a:tblPr bandRow="1">
                <a:tableStyleId>{9D7B26C5-4107-4FEC-AEDC-1716B250A1EF}</a:tableStyleId>
              </a:tblPr>
              <a:tblGrid>
                <a:gridCol w="518160"/>
                <a:gridCol w="518160"/>
                <a:gridCol w="518160"/>
                <a:gridCol w="518160"/>
                <a:gridCol w="518160"/>
              </a:tblGrid>
              <a:tr h="370840">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r>
                        <a:rPr lang="en-US" dirty="0" smtClean="0"/>
                        <a:t>1</a:t>
                      </a: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r>
              <a:tr h="370840">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1</a:t>
                      </a:r>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r>
              <a:tr h="370840">
                <a:tc>
                  <a:txBody>
                    <a:bodyPr/>
                    <a:lstStyle/>
                    <a:p>
                      <a:pPr algn="ctr"/>
                      <a:r>
                        <a:rPr lang="en-US" dirty="0" smtClean="0"/>
                        <a:t>1</a:t>
                      </a: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a:t>
                      </a:r>
                      <a:endParaRPr lang="en-US" dirty="0"/>
                    </a:p>
                  </a:txBody>
                  <a:tcPr>
                    <a:lnL w="19050" cap="flat" cmpd="sng" algn="ctr">
                      <a:no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/a</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rgbClr val="FF0000"/>
                          </a:solidFill>
                        </a:rPr>
                        <a:t>//c</a:t>
                      </a:r>
                      <a:endParaRPr lang="en-US" dirty="0">
                        <a:solidFill>
                          <a:srgbClr val="FF0000"/>
                        </a:solidFill>
                      </a:endParaRPr>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/d</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rgbClr val="FF0000"/>
                          </a:solidFill>
                        </a:rPr>
                        <a:t>/*</a:t>
                      </a:r>
                      <a:endParaRPr lang="en-US" dirty="0">
                        <a:solidFill>
                          <a:srgbClr val="FF0000"/>
                        </a:solidFill>
                      </a:endParaRPr>
                    </a:p>
                  </a:txBody>
                  <a:tcPr>
                    <a:lnL>
                      <a:noFill/>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2" name="TextBox 21"/>
          <p:cNvSpPr txBox="1"/>
          <p:nvPr/>
        </p:nvSpPr>
        <p:spPr>
          <a:xfrm>
            <a:off x="457200" y="1524000"/>
            <a:ext cx="2819400" cy="553998"/>
          </a:xfrm>
          <a:prstGeom prst="rect">
            <a:avLst/>
          </a:prstGeom>
          <a:noFill/>
        </p:spPr>
        <p:txBody>
          <a:bodyPr wrap="square" rtlCol="0">
            <a:spAutoFit/>
          </a:bodyPr>
          <a:lstStyle/>
          <a:p>
            <a:pPr algn="ctr"/>
            <a:r>
              <a:rPr lang="en-US" sz="3000" dirty="0" smtClean="0"/>
              <a:t>XML Document</a:t>
            </a:r>
            <a:endParaRPr lang="en-US" sz="3000" dirty="0"/>
          </a:p>
        </p:txBody>
      </p:sp>
      <p:sp>
        <p:nvSpPr>
          <p:cNvPr id="25" name="Rectangle 24"/>
          <p:cNvSpPr/>
          <p:nvPr/>
        </p:nvSpPr>
        <p:spPr>
          <a:xfrm>
            <a:off x="1981200" y="3733800"/>
            <a:ext cx="381000" cy="3810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1219200" y="6400800"/>
            <a:ext cx="2286000" cy="304800"/>
            <a:chOff x="6324600" y="5334000"/>
            <a:chExt cx="2286000" cy="304800"/>
          </a:xfrm>
        </p:grpSpPr>
        <p:sp>
          <p:nvSpPr>
            <p:cNvPr id="27" name="Curved Up Arrow 26"/>
            <p:cNvSpPr/>
            <p:nvPr/>
          </p:nvSpPr>
          <p:spPr>
            <a:xfrm flipH="1">
              <a:off x="6324600" y="5334000"/>
              <a:ext cx="5334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8" name="Curved Up Arrow 27"/>
            <p:cNvSpPr/>
            <p:nvPr/>
          </p:nvSpPr>
          <p:spPr>
            <a:xfrm flipH="1">
              <a:off x="7010400" y="5334000"/>
              <a:ext cx="533400" cy="2286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9" name="Curved Up Arrow 28"/>
            <p:cNvSpPr/>
            <p:nvPr/>
          </p:nvSpPr>
          <p:spPr>
            <a:xfrm flipH="1">
              <a:off x="8001000" y="5334000"/>
              <a:ext cx="6096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0" name="Curved Up Arrow 29"/>
            <p:cNvSpPr/>
            <p:nvPr/>
          </p:nvSpPr>
          <p:spPr>
            <a:xfrm flipH="1">
              <a:off x="6858000" y="5334000"/>
              <a:ext cx="11430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31" name="TextBox 30"/>
          <p:cNvSpPr txBox="1"/>
          <p:nvPr/>
        </p:nvSpPr>
        <p:spPr>
          <a:xfrm>
            <a:off x="1219200" y="4038600"/>
            <a:ext cx="1752600" cy="492443"/>
          </a:xfrm>
          <a:prstGeom prst="rect">
            <a:avLst/>
          </a:prstGeom>
          <a:noFill/>
        </p:spPr>
        <p:txBody>
          <a:bodyPr wrap="square" rtlCol="0">
            <a:spAutoFit/>
          </a:bodyPr>
          <a:lstStyle/>
          <a:p>
            <a:r>
              <a:rPr lang="en-US" sz="2600" i="1" dirty="0" smtClean="0"/>
              <a:t>Open(c)</a:t>
            </a:r>
            <a:endParaRPr lang="en-US" sz="2600" i="1" dirty="0"/>
          </a:p>
        </p:txBody>
      </p:sp>
      <p:cxnSp>
        <p:nvCxnSpPr>
          <p:cNvPr id="35" name="Straight Arrow Connector 34"/>
          <p:cNvCxnSpPr/>
          <p:nvPr/>
        </p:nvCxnSpPr>
        <p:spPr>
          <a:xfrm flipV="1">
            <a:off x="1981200" y="4800600"/>
            <a:ext cx="304800" cy="228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152400" y="4267200"/>
            <a:ext cx="914400" cy="492443"/>
          </a:xfrm>
          <a:prstGeom prst="rect">
            <a:avLst/>
          </a:prstGeom>
          <a:noFill/>
        </p:spPr>
        <p:txBody>
          <a:bodyPr wrap="square" rtlCol="0">
            <a:spAutoFit/>
          </a:bodyPr>
          <a:lstStyle/>
          <a:p>
            <a:pPr algn="ctr"/>
            <a:r>
              <a:rPr lang="en-US" sz="2600" dirty="0" smtClean="0"/>
              <a:t>TOS</a:t>
            </a:r>
            <a:endParaRPr lang="en-US" sz="2600" dirty="0"/>
          </a:p>
        </p:txBody>
      </p:sp>
      <p:cxnSp>
        <p:nvCxnSpPr>
          <p:cNvPr id="37" name="Straight Arrow Connector 36"/>
          <p:cNvCxnSpPr/>
          <p:nvPr/>
        </p:nvCxnSpPr>
        <p:spPr>
          <a:xfrm>
            <a:off x="228600" y="4800600"/>
            <a:ext cx="762000" cy="0"/>
          </a:xfrm>
          <a:prstGeom prst="straightConnector1">
            <a:avLst/>
          </a:prstGeom>
          <a:ln w="76200" cmpd="sng">
            <a:solidFill>
              <a:srgbClr val="0D0D0D"/>
            </a:solidFill>
            <a:tailEnd type="stealth"/>
          </a:ln>
        </p:spPr>
        <p:style>
          <a:lnRef idx="2">
            <a:schemeClr val="accent1"/>
          </a:lnRef>
          <a:fillRef idx="0">
            <a:schemeClr val="accent1"/>
          </a:fillRef>
          <a:effectRef idx="1">
            <a:schemeClr val="accent1"/>
          </a:effectRef>
          <a:fontRef idx="minor">
            <a:schemeClr val="tx1"/>
          </a:fontRef>
        </p:style>
      </p:cxnSp>
      <p:sp>
        <p:nvSpPr>
          <p:cNvPr id="62" name="Content Placeholder 2"/>
          <p:cNvSpPr>
            <a:spLocks noGrp="1"/>
          </p:cNvSpPr>
          <p:nvPr>
            <p:ph idx="1"/>
          </p:nvPr>
        </p:nvSpPr>
        <p:spPr>
          <a:xfrm>
            <a:off x="3810000" y="1524000"/>
            <a:ext cx="5029200" cy="4724400"/>
          </a:xfrm>
        </p:spPr>
        <p:txBody>
          <a:bodyPr/>
          <a:lstStyle/>
          <a:p>
            <a:r>
              <a:rPr lang="en-US" dirty="0" smtClean="0"/>
              <a:t>If ‘1’ propagated to query leaf node (‘//c’ in example) is saved as matched</a:t>
            </a:r>
          </a:p>
          <a:p>
            <a:pPr marL="0" indent="0">
              <a:buNone/>
            </a:pPr>
            <a:endParaRPr lang="en-US" dirty="0" smtClean="0"/>
          </a:p>
          <a:p>
            <a:endParaRPr lang="en-US" dirty="0" smtClean="0"/>
          </a:p>
        </p:txBody>
      </p:sp>
      <p:grpSp>
        <p:nvGrpSpPr>
          <p:cNvPr id="32" name="Group 31"/>
          <p:cNvGrpSpPr/>
          <p:nvPr/>
        </p:nvGrpSpPr>
        <p:grpSpPr>
          <a:xfrm>
            <a:off x="1066800" y="1981201"/>
            <a:ext cx="2286000" cy="2152503"/>
            <a:chOff x="1066800" y="1981201"/>
            <a:chExt cx="2286000" cy="2152503"/>
          </a:xfrm>
        </p:grpSpPr>
        <p:sp>
          <p:nvSpPr>
            <p:cNvPr id="33" name="TextBox 32"/>
            <p:cNvSpPr txBox="1"/>
            <p:nvPr/>
          </p:nvSpPr>
          <p:spPr>
            <a:xfrm>
              <a:off x="1828800" y="1981201"/>
              <a:ext cx="304800" cy="397339"/>
            </a:xfrm>
            <a:prstGeom prst="rect">
              <a:avLst/>
            </a:prstGeom>
            <a:noFill/>
          </p:spPr>
          <p:txBody>
            <a:bodyPr wrap="square" rtlCol="0">
              <a:spAutoFit/>
            </a:bodyPr>
            <a:lstStyle/>
            <a:p>
              <a:pPr algn="ctr"/>
              <a:r>
                <a:rPr lang="en-US" sz="2600" dirty="0" smtClean="0"/>
                <a:t>a</a:t>
              </a:r>
              <a:endParaRPr lang="en-US" sz="2600" dirty="0"/>
            </a:p>
          </p:txBody>
        </p:sp>
        <p:cxnSp>
          <p:nvCxnSpPr>
            <p:cNvPr id="34" name="Straight Connector 33"/>
            <p:cNvCxnSpPr>
              <a:stCxn id="33" idx="2"/>
              <a:endCxn id="44" idx="0"/>
            </p:cNvCxnSpPr>
            <p:nvPr/>
          </p:nvCxnSpPr>
          <p:spPr>
            <a:xfrm>
              <a:off x="1981200" y="2378540"/>
              <a:ext cx="685800" cy="463433"/>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3" idx="2"/>
              <a:endCxn id="41" idx="0"/>
            </p:cNvCxnSpPr>
            <p:nvPr/>
          </p:nvCxnSpPr>
          <p:spPr>
            <a:xfrm flipH="1">
              <a:off x="1295400" y="2378540"/>
              <a:ext cx="685800" cy="463433"/>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grpSp>
          <p:nvGrpSpPr>
            <p:cNvPr id="39" name="Group 38"/>
            <p:cNvGrpSpPr/>
            <p:nvPr/>
          </p:nvGrpSpPr>
          <p:grpSpPr>
            <a:xfrm>
              <a:off x="1981200" y="2841973"/>
              <a:ext cx="1371600" cy="1291731"/>
              <a:chOff x="609600" y="2841973"/>
              <a:chExt cx="1371600" cy="1291731"/>
            </a:xfrm>
          </p:grpSpPr>
          <p:sp>
            <p:nvSpPr>
              <p:cNvPr id="44" name="TextBox 43"/>
              <p:cNvSpPr txBox="1"/>
              <p:nvPr/>
            </p:nvSpPr>
            <p:spPr>
              <a:xfrm>
                <a:off x="1143000" y="2841973"/>
                <a:ext cx="304800" cy="397339"/>
              </a:xfrm>
              <a:prstGeom prst="rect">
                <a:avLst/>
              </a:prstGeom>
              <a:noFill/>
            </p:spPr>
            <p:txBody>
              <a:bodyPr wrap="square" rtlCol="0">
                <a:spAutoFit/>
              </a:bodyPr>
              <a:lstStyle/>
              <a:p>
                <a:pPr algn="ctr"/>
                <a:r>
                  <a:rPr lang="en-US" sz="2600" dirty="0" smtClean="0"/>
                  <a:t>b</a:t>
                </a:r>
                <a:endParaRPr lang="en-US" sz="2600" dirty="0"/>
              </a:p>
            </p:txBody>
          </p:sp>
          <p:grpSp>
            <p:nvGrpSpPr>
              <p:cNvPr id="45" name="Group 44"/>
              <p:cNvGrpSpPr/>
              <p:nvPr/>
            </p:nvGrpSpPr>
            <p:grpSpPr>
              <a:xfrm>
                <a:off x="609600" y="3239312"/>
                <a:ext cx="1371600" cy="894392"/>
                <a:chOff x="5867400" y="3388043"/>
                <a:chExt cx="1371600" cy="1108468"/>
              </a:xfrm>
            </p:grpSpPr>
            <p:sp>
              <p:nvSpPr>
                <p:cNvPr id="46" name="TextBox 45"/>
                <p:cNvSpPr txBox="1"/>
                <p:nvPr/>
              </p:nvSpPr>
              <p:spPr>
                <a:xfrm>
                  <a:off x="5867400" y="3886200"/>
                  <a:ext cx="304800" cy="492443"/>
                </a:xfrm>
                <a:prstGeom prst="rect">
                  <a:avLst/>
                </a:prstGeom>
                <a:noFill/>
              </p:spPr>
              <p:txBody>
                <a:bodyPr wrap="square" rtlCol="0">
                  <a:spAutoFit/>
                </a:bodyPr>
                <a:lstStyle/>
                <a:p>
                  <a:pPr algn="ctr"/>
                  <a:r>
                    <a:rPr lang="en-US" sz="2600" dirty="0" smtClean="0"/>
                    <a:t>c</a:t>
                  </a:r>
                  <a:endParaRPr lang="en-US" sz="2600" dirty="0"/>
                </a:p>
              </p:txBody>
            </p:sp>
            <p:cxnSp>
              <p:nvCxnSpPr>
                <p:cNvPr id="47" name="Straight Connector 46"/>
                <p:cNvCxnSpPr>
                  <a:stCxn id="44" idx="2"/>
                  <a:endCxn id="46" idx="0"/>
                </p:cNvCxnSpPr>
                <p:nvPr/>
              </p:nvCxnSpPr>
              <p:spPr>
                <a:xfrm flipH="1">
                  <a:off x="6019800" y="3388043"/>
                  <a:ext cx="533400" cy="498157"/>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49" idx="0"/>
                  <a:endCxn id="44" idx="2"/>
                </p:cNvCxnSpPr>
                <p:nvPr/>
              </p:nvCxnSpPr>
              <p:spPr>
                <a:xfrm flipH="1" flipV="1">
                  <a:off x="6553200" y="3388043"/>
                  <a:ext cx="457200" cy="498157"/>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6781800" y="3886200"/>
                  <a:ext cx="457200" cy="610311"/>
                </a:xfrm>
                <a:prstGeom prst="rect">
                  <a:avLst/>
                </a:prstGeom>
                <a:noFill/>
              </p:spPr>
              <p:txBody>
                <a:bodyPr wrap="square" rtlCol="0">
                  <a:spAutoFit/>
                </a:bodyPr>
                <a:lstStyle/>
                <a:p>
                  <a:pPr algn="ctr"/>
                  <a:r>
                    <a:rPr lang="en-US" sz="2600" dirty="0" smtClean="0"/>
                    <a:t>d</a:t>
                  </a:r>
                  <a:endParaRPr lang="en-US" sz="2600" dirty="0"/>
                </a:p>
              </p:txBody>
            </p:sp>
          </p:grpSp>
        </p:grpSp>
        <p:grpSp>
          <p:nvGrpSpPr>
            <p:cNvPr id="40" name="Group 39"/>
            <p:cNvGrpSpPr/>
            <p:nvPr/>
          </p:nvGrpSpPr>
          <p:grpSpPr>
            <a:xfrm>
              <a:off x="1066800" y="2841973"/>
              <a:ext cx="457200" cy="1291731"/>
              <a:chOff x="2438400" y="2841973"/>
              <a:chExt cx="457200" cy="1291731"/>
            </a:xfrm>
          </p:grpSpPr>
          <p:sp>
            <p:nvSpPr>
              <p:cNvPr id="41" name="TextBox 40"/>
              <p:cNvSpPr txBox="1"/>
              <p:nvPr/>
            </p:nvSpPr>
            <p:spPr>
              <a:xfrm>
                <a:off x="2514600" y="2841973"/>
                <a:ext cx="304800" cy="397339"/>
              </a:xfrm>
              <a:prstGeom prst="rect">
                <a:avLst/>
              </a:prstGeom>
              <a:noFill/>
            </p:spPr>
            <p:txBody>
              <a:bodyPr wrap="square" rtlCol="0">
                <a:spAutoFit/>
              </a:bodyPr>
              <a:lstStyle/>
              <a:p>
                <a:pPr algn="ctr"/>
                <a:r>
                  <a:rPr lang="en-US" sz="2600" dirty="0" smtClean="0"/>
                  <a:t>d</a:t>
                </a:r>
                <a:endParaRPr lang="en-US" sz="2600" dirty="0"/>
              </a:p>
            </p:txBody>
          </p:sp>
          <p:sp>
            <p:nvSpPr>
              <p:cNvPr id="42" name="TextBox 41"/>
              <p:cNvSpPr txBox="1"/>
              <p:nvPr/>
            </p:nvSpPr>
            <p:spPr>
              <a:xfrm>
                <a:off x="2438400" y="3641261"/>
                <a:ext cx="457200" cy="492443"/>
              </a:xfrm>
              <a:prstGeom prst="rect">
                <a:avLst/>
              </a:prstGeom>
              <a:noFill/>
            </p:spPr>
            <p:txBody>
              <a:bodyPr wrap="square" rtlCol="0">
                <a:spAutoFit/>
              </a:bodyPr>
              <a:lstStyle/>
              <a:p>
                <a:pPr algn="ctr"/>
                <a:r>
                  <a:rPr lang="en-US" sz="2600" dirty="0" smtClean="0"/>
                  <a:t>e</a:t>
                </a:r>
                <a:endParaRPr lang="en-US" sz="2600" dirty="0"/>
              </a:p>
            </p:txBody>
          </p:sp>
          <p:cxnSp>
            <p:nvCxnSpPr>
              <p:cNvPr id="43" name="Straight Connector 42"/>
              <p:cNvCxnSpPr>
                <a:stCxn id="41" idx="2"/>
                <a:endCxn id="42" idx="0"/>
              </p:cNvCxnSpPr>
              <p:nvPr/>
            </p:nvCxnSpPr>
            <p:spPr>
              <a:xfrm>
                <a:off x="2667000" y="3239312"/>
                <a:ext cx="0" cy="401949"/>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19264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1AED16-9596-704F-866A-B158A6F070CF}" type="slidenum">
              <a:rPr lang="en-US" smtClean="0"/>
              <a:pPr/>
              <a:t>15</a:t>
            </a:fld>
            <a:endParaRPr lang="en-US"/>
          </a:p>
        </p:txBody>
      </p:sp>
      <p:sp>
        <p:nvSpPr>
          <p:cNvPr id="6" name="Title 1"/>
          <p:cNvSpPr>
            <a:spLocks noGrp="1"/>
          </p:cNvSpPr>
          <p:nvPr>
            <p:ph type="title"/>
          </p:nvPr>
        </p:nvSpPr>
        <p:spPr>
          <a:xfrm>
            <a:off x="457200" y="685800"/>
            <a:ext cx="8229600" cy="762000"/>
          </a:xfrm>
        </p:spPr>
        <p:txBody>
          <a:bodyPr/>
          <a:lstStyle/>
          <a:p>
            <a:r>
              <a:rPr lang="en-US" dirty="0" smtClean="0"/>
              <a:t>Push stack: Example</a:t>
            </a:r>
            <a:endParaRPr lang="en-US" dirty="0"/>
          </a:p>
        </p:txBody>
      </p:sp>
      <p:graphicFrame>
        <p:nvGraphicFramePr>
          <p:cNvPr id="21" name="Table 20"/>
          <p:cNvGraphicFramePr>
            <a:graphicFrameLocks noGrp="1"/>
          </p:cNvGraphicFramePr>
          <p:nvPr>
            <p:extLst>
              <p:ext uri="{D42A27DB-BD31-4B8C-83A1-F6EECF244321}">
                <p14:modId xmlns:p14="http://schemas.microsoft.com/office/powerpoint/2010/main" val="835140372"/>
              </p:ext>
            </p:extLst>
          </p:nvPr>
        </p:nvGraphicFramePr>
        <p:xfrm>
          <a:off x="1066800" y="4572000"/>
          <a:ext cx="2590800" cy="1854200"/>
        </p:xfrm>
        <a:graphic>
          <a:graphicData uri="http://schemas.openxmlformats.org/drawingml/2006/table">
            <a:tbl>
              <a:tblPr bandRow="1">
                <a:tableStyleId>{9D7B26C5-4107-4FEC-AEDC-1716B250A1EF}</a:tableStyleId>
              </a:tblPr>
              <a:tblGrid>
                <a:gridCol w="518160"/>
                <a:gridCol w="518160"/>
                <a:gridCol w="518160"/>
                <a:gridCol w="518160"/>
                <a:gridCol w="518160"/>
              </a:tblGrid>
              <a:tr h="370840">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solidFill>
                          <a:schemeClr val="bg2">
                            <a:lumMod val="60000"/>
                            <a:lumOff val="40000"/>
                          </a:schemeClr>
                        </a:solidFill>
                      </a:endParaRPr>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r>
              <a:tr h="370840">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1</a:t>
                      </a:r>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r>
              <a:tr h="370840">
                <a:tc>
                  <a:txBody>
                    <a:bodyPr/>
                    <a:lstStyle/>
                    <a:p>
                      <a:pPr algn="ctr"/>
                      <a:r>
                        <a:rPr lang="en-US" dirty="0" smtClean="0"/>
                        <a:t>1</a:t>
                      </a: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a:t>
                      </a:r>
                      <a:endParaRPr lang="en-US" dirty="0"/>
                    </a:p>
                  </a:txBody>
                  <a:tcPr>
                    <a:lnL w="19050" cap="flat" cmpd="sng" algn="ctr">
                      <a:no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/a</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rgbClr val="FF0000"/>
                          </a:solidFill>
                        </a:rPr>
                        <a:t>//c</a:t>
                      </a:r>
                      <a:endParaRPr lang="en-US" dirty="0">
                        <a:solidFill>
                          <a:srgbClr val="FF0000"/>
                        </a:solidFill>
                      </a:endParaRPr>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/d</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rgbClr val="FF0000"/>
                          </a:solidFill>
                        </a:rPr>
                        <a:t>/*</a:t>
                      </a:r>
                      <a:endParaRPr lang="en-US" dirty="0">
                        <a:solidFill>
                          <a:srgbClr val="FF0000"/>
                        </a:solidFill>
                      </a:endParaRPr>
                    </a:p>
                  </a:txBody>
                  <a:tcPr>
                    <a:lnL>
                      <a:noFill/>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2" name="TextBox 21"/>
          <p:cNvSpPr txBox="1"/>
          <p:nvPr/>
        </p:nvSpPr>
        <p:spPr>
          <a:xfrm>
            <a:off x="457200" y="1524000"/>
            <a:ext cx="2819400" cy="553998"/>
          </a:xfrm>
          <a:prstGeom prst="rect">
            <a:avLst/>
          </a:prstGeom>
          <a:noFill/>
        </p:spPr>
        <p:txBody>
          <a:bodyPr wrap="square" rtlCol="0">
            <a:spAutoFit/>
          </a:bodyPr>
          <a:lstStyle/>
          <a:p>
            <a:pPr algn="ctr"/>
            <a:r>
              <a:rPr lang="en-US" sz="3000" dirty="0" smtClean="0"/>
              <a:t>XML Document</a:t>
            </a:r>
            <a:endParaRPr lang="en-US" sz="3000" dirty="0"/>
          </a:p>
        </p:txBody>
      </p:sp>
      <p:sp>
        <p:nvSpPr>
          <p:cNvPr id="25" name="Rectangle 24"/>
          <p:cNvSpPr/>
          <p:nvPr/>
        </p:nvSpPr>
        <p:spPr>
          <a:xfrm>
            <a:off x="2895600" y="3733800"/>
            <a:ext cx="381000" cy="3810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1219200" y="6400800"/>
            <a:ext cx="2286000" cy="304800"/>
            <a:chOff x="6324600" y="5334000"/>
            <a:chExt cx="2286000" cy="304800"/>
          </a:xfrm>
        </p:grpSpPr>
        <p:sp>
          <p:nvSpPr>
            <p:cNvPr id="27" name="Curved Up Arrow 26"/>
            <p:cNvSpPr/>
            <p:nvPr/>
          </p:nvSpPr>
          <p:spPr>
            <a:xfrm flipH="1">
              <a:off x="6324600" y="5334000"/>
              <a:ext cx="5334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8" name="Curved Up Arrow 27"/>
            <p:cNvSpPr/>
            <p:nvPr/>
          </p:nvSpPr>
          <p:spPr>
            <a:xfrm flipH="1">
              <a:off x="7010400" y="5334000"/>
              <a:ext cx="533400" cy="2286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9" name="Curved Up Arrow 28"/>
            <p:cNvSpPr/>
            <p:nvPr/>
          </p:nvSpPr>
          <p:spPr>
            <a:xfrm flipH="1">
              <a:off x="8001000" y="5334000"/>
              <a:ext cx="6096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0" name="Curved Up Arrow 29"/>
            <p:cNvSpPr/>
            <p:nvPr/>
          </p:nvSpPr>
          <p:spPr>
            <a:xfrm flipH="1">
              <a:off x="6858000" y="5334000"/>
              <a:ext cx="11430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31" name="TextBox 30"/>
          <p:cNvSpPr txBox="1"/>
          <p:nvPr/>
        </p:nvSpPr>
        <p:spPr>
          <a:xfrm>
            <a:off x="1219200" y="4038600"/>
            <a:ext cx="1752600" cy="492443"/>
          </a:xfrm>
          <a:prstGeom prst="rect">
            <a:avLst/>
          </a:prstGeom>
          <a:noFill/>
        </p:spPr>
        <p:txBody>
          <a:bodyPr wrap="square" rtlCol="0">
            <a:spAutoFit/>
          </a:bodyPr>
          <a:lstStyle/>
          <a:p>
            <a:r>
              <a:rPr lang="en-US" sz="2600" i="1" dirty="0" smtClean="0"/>
              <a:t>Open(d)</a:t>
            </a:r>
            <a:endParaRPr lang="en-US" sz="2600" i="1" dirty="0"/>
          </a:p>
        </p:txBody>
      </p:sp>
      <p:sp>
        <p:nvSpPr>
          <p:cNvPr id="36" name="TextBox 35"/>
          <p:cNvSpPr txBox="1"/>
          <p:nvPr/>
        </p:nvSpPr>
        <p:spPr>
          <a:xfrm>
            <a:off x="152400" y="4267200"/>
            <a:ext cx="914400" cy="492443"/>
          </a:xfrm>
          <a:prstGeom prst="rect">
            <a:avLst/>
          </a:prstGeom>
          <a:noFill/>
        </p:spPr>
        <p:txBody>
          <a:bodyPr wrap="square" rtlCol="0">
            <a:spAutoFit/>
          </a:bodyPr>
          <a:lstStyle/>
          <a:p>
            <a:pPr algn="ctr"/>
            <a:r>
              <a:rPr lang="en-US" sz="2600" dirty="0" smtClean="0"/>
              <a:t>TOS</a:t>
            </a:r>
            <a:endParaRPr lang="en-US" sz="2600" dirty="0"/>
          </a:p>
        </p:txBody>
      </p:sp>
      <p:cxnSp>
        <p:nvCxnSpPr>
          <p:cNvPr id="37" name="Straight Arrow Connector 36"/>
          <p:cNvCxnSpPr/>
          <p:nvPr/>
        </p:nvCxnSpPr>
        <p:spPr>
          <a:xfrm>
            <a:off x="228600" y="4800600"/>
            <a:ext cx="762000" cy="0"/>
          </a:xfrm>
          <a:prstGeom prst="straightConnector1">
            <a:avLst/>
          </a:prstGeom>
          <a:ln w="76200" cmpd="sng">
            <a:solidFill>
              <a:srgbClr val="0D0D0D"/>
            </a:solidFill>
            <a:tailEnd type="stealth"/>
          </a:ln>
        </p:spPr>
        <p:style>
          <a:lnRef idx="2">
            <a:schemeClr val="accent1"/>
          </a:lnRef>
          <a:fillRef idx="0">
            <a:schemeClr val="accent1"/>
          </a:fillRef>
          <a:effectRef idx="1">
            <a:schemeClr val="accent1"/>
          </a:effectRef>
          <a:fontRef idx="minor">
            <a:schemeClr val="tx1"/>
          </a:fontRef>
        </p:style>
      </p:cxnSp>
      <p:sp>
        <p:nvSpPr>
          <p:cNvPr id="32" name="Content Placeholder 2"/>
          <p:cNvSpPr>
            <a:spLocks noGrp="1"/>
          </p:cNvSpPr>
          <p:nvPr>
            <p:ph idx="1"/>
          </p:nvPr>
        </p:nvSpPr>
        <p:spPr>
          <a:xfrm>
            <a:off x="3810000" y="1524000"/>
            <a:ext cx="5029200" cy="4724400"/>
          </a:xfrm>
        </p:spPr>
        <p:txBody>
          <a:bodyPr/>
          <a:lstStyle/>
          <a:p>
            <a:r>
              <a:rPr lang="en-US" dirty="0" smtClean="0"/>
              <a:t>Node ‘/</a:t>
            </a:r>
            <a:r>
              <a:rPr lang="en-US" dirty="0"/>
              <a:t>d</a:t>
            </a:r>
            <a:r>
              <a:rPr lang="en-US" dirty="0" smtClean="0"/>
              <a:t>’ is not updated, since ‘/a’ is a split node, whose children have different relationships (‘//’ with ‘c’ and ‘/’ with ‘d’)</a:t>
            </a:r>
          </a:p>
          <a:p>
            <a:r>
              <a:rPr lang="en-US" dirty="0" smtClean="0"/>
              <a:t>Split node maintain different fields for these two kinds of children</a:t>
            </a:r>
          </a:p>
        </p:txBody>
      </p:sp>
      <p:grpSp>
        <p:nvGrpSpPr>
          <p:cNvPr id="33" name="Group 32"/>
          <p:cNvGrpSpPr/>
          <p:nvPr/>
        </p:nvGrpSpPr>
        <p:grpSpPr>
          <a:xfrm>
            <a:off x="1066800" y="1981201"/>
            <a:ext cx="2286000" cy="2152503"/>
            <a:chOff x="1066800" y="1981201"/>
            <a:chExt cx="2286000" cy="2152503"/>
          </a:xfrm>
        </p:grpSpPr>
        <p:sp>
          <p:nvSpPr>
            <p:cNvPr id="34" name="TextBox 33"/>
            <p:cNvSpPr txBox="1"/>
            <p:nvPr/>
          </p:nvSpPr>
          <p:spPr>
            <a:xfrm>
              <a:off x="1828800" y="1981201"/>
              <a:ext cx="304800" cy="397339"/>
            </a:xfrm>
            <a:prstGeom prst="rect">
              <a:avLst/>
            </a:prstGeom>
            <a:noFill/>
          </p:spPr>
          <p:txBody>
            <a:bodyPr wrap="square" rtlCol="0">
              <a:spAutoFit/>
            </a:bodyPr>
            <a:lstStyle/>
            <a:p>
              <a:pPr algn="ctr"/>
              <a:r>
                <a:rPr lang="en-US" sz="2600" dirty="0" smtClean="0"/>
                <a:t>a</a:t>
              </a:r>
              <a:endParaRPr lang="en-US" sz="2600" dirty="0"/>
            </a:p>
          </p:txBody>
        </p:sp>
        <p:cxnSp>
          <p:nvCxnSpPr>
            <p:cNvPr id="35" name="Straight Connector 34"/>
            <p:cNvCxnSpPr>
              <a:stCxn id="34" idx="2"/>
              <a:endCxn id="44" idx="0"/>
            </p:cNvCxnSpPr>
            <p:nvPr/>
          </p:nvCxnSpPr>
          <p:spPr>
            <a:xfrm>
              <a:off x="1981200" y="2378540"/>
              <a:ext cx="685800" cy="463433"/>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4" idx="2"/>
              <a:endCxn id="41" idx="0"/>
            </p:cNvCxnSpPr>
            <p:nvPr/>
          </p:nvCxnSpPr>
          <p:spPr>
            <a:xfrm flipH="1">
              <a:off x="1295400" y="2378540"/>
              <a:ext cx="685800" cy="463433"/>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grpSp>
          <p:nvGrpSpPr>
            <p:cNvPr id="39" name="Group 38"/>
            <p:cNvGrpSpPr/>
            <p:nvPr/>
          </p:nvGrpSpPr>
          <p:grpSpPr>
            <a:xfrm>
              <a:off x="1981200" y="2841973"/>
              <a:ext cx="1371600" cy="1291731"/>
              <a:chOff x="609600" y="2841973"/>
              <a:chExt cx="1371600" cy="1291731"/>
            </a:xfrm>
          </p:grpSpPr>
          <p:sp>
            <p:nvSpPr>
              <p:cNvPr id="44" name="TextBox 43"/>
              <p:cNvSpPr txBox="1"/>
              <p:nvPr/>
            </p:nvSpPr>
            <p:spPr>
              <a:xfrm>
                <a:off x="1143000" y="2841973"/>
                <a:ext cx="304800" cy="397339"/>
              </a:xfrm>
              <a:prstGeom prst="rect">
                <a:avLst/>
              </a:prstGeom>
              <a:noFill/>
            </p:spPr>
            <p:txBody>
              <a:bodyPr wrap="square" rtlCol="0">
                <a:spAutoFit/>
              </a:bodyPr>
              <a:lstStyle/>
              <a:p>
                <a:pPr algn="ctr"/>
                <a:r>
                  <a:rPr lang="en-US" sz="2600" dirty="0" smtClean="0"/>
                  <a:t>b</a:t>
                </a:r>
                <a:endParaRPr lang="en-US" sz="2600" dirty="0"/>
              </a:p>
            </p:txBody>
          </p:sp>
          <p:grpSp>
            <p:nvGrpSpPr>
              <p:cNvPr id="45" name="Group 44"/>
              <p:cNvGrpSpPr/>
              <p:nvPr/>
            </p:nvGrpSpPr>
            <p:grpSpPr>
              <a:xfrm>
                <a:off x="609600" y="3239312"/>
                <a:ext cx="1371600" cy="894392"/>
                <a:chOff x="5867400" y="3388043"/>
                <a:chExt cx="1371600" cy="1108468"/>
              </a:xfrm>
            </p:grpSpPr>
            <p:sp>
              <p:nvSpPr>
                <p:cNvPr id="46" name="TextBox 45"/>
                <p:cNvSpPr txBox="1"/>
                <p:nvPr/>
              </p:nvSpPr>
              <p:spPr>
                <a:xfrm>
                  <a:off x="5867400" y="3886200"/>
                  <a:ext cx="304800" cy="492443"/>
                </a:xfrm>
                <a:prstGeom prst="rect">
                  <a:avLst/>
                </a:prstGeom>
                <a:noFill/>
              </p:spPr>
              <p:txBody>
                <a:bodyPr wrap="square" rtlCol="0">
                  <a:spAutoFit/>
                </a:bodyPr>
                <a:lstStyle/>
                <a:p>
                  <a:pPr algn="ctr"/>
                  <a:r>
                    <a:rPr lang="en-US" sz="2600" dirty="0" smtClean="0"/>
                    <a:t>c</a:t>
                  </a:r>
                  <a:endParaRPr lang="en-US" sz="2600" dirty="0"/>
                </a:p>
              </p:txBody>
            </p:sp>
            <p:cxnSp>
              <p:nvCxnSpPr>
                <p:cNvPr id="47" name="Straight Connector 46"/>
                <p:cNvCxnSpPr>
                  <a:stCxn id="44" idx="2"/>
                  <a:endCxn id="46" idx="0"/>
                </p:cNvCxnSpPr>
                <p:nvPr/>
              </p:nvCxnSpPr>
              <p:spPr>
                <a:xfrm flipH="1">
                  <a:off x="6019800" y="3388043"/>
                  <a:ext cx="533400" cy="498157"/>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49" idx="0"/>
                  <a:endCxn id="44" idx="2"/>
                </p:cNvCxnSpPr>
                <p:nvPr/>
              </p:nvCxnSpPr>
              <p:spPr>
                <a:xfrm flipH="1" flipV="1">
                  <a:off x="6553200" y="3388043"/>
                  <a:ext cx="457200" cy="498157"/>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6781800" y="3886200"/>
                  <a:ext cx="457200" cy="610311"/>
                </a:xfrm>
                <a:prstGeom prst="rect">
                  <a:avLst/>
                </a:prstGeom>
                <a:noFill/>
              </p:spPr>
              <p:txBody>
                <a:bodyPr wrap="square" rtlCol="0">
                  <a:spAutoFit/>
                </a:bodyPr>
                <a:lstStyle/>
                <a:p>
                  <a:pPr algn="ctr"/>
                  <a:r>
                    <a:rPr lang="en-US" sz="2600" dirty="0" smtClean="0"/>
                    <a:t>d</a:t>
                  </a:r>
                  <a:endParaRPr lang="en-US" sz="2600" dirty="0"/>
                </a:p>
              </p:txBody>
            </p:sp>
          </p:grpSp>
        </p:grpSp>
        <p:grpSp>
          <p:nvGrpSpPr>
            <p:cNvPr id="40" name="Group 39"/>
            <p:cNvGrpSpPr/>
            <p:nvPr/>
          </p:nvGrpSpPr>
          <p:grpSpPr>
            <a:xfrm>
              <a:off x="1066800" y="2841973"/>
              <a:ext cx="457200" cy="1291731"/>
              <a:chOff x="2438400" y="2841973"/>
              <a:chExt cx="457200" cy="1291731"/>
            </a:xfrm>
          </p:grpSpPr>
          <p:sp>
            <p:nvSpPr>
              <p:cNvPr id="41" name="TextBox 40"/>
              <p:cNvSpPr txBox="1"/>
              <p:nvPr/>
            </p:nvSpPr>
            <p:spPr>
              <a:xfrm>
                <a:off x="2514600" y="2841973"/>
                <a:ext cx="304800" cy="397339"/>
              </a:xfrm>
              <a:prstGeom prst="rect">
                <a:avLst/>
              </a:prstGeom>
              <a:noFill/>
            </p:spPr>
            <p:txBody>
              <a:bodyPr wrap="square" rtlCol="0">
                <a:spAutoFit/>
              </a:bodyPr>
              <a:lstStyle/>
              <a:p>
                <a:pPr algn="ctr"/>
                <a:r>
                  <a:rPr lang="en-US" sz="2600" dirty="0" smtClean="0"/>
                  <a:t>d</a:t>
                </a:r>
                <a:endParaRPr lang="en-US" sz="2600" dirty="0"/>
              </a:p>
            </p:txBody>
          </p:sp>
          <p:sp>
            <p:nvSpPr>
              <p:cNvPr id="42" name="TextBox 41"/>
              <p:cNvSpPr txBox="1"/>
              <p:nvPr/>
            </p:nvSpPr>
            <p:spPr>
              <a:xfrm>
                <a:off x="2438400" y="3641261"/>
                <a:ext cx="457200" cy="492443"/>
              </a:xfrm>
              <a:prstGeom prst="rect">
                <a:avLst/>
              </a:prstGeom>
              <a:noFill/>
            </p:spPr>
            <p:txBody>
              <a:bodyPr wrap="square" rtlCol="0">
                <a:spAutoFit/>
              </a:bodyPr>
              <a:lstStyle/>
              <a:p>
                <a:pPr algn="ctr"/>
                <a:r>
                  <a:rPr lang="en-US" sz="2600" dirty="0" smtClean="0"/>
                  <a:t>e</a:t>
                </a:r>
                <a:endParaRPr lang="en-US" sz="2600" dirty="0"/>
              </a:p>
            </p:txBody>
          </p:sp>
          <p:cxnSp>
            <p:nvCxnSpPr>
              <p:cNvPr id="43" name="Straight Connector 42"/>
              <p:cNvCxnSpPr>
                <a:stCxn id="41" idx="2"/>
                <a:endCxn id="42" idx="0"/>
              </p:cNvCxnSpPr>
              <p:nvPr/>
            </p:nvCxnSpPr>
            <p:spPr>
              <a:xfrm>
                <a:off x="2667000" y="3239312"/>
                <a:ext cx="0" cy="401949"/>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8211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stack: Example</a:t>
            </a:r>
            <a:endParaRPr lang="en-US" dirty="0"/>
          </a:p>
        </p:txBody>
      </p:sp>
      <p:sp>
        <p:nvSpPr>
          <p:cNvPr id="4" name="Slide Number Placeholder 3"/>
          <p:cNvSpPr>
            <a:spLocks noGrp="1"/>
          </p:cNvSpPr>
          <p:nvPr>
            <p:ph type="sldNum" sz="quarter" idx="12"/>
          </p:nvPr>
        </p:nvSpPr>
        <p:spPr/>
        <p:txBody>
          <a:bodyPr/>
          <a:lstStyle/>
          <a:p>
            <a:fld id="{EE1AED16-9596-704F-866A-B158A6F070CF}" type="slidenum">
              <a:rPr lang="en-US" smtClean="0"/>
              <a:pPr/>
              <a:t>16</a:t>
            </a:fld>
            <a:endParaRPr lang="en-US" dirty="0"/>
          </a:p>
        </p:txBody>
      </p:sp>
      <p:graphicFrame>
        <p:nvGraphicFramePr>
          <p:cNvPr id="18" name="Table 17"/>
          <p:cNvGraphicFramePr>
            <a:graphicFrameLocks noGrp="1"/>
          </p:cNvGraphicFramePr>
          <p:nvPr>
            <p:extLst>
              <p:ext uri="{D42A27DB-BD31-4B8C-83A1-F6EECF244321}">
                <p14:modId xmlns:p14="http://schemas.microsoft.com/office/powerpoint/2010/main" val="1111196248"/>
              </p:ext>
            </p:extLst>
          </p:nvPr>
        </p:nvGraphicFramePr>
        <p:xfrm>
          <a:off x="1066800" y="4572000"/>
          <a:ext cx="2590800" cy="1854200"/>
        </p:xfrm>
        <a:graphic>
          <a:graphicData uri="http://schemas.openxmlformats.org/drawingml/2006/table">
            <a:tbl>
              <a:tblPr bandRow="1">
                <a:tableStyleId>{9D7B26C5-4107-4FEC-AEDC-1716B250A1EF}</a:tableStyleId>
              </a:tblPr>
              <a:tblGrid>
                <a:gridCol w="518160"/>
                <a:gridCol w="518160"/>
                <a:gridCol w="518160"/>
                <a:gridCol w="518160"/>
                <a:gridCol w="518160"/>
              </a:tblGrid>
              <a:tr h="370840">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r>
                        <a:rPr lang="en-US" dirty="0" smtClean="0"/>
                        <a:t>1</a:t>
                      </a: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r>
              <a:tr h="370840">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dirty="0" smtClean="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r>
              <a:tr h="370840">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a:t>
                      </a:r>
                      <a:endParaRPr lang="en-US" dirty="0"/>
                    </a:p>
                  </a:txBody>
                  <a:tcPr>
                    <a:lnL w="19050" cap="flat" cmpd="sng" algn="ctr">
                      <a:no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/a</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//c</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/d</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a:t>
                      </a:r>
                      <a:endParaRPr lang="en-US" dirty="0"/>
                    </a:p>
                  </a:txBody>
                  <a:tcPr>
                    <a:lnL>
                      <a:noFill/>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9" name="TextBox 18"/>
          <p:cNvSpPr txBox="1"/>
          <p:nvPr/>
        </p:nvSpPr>
        <p:spPr>
          <a:xfrm>
            <a:off x="457200" y="1524000"/>
            <a:ext cx="2819400" cy="553998"/>
          </a:xfrm>
          <a:prstGeom prst="rect">
            <a:avLst/>
          </a:prstGeom>
          <a:noFill/>
        </p:spPr>
        <p:txBody>
          <a:bodyPr wrap="square" rtlCol="0">
            <a:spAutoFit/>
          </a:bodyPr>
          <a:lstStyle/>
          <a:p>
            <a:pPr algn="ctr"/>
            <a:r>
              <a:rPr lang="en-US" sz="3000" dirty="0" smtClean="0"/>
              <a:t>XML Document</a:t>
            </a:r>
            <a:endParaRPr lang="en-US" sz="3000" dirty="0"/>
          </a:p>
        </p:txBody>
      </p:sp>
      <p:sp>
        <p:nvSpPr>
          <p:cNvPr id="21" name="Content Placeholder 2"/>
          <p:cNvSpPr>
            <a:spLocks noGrp="1"/>
          </p:cNvSpPr>
          <p:nvPr>
            <p:ph idx="1"/>
          </p:nvPr>
        </p:nvSpPr>
        <p:spPr>
          <a:xfrm>
            <a:off x="3810000" y="1524000"/>
            <a:ext cx="5029200" cy="4724400"/>
          </a:xfrm>
        </p:spPr>
        <p:txBody>
          <a:bodyPr/>
          <a:lstStyle/>
          <a:p>
            <a:r>
              <a:rPr lang="en-US" dirty="0" smtClean="0"/>
              <a:t>Leaf nodes contains ‘1’ if this node has saved in match node array during 1</a:t>
            </a:r>
            <a:r>
              <a:rPr lang="en-US" baseline="30000" dirty="0" smtClean="0"/>
              <a:t>st</a:t>
            </a:r>
            <a:r>
              <a:rPr lang="en-US" dirty="0" smtClean="0"/>
              <a:t> algorithm phase</a:t>
            </a:r>
          </a:p>
          <a:p>
            <a:r>
              <a:rPr lang="en-US" dirty="0" smtClean="0"/>
              <a:t>‘1’ is propagates downwards diagonally if</a:t>
            </a:r>
          </a:p>
          <a:p>
            <a:pPr lvl="1"/>
            <a:r>
              <a:rPr lang="en-US" dirty="0" smtClean="0"/>
              <a:t>Node holds ‘1’ on TOS</a:t>
            </a:r>
          </a:p>
          <a:p>
            <a:pPr lvl="1"/>
            <a:r>
              <a:rPr lang="en-US" dirty="0" smtClean="0"/>
              <a:t>Relationship with prefix is ‘/’</a:t>
            </a:r>
          </a:p>
          <a:p>
            <a:pPr lvl="1"/>
            <a:r>
              <a:rPr lang="en-US" i="1" dirty="0" smtClean="0"/>
              <a:t>Close</a:t>
            </a:r>
            <a:r>
              <a:rPr lang="en-US" dirty="0" smtClean="0"/>
              <a:t> event tag matches column tag or column tag is ‘*’ (shown in example) </a:t>
            </a:r>
          </a:p>
        </p:txBody>
      </p:sp>
      <p:sp>
        <p:nvSpPr>
          <p:cNvPr id="27" name="Rectangle 26"/>
          <p:cNvSpPr/>
          <p:nvPr/>
        </p:nvSpPr>
        <p:spPr>
          <a:xfrm>
            <a:off x="1066800" y="3733800"/>
            <a:ext cx="381000" cy="3810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29"/>
          <p:cNvGrpSpPr/>
          <p:nvPr/>
        </p:nvGrpSpPr>
        <p:grpSpPr>
          <a:xfrm>
            <a:off x="1219200" y="6400800"/>
            <a:ext cx="2286000" cy="304800"/>
            <a:chOff x="6324600" y="5334000"/>
            <a:chExt cx="2286000" cy="304800"/>
          </a:xfrm>
        </p:grpSpPr>
        <p:sp>
          <p:nvSpPr>
            <p:cNvPr id="31" name="Curved Up Arrow 30"/>
            <p:cNvSpPr/>
            <p:nvPr/>
          </p:nvSpPr>
          <p:spPr>
            <a:xfrm flipH="1">
              <a:off x="6324600" y="5334000"/>
              <a:ext cx="5334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2" name="Curved Up Arrow 31"/>
            <p:cNvSpPr/>
            <p:nvPr/>
          </p:nvSpPr>
          <p:spPr>
            <a:xfrm flipH="1">
              <a:off x="7010400" y="5334000"/>
              <a:ext cx="533400" cy="2286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3" name="Curved Up Arrow 32"/>
            <p:cNvSpPr/>
            <p:nvPr/>
          </p:nvSpPr>
          <p:spPr>
            <a:xfrm flipH="1">
              <a:off x="8001000" y="5334000"/>
              <a:ext cx="6096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4" name="Curved Up Arrow 33"/>
            <p:cNvSpPr/>
            <p:nvPr/>
          </p:nvSpPr>
          <p:spPr>
            <a:xfrm flipH="1">
              <a:off x="6858000" y="5334000"/>
              <a:ext cx="11430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35" name="TextBox 34"/>
          <p:cNvSpPr txBox="1"/>
          <p:nvPr/>
        </p:nvSpPr>
        <p:spPr>
          <a:xfrm>
            <a:off x="990600" y="4038600"/>
            <a:ext cx="1447800" cy="492443"/>
          </a:xfrm>
          <a:prstGeom prst="rect">
            <a:avLst/>
          </a:prstGeom>
          <a:noFill/>
        </p:spPr>
        <p:txBody>
          <a:bodyPr wrap="square" rtlCol="0">
            <a:spAutoFit/>
          </a:bodyPr>
          <a:lstStyle/>
          <a:p>
            <a:r>
              <a:rPr lang="en-US" sz="2600" i="1" dirty="0" smtClean="0"/>
              <a:t>Close(e)</a:t>
            </a:r>
            <a:endParaRPr lang="en-US" sz="2600" i="1" dirty="0"/>
          </a:p>
        </p:txBody>
      </p:sp>
      <p:sp>
        <p:nvSpPr>
          <p:cNvPr id="36" name="TextBox 35"/>
          <p:cNvSpPr txBox="1"/>
          <p:nvPr/>
        </p:nvSpPr>
        <p:spPr>
          <a:xfrm>
            <a:off x="152400" y="4648200"/>
            <a:ext cx="914400" cy="492443"/>
          </a:xfrm>
          <a:prstGeom prst="rect">
            <a:avLst/>
          </a:prstGeom>
          <a:noFill/>
        </p:spPr>
        <p:txBody>
          <a:bodyPr wrap="square" rtlCol="0">
            <a:spAutoFit/>
          </a:bodyPr>
          <a:lstStyle/>
          <a:p>
            <a:pPr algn="ctr"/>
            <a:r>
              <a:rPr lang="en-US" sz="2600" dirty="0" smtClean="0"/>
              <a:t>TOS</a:t>
            </a:r>
            <a:endParaRPr lang="en-US" sz="2600" dirty="0"/>
          </a:p>
        </p:txBody>
      </p:sp>
      <p:cxnSp>
        <p:nvCxnSpPr>
          <p:cNvPr id="37" name="Straight Arrow Connector 36"/>
          <p:cNvCxnSpPr/>
          <p:nvPr/>
        </p:nvCxnSpPr>
        <p:spPr>
          <a:xfrm>
            <a:off x="228600" y="5181600"/>
            <a:ext cx="762000" cy="0"/>
          </a:xfrm>
          <a:prstGeom prst="straightConnector1">
            <a:avLst/>
          </a:prstGeom>
          <a:ln w="76200" cmpd="sng">
            <a:solidFill>
              <a:srgbClr val="0D0D0D"/>
            </a:solidFill>
            <a:tailEnd type="stealth"/>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2971800" y="4800600"/>
            <a:ext cx="304800" cy="228600"/>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1066800" y="1981201"/>
            <a:ext cx="2286000" cy="2152503"/>
            <a:chOff x="1066800" y="1981201"/>
            <a:chExt cx="2286000" cy="2152503"/>
          </a:xfrm>
        </p:grpSpPr>
        <p:sp>
          <p:nvSpPr>
            <p:cNvPr id="40" name="TextBox 39"/>
            <p:cNvSpPr txBox="1"/>
            <p:nvPr/>
          </p:nvSpPr>
          <p:spPr>
            <a:xfrm>
              <a:off x="1828800" y="1981201"/>
              <a:ext cx="304800" cy="397339"/>
            </a:xfrm>
            <a:prstGeom prst="rect">
              <a:avLst/>
            </a:prstGeom>
            <a:noFill/>
          </p:spPr>
          <p:txBody>
            <a:bodyPr wrap="square" rtlCol="0">
              <a:spAutoFit/>
            </a:bodyPr>
            <a:lstStyle/>
            <a:p>
              <a:pPr algn="ctr"/>
              <a:r>
                <a:rPr lang="en-US" sz="2600" dirty="0" smtClean="0"/>
                <a:t>a</a:t>
              </a:r>
              <a:endParaRPr lang="en-US" sz="2600" dirty="0"/>
            </a:p>
          </p:txBody>
        </p:sp>
        <p:cxnSp>
          <p:nvCxnSpPr>
            <p:cNvPr id="41" name="Straight Connector 40"/>
            <p:cNvCxnSpPr>
              <a:stCxn id="40" idx="2"/>
              <a:endCxn id="48" idx="0"/>
            </p:cNvCxnSpPr>
            <p:nvPr/>
          </p:nvCxnSpPr>
          <p:spPr>
            <a:xfrm>
              <a:off x="1981200" y="2378540"/>
              <a:ext cx="685800" cy="463433"/>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40" idx="2"/>
              <a:endCxn id="45" idx="0"/>
            </p:cNvCxnSpPr>
            <p:nvPr/>
          </p:nvCxnSpPr>
          <p:spPr>
            <a:xfrm flipH="1">
              <a:off x="1295400" y="2378540"/>
              <a:ext cx="685800" cy="463433"/>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a:off x="1981200" y="2841973"/>
              <a:ext cx="1371600" cy="1291731"/>
              <a:chOff x="609600" y="2841973"/>
              <a:chExt cx="1371600" cy="1291731"/>
            </a:xfrm>
          </p:grpSpPr>
          <p:sp>
            <p:nvSpPr>
              <p:cNvPr id="48" name="TextBox 47"/>
              <p:cNvSpPr txBox="1"/>
              <p:nvPr/>
            </p:nvSpPr>
            <p:spPr>
              <a:xfrm>
                <a:off x="1143000" y="2841973"/>
                <a:ext cx="304800" cy="397339"/>
              </a:xfrm>
              <a:prstGeom prst="rect">
                <a:avLst/>
              </a:prstGeom>
              <a:noFill/>
            </p:spPr>
            <p:txBody>
              <a:bodyPr wrap="square" rtlCol="0">
                <a:spAutoFit/>
              </a:bodyPr>
              <a:lstStyle/>
              <a:p>
                <a:pPr algn="ctr"/>
                <a:r>
                  <a:rPr lang="en-US" sz="2600" dirty="0" smtClean="0"/>
                  <a:t>b</a:t>
                </a:r>
                <a:endParaRPr lang="en-US" sz="2600" dirty="0"/>
              </a:p>
            </p:txBody>
          </p:sp>
          <p:grpSp>
            <p:nvGrpSpPr>
              <p:cNvPr id="49" name="Group 48"/>
              <p:cNvGrpSpPr/>
              <p:nvPr/>
            </p:nvGrpSpPr>
            <p:grpSpPr>
              <a:xfrm>
                <a:off x="609600" y="3239312"/>
                <a:ext cx="1371600" cy="894392"/>
                <a:chOff x="5867400" y="3388043"/>
                <a:chExt cx="1371600" cy="1108468"/>
              </a:xfrm>
            </p:grpSpPr>
            <p:sp>
              <p:nvSpPr>
                <p:cNvPr id="50" name="TextBox 49"/>
                <p:cNvSpPr txBox="1"/>
                <p:nvPr/>
              </p:nvSpPr>
              <p:spPr>
                <a:xfrm>
                  <a:off x="5867400" y="3886200"/>
                  <a:ext cx="304800" cy="492443"/>
                </a:xfrm>
                <a:prstGeom prst="rect">
                  <a:avLst/>
                </a:prstGeom>
                <a:noFill/>
              </p:spPr>
              <p:txBody>
                <a:bodyPr wrap="square" rtlCol="0">
                  <a:spAutoFit/>
                </a:bodyPr>
                <a:lstStyle/>
                <a:p>
                  <a:pPr algn="ctr"/>
                  <a:r>
                    <a:rPr lang="en-US" sz="2600" dirty="0" smtClean="0"/>
                    <a:t>c</a:t>
                  </a:r>
                  <a:endParaRPr lang="en-US" sz="2600" dirty="0"/>
                </a:p>
              </p:txBody>
            </p:sp>
            <p:cxnSp>
              <p:nvCxnSpPr>
                <p:cNvPr id="51" name="Straight Connector 50"/>
                <p:cNvCxnSpPr>
                  <a:stCxn id="48" idx="2"/>
                  <a:endCxn id="50" idx="0"/>
                </p:cNvCxnSpPr>
                <p:nvPr/>
              </p:nvCxnSpPr>
              <p:spPr>
                <a:xfrm flipH="1">
                  <a:off x="6019800" y="3388043"/>
                  <a:ext cx="533400" cy="498157"/>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53" idx="0"/>
                  <a:endCxn id="48" idx="2"/>
                </p:cNvCxnSpPr>
                <p:nvPr/>
              </p:nvCxnSpPr>
              <p:spPr>
                <a:xfrm flipH="1" flipV="1">
                  <a:off x="6553200" y="3388043"/>
                  <a:ext cx="457200" cy="498157"/>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6781800" y="3886200"/>
                  <a:ext cx="457200" cy="610311"/>
                </a:xfrm>
                <a:prstGeom prst="rect">
                  <a:avLst/>
                </a:prstGeom>
                <a:noFill/>
              </p:spPr>
              <p:txBody>
                <a:bodyPr wrap="square" rtlCol="0">
                  <a:spAutoFit/>
                </a:bodyPr>
                <a:lstStyle/>
                <a:p>
                  <a:pPr algn="ctr"/>
                  <a:r>
                    <a:rPr lang="en-US" sz="2600" dirty="0" smtClean="0"/>
                    <a:t>d</a:t>
                  </a:r>
                  <a:endParaRPr lang="en-US" sz="2600" dirty="0"/>
                </a:p>
              </p:txBody>
            </p:sp>
          </p:grpSp>
        </p:grpSp>
        <p:grpSp>
          <p:nvGrpSpPr>
            <p:cNvPr id="44" name="Group 43"/>
            <p:cNvGrpSpPr/>
            <p:nvPr/>
          </p:nvGrpSpPr>
          <p:grpSpPr>
            <a:xfrm>
              <a:off x="1066800" y="2841973"/>
              <a:ext cx="457200" cy="1291731"/>
              <a:chOff x="2438400" y="2841973"/>
              <a:chExt cx="457200" cy="1291731"/>
            </a:xfrm>
          </p:grpSpPr>
          <p:sp>
            <p:nvSpPr>
              <p:cNvPr id="45" name="TextBox 44"/>
              <p:cNvSpPr txBox="1"/>
              <p:nvPr/>
            </p:nvSpPr>
            <p:spPr>
              <a:xfrm>
                <a:off x="2514600" y="2841973"/>
                <a:ext cx="304800" cy="397339"/>
              </a:xfrm>
              <a:prstGeom prst="rect">
                <a:avLst/>
              </a:prstGeom>
              <a:noFill/>
            </p:spPr>
            <p:txBody>
              <a:bodyPr wrap="square" rtlCol="0">
                <a:spAutoFit/>
              </a:bodyPr>
              <a:lstStyle/>
              <a:p>
                <a:pPr algn="ctr"/>
                <a:r>
                  <a:rPr lang="en-US" sz="2600" dirty="0" smtClean="0"/>
                  <a:t>d</a:t>
                </a:r>
                <a:endParaRPr lang="en-US" sz="2600" dirty="0"/>
              </a:p>
            </p:txBody>
          </p:sp>
          <p:sp>
            <p:nvSpPr>
              <p:cNvPr id="46" name="TextBox 45"/>
              <p:cNvSpPr txBox="1"/>
              <p:nvPr/>
            </p:nvSpPr>
            <p:spPr>
              <a:xfrm>
                <a:off x="2438400" y="3641261"/>
                <a:ext cx="457200" cy="492443"/>
              </a:xfrm>
              <a:prstGeom prst="rect">
                <a:avLst/>
              </a:prstGeom>
              <a:noFill/>
            </p:spPr>
            <p:txBody>
              <a:bodyPr wrap="square" rtlCol="0">
                <a:spAutoFit/>
              </a:bodyPr>
              <a:lstStyle/>
              <a:p>
                <a:pPr algn="ctr"/>
                <a:r>
                  <a:rPr lang="en-US" sz="2600" dirty="0" smtClean="0"/>
                  <a:t>e</a:t>
                </a:r>
                <a:endParaRPr lang="en-US" sz="2600" dirty="0"/>
              </a:p>
            </p:txBody>
          </p:sp>
          <p:cxnSp>
            <p:nvCxnSpPr>
              <p:cNvPr id="47" name="Straight Connector 46"/>
              <p:cNvCxnSpPr>
                <a:stCxn id="45" idx="2"/>
                <a:endCxn id="46" idx="0"/>
              </p:cNvCxnSpPr>
              <p:nvPr/>
            </p:nvCxnSpPr>
            <p:spPr>
              <a:xfrm>
                <a:off x="2667000" y="3239312"/>
                <a:ext cx="0" cy="401949"/>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781411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stack: Example</a:t>
            </a:r>
            <a:endParaRPr lang="en-US" dirty="0"/>
          </a:p>
        </p:txBody>
      </p:sp>
      <p:sp>
        <p:nvSpPr>
          <p:cNvPr id="4" name="Slide Number Placeholder 3"/>
          <p:cNvSpPr>
            <a:spLocks noGrp="1"/>
          </p:cNvSpPr>
          <p:nvPr>
            <p:ph type="sldNum" sz="quarter" idx="12"/>
          </p:nvPr>
        </p:nvSpPr>
        <p:spPr/>
        <p:txBody>
          <a:bodyPr/>
          <a:lstStyle/>
          <a:p>
            <a:fld id="{EE1AED16-9596-704F-866A-B158A6F070CF}" type="slidenum">
              <a:rPr lang="en-US" smtClean="0"/>
              <a:pPr/>
              <a:t>17</a:t>
            </a:fld>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501494224"/>
              </p:ext>
            </p:extLst>
          </p:nvPr>
        </p:nvGraphicFramePr>
        <p:xfrm>
          <a:off x="1066800" y="4572000"/>
          <a:ext cx="2590800" cy="1854200"/>
        </p:xfrm>
        <a:graphic>
          <a:graphicData uri="http://schemas.openxmlformats.org/drawingml/2006/table">
            <a:tbl>
              <a:tblPr bandRow="1">
                <a:tableStyleId>{9D7B26C5-4107-4FEC-AEDC-1716B250A1EF}</a:tableStyleId>
              </a:tblPr>
              <a:tblGrid>
                <a:gridCol w="518160"/>
                <a:gridCol w="518160"/>
                <a:gridCol w="518160"/>
                <a:gridCol w="518160"/>
                <a:gridCol w="518160"/>
              </a:tblGrid>
              <a:tr h="370840">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r>
                        <a:rPr lang="en-US" dirty="0" smtClean="0"/>
                        <a:t>1</a:t>
                      </a: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r>
              <a:tr h="370840">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dirty="0" smtClean="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r>
              <a:tr h="370840">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a:t>
                      </a:r>
                      <a:endParaRPr lang="en-US" dirty="0"/>
                    </a:p>
                  </a:txBody>
                  <a:tcPr>
                    <a:lnL w="19050" cap="flat" cmpd="sng" algn="ctr">
                      <a:no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/a</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//c</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/d</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a:t>
                      </a:r>
                      <a:endParaRPr lang="en-US" dirty="0"/>
                    </a:p>
                  </a:txBody>
                  <a:tcPr>
                    <a:lnL>
                      <a:noFill/>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9" name="TextBox 18"/>
          <p:cNvSpPr txBox="1"/>
          <p:nvPr/>
        </p:nvSpPr>
        <p:spPr>
          <a:xfrm>
            <a:off x="457200" y="1524000"/>
            <a:ext cx="2819400" cy="553998"/>
          </a:xfrm>
          <a:prstGeom prst="rect">
            <a:avLst/>
          </a:prstGeom>
          <a:noFill/>
        </p:spPr>
        <p:txBody>
          <a:bodyPr wrap="square" rtlCol="0">
            <a:spAutoFit/>
          </a:bodyPr>
          <a:lstStyle/>
          <a:p>
            <a:pPr algn="ctr"/>
            <a:r>
              <a:rPr lang="en-US" sz="3000" dirty="0" smtClean="0"/>
              <a:t>XML Document</a:t>
            </a:r>
            <a:endParaRPr lang="en-US" sz="3000" dirty="0"/>
          </a:p>
        </p:txBody>
      </p:sp>
      <p:sp>
        <p:nvSpPr>
          <p:cNvPr id="21" name="Content Placeholder 2"/>
          <p:cNvSpPr>
            <a:spLocks noGrp="1"/>
          </p:cNvSpPr>
          <p:nvPr>
            <p:ph idx="1"/>
          </p:nvPr>
        </p:nvSpPr>
        <p:spPr>
          <a:xfrm>
            <a:off x="3810000" y="1524000"/>
            <a:ext cx="5029200" cy="4724400"/>
          </a:xfrm>
        </p:spPr>
        <p:txBody>
          <a:bodyPr/>
          <a:lstStyle/>
          <a:p>
            <a:r>
              <a:rPr lang="en-US" dirty="0" smtClean="0"/>
              <a:t>‘1’ is propagates downwards in descendant node if</a:t>
            </a:r>
          </a:p>
          <a:p>
            <a:pPr lvl="1"/>
            <a:r>
              <a:rPr lang="en-US" dirty="0" smtClean="0"/>
              <a:t>Node holds ‘1’ on TOS</a:t>
            </a:r>
          </a:p>
          <a:p>
            <a:pPr lvl="1"/>
            <a:r>
              <a:rPr lang="en-US" dirty="0" smtClean="0"/>
              <a:t>Relationship with prefix is ‘//’</a:t>
            </a:r>
          </a:p>
          <a:p>
            <a:pPr lvl="1"/>
            <a:r>
              <a:rPr lang="en-US" i="1" dirty="0" smtClean="0"/>
              <a:t>Close</a:t>
            </a:r>
            <a:r>
              <a:rPr lang="en-US" dirty="0" smtClean="0"/>
              <a:t> event tag matches column tag </a:t>
            </a:r>
          </a:p>
        </p:txBody>
      </p:sp>
      <p:sp>
        <p:nvSpPr>
          <p:cNvPr id="27" name="Rectangle 26"/>
          <p:cNvSpPr/>
          <p:nvPr/>
        </p:nvSpPr>
        <p:spPr>
          <a:xfrm>
            <a:off x="1981200" y="3733800"/>
            <a:ext cx="381000" cy="3810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29"/>
          <p:cNvGrpSpPr/>
          <p:nvPr/>
        </p:nvGrpSpPr>
        <p:grpSpPr>
          <a:xfrm>
            <a:off x="1219200" y="6400800"/>
            <a:ext cx="2286000" cy="304800"/>
            <a:chOff x="6324600" y="5334000"/>
            <a:chExt cx="2286000" cy="304800"/>
          </a:xfrm>
        </p:grpSpPr>
        <p:sp>
          <p:nvSpPr>
            <p:cNvPr id="31" name="Curved Up Arrow 30"/>
            <p:cNvSpPr/>
            <p:nvPr/>
          </p:nvSpPr>
          <p:spPr>
            <a:xfrm flipH="1">
              <a:off x="6324600" y="5334000"/>
              <a:ext cx="5334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2" name="Curved Up Arrow 31"/>
            <p:cNvSpPr/>
            <p:nvPr/>
          </p:nvSpPr>
          <p:spPr>
            <a:xfrm flipH="1">
              <a:off x="7010400" y="5334000"/>
              <a:ext cx="533400" cy="2286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3" name="Curved Up Arrow 32"/>
            <p:cNvSpPr/>
            <p:nvPr/>
          </p:nvSpPr>
          <p:spPr>
            <a:xfrm flipH="1">
              <a:off x="8001000" y="5334000"/>
              <a:ext cx="6096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4" name="Curved Up Arrow 33"/>
            <p:cNvSpPr/>
            <p:nvPr/>
          </p:nvSpPr>
          <p:spPr>
            <a:xfrm flipH="1">
              <a:off x="6858000" y="5334000"/>
              <a:ext cx="11430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35" name="TextBox 34"/>
          <p:cNvSpPr txBox="1"/>
          <p:nvPr/>
        </p:nvSpPr>
        <p:spPr>
          <a:xfrm>
            <a:off x="990600" y="4038600"/>
            <a:ext cx="1447800" cy="492443"/>
          </a:xfrm>
          <a:prstGeom prst="rect">
            <a:avLst/>
          </a:prstGeom>
          <a:noFill/>
        </p:spPr>
        <p:txBody>
          <a:bodyPr wrap="square" rtlCol="0">
            <a:spAutoFit/>
          </a:bodyPr>
          <a:lstStyle/>
          <a:p>
            <a:r>
              <a:rPr lang="en-US" sz="2600" i="1" dirty="0" smtClean="0"/>
              <a:t>Close(c)</a:t>
            </a:r>
            <a:endParaRPr lang="en-US" sz="2600" i="1" dirty="0"/>
          </a:p>
        </p:txBody>
      </p:sp>
      <p:sp>
        <p:nvSpPr>
          <p:cNvPr id="36" name="TextBox 35"/>
          <p:cNvSpPr txBox="1"/>
          <p:nvPr/>
        </p:nvSpPr>
        <p:spPr>
          <a:xfrm>
            <a:off x="152400" y="4648200"/>
            <a:ext cx="914400" cy="492443"/>
          </a:xfrm>
          <a:prstGeom prst="rect">
            <a:avLst/>
          </a:prstGeom>
          <a:noFill/>
        </p:spPr>
        <p:txBody>
          <a:bodyPr wrap="square" rtlCol="0">
            <a:spAutoFit/>
          </a:bodyPr>
          <a:lstStyle/>
          <a:p>
            <a:pPr algn="ctr"/>
            <a:r>
              <a:rPr lang="en-US" sz="2600" dirty="0" smtClean="0"/>
              <a:t>TOS</a:t>
            </a:r>
            <a:endParaRPr lang="en-US" sz="2600" dirty="0"/>
          </a:p>
        </p:txBody>
      </p:sp>
      <p:cxnSp>
        <p:nvCxnSpPr>
          <p:cNvPr id="37" name="Straight Arrow Connector 36"/>
          <p:cNvCxnSpPr/>
          <p:nvPr/>
        </p:nvCxnSpPr>
        <p:spPr>
          <a:xfrm>
            <a:off x="228600" y="5181600"/>
            <a:ext cx="762000" cy="0"/>
          </a:xfrm>
          <a:prstGeom prst="straightConnector1">
            <a:avLst/>
          </a:prstGeom>
          <a:ln w="76200" cmpd="sng">
            <a:solidFill>
              <a:srgbClr val="0D0D0D"/>
            </a:solidFill>
            <a:tailEnd type="stealth"/>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2362200" y="4876800"/>
            <a:ext cx="0" cy="152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39" name="Group 38"/>
          <p:cNvGrpSpPr/>
          <p:nvPr/>
        </p:nvGrpSpPr>
        <p:grpSpPr>
          <a:xfrm>
            <a:off x="1066800" y="1981201"/>
            <a:ext cx="2286000" cy="2152503"/>
            <a:chOff x="1066800" y="1981201"/>
            <a:chExt cx="2286000" cy="2152503"/>
          </a:xfrm>
        </p:grpSpPr>
        <p:sp>
          <p:nvSpPr>
            <p:cNvPr id="40" name="TextBox 39"/>
            <p:cNvSpPr txBox="1"/>
            <p:nvPr/>
          </p:nvSpPr>
          <p:spPr>
            <a:xfrm>
              <a:off x="1828800" y="1981201"/>
              <a:ext cx="304800" cy="397339"/>
            </a:xfrm>
            <a:prstGeom prst="rect">
              <a:avLst/>
            </a:prstGeom>
            <a:noFill/>
          </p:spPr>
          <p:txBody>
            <a:bodyPr wrap="square" rtlCol="0">
              <a:spAutoFit/>
            </a:bodyPr>
            <a:lstStyle/>
            <a:p>
              <a:pPr algn="ctr"/>
              <a:r>
                <a:rPr lang="en-US" sz="2600" dirty="0" smtClean="0"/>
                <a:t>a</a:t>
              </a:r>
              <a:endParaRPr lang="en-US" sz="2600" dirty="0"/>
            </a:p>
          </p:txBody>
        </p:sp>
        <p:cxnSp>
          <p:nvCxnSpPr>
            <p:cNvPr id="41" name="Straight Connector 40"/>
            <p:cNvCxnSpPr>
              <a:stCxn id="40" idx="2"/>
              <a:endCxn id="48" idx="0"/>
            </p:cNvCxnSpPr>
            <p:nvPr/>
          </p:nvCxnSpPr>
          <p:spPr>
            <a:xfrm>
              <a:off x="1981200" y="2378540"/>
              <a:ext cx="685800" cy="463433"/>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40" idx="2"/>
              <a:endCxn id="45" idx="0"/>
            </p:cNvCxnSpPr>
            <p:nvPr/>
          </p:nvCxnSpPr>
          <p:spPr>
            <a:xfrm flipH="1">
              <a:off x="1295400" y="2378540"/>
              <a:ext cx="685800" cy="463433"/>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a:off x="1981200" y="2841973"/>
              <a:ext cx="1371600" cy="1291731"/>
              <a:chOff x="609600" y="2841973"/>
              <a:chExt cx="1371600" cy="1291731"/>
            </a:xfrm>
          </p:grpSpPr>
          <p:sp>
            <p:nvSpPr>
              <p:cNvPr id="48" name="TextBox 47"/>
              <p:cNvSpPr txBox="1"/>
              <p:nvPr/>
            </p:nvSpPr>
            <p:spPr>
              <a:xfrm>
                <a:off x="1143000" y="2841973"/>
                <a:ext cx="304800" cy="397339"/>
              </a:xfrm>
              <a:prstGeom prst="rect">
                <a:avLst/>
              </a:prstGeom>
              <a:noFill/>
            </p:spPr>
            <p:txBody>
              <a:bodyPr wrap="square" rtlCol="0">
                <a:spAutoFit/>
              </a:bodyPr>
              <a:lstStyle/>
              <a:p>
                <a:pPr algn="ctr"/>
                <a:r>
                  <a:rPr lang="en-US" sz="2600" dirty="0" smtClean="0"/>
                  <a:t>b</a:t>
                </a:r>
                <a:endParaRPr lang="en-US" sz="2600" dirty="0"/>
              </a:p>
            </p:txBody>
          </p:sp>
          <p:grpSp>
            <p:nvGrpSpPr>
              <p:cNvPr id="49" name="Group 48"/>
              <p:cNvGrpSpPr/>
              <p:nvPr/>
            </p:nvGrpSpPr>
            <p:grpSpPr>
              <a:xfrm>
                <a:off x="609600" y="3239312"/>
                <a:ext cx="1371600" cy="894392"/>
                <a:chOff x="5867400" y="3388043"/>
                <a:chExt cx="1371600" cy="1108468"/>
              </a:xfrm>
            </p:grpSpPr>
            <p:sp>
              <p:nvSpPr>
                <p:cNvPr id="50" name="TextBox 49"/>
                <p:cNvSpPr txBox="1"/>
                <p:nvPr/>
              </p:nvSpPr>
              <p:spPr>
                <a:xfrm>
                  <a:off x="5867400" y="3886200"/>
                  <a:ext cx="304800" cy="492443"/>
                </a:xfrm>
                <a:prstGeom prst="rect">
                  <a:avLst/>
                </a:prstGeom>
                <a:noFill/>
              </p:spPr>
              <p:txBody>
                <a:bodyPr wrap="square" rtlCol="0">
                  <a:spAutoFit/>
                </a:bodyPr>
                <a:lstStyle/>
                <a:p>
                  <a:pPr algn="ctr"/>
                  <a:r>
                    <a:rPr lang="en-US" sz="2600" dirty="0" smtClean="0"/>
                    <a:t>c</a:t>
                  </a:r>
                  <a:endParaRPr lang="en-US" sz="2600" dirty="0"/>
                </a:p>
              </p:txBody>
            </p:sp>
            <p:cxnSp>
              <p:nvCxnSpPr>
                <p:cNvPr id="51" name="Straight Connector 50"/>
                <p:cNvCxnSpPr>
                  <a:stCxn id="48" idx="2"/>
                  <a:endCxn id="50" idx="0"/>
                </p:cNvCxnSpPr>
                <p:nvPr/>
              </p:nvCxnSpPr>
              <p:spPr>
                <a:xfrm flipH="1">
                  <a:off x="6019800" y="3388043"/>
                  <a:ext cx="533400" cy="498157"/>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53" idx="0"/>
                  <a:endCxn id="48" idx="2"/>
                </p:cNvCxnSpPr>
                <p:nvPr/>
              </p:nvCxnSpPr>
              <p:spPr>
                <a:xfrm flipH="1" flipV="1">
                  <a:off x="6553200" y="3388043"/>
                  <a:ext cx="457200" cy="498157"/>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6781800" y="3886200"/>
                  <a:ext cx="457200" cy="610311"/>
                </a:xfrm>
                <a:prstGeom prst="rect">
                  <a:avLst/>
                </a:prstGeom>
                <a:noFill/>
              </p:spPr>
              <p:txBody>
                <a:bodyPr wrap="square" rtlCol="0">
                  <a:spAutoFit/>
                </a:bodyPr>
                <a:lstStyle/>
                <a:p>
                  <a:pPr algn="ctr"/>
                  <a:r>
                    <a:rPr lang="en-US" sz="2600" dirty="0" smtClean="0"/>
                    <a:t>d</a:t>
                  </a:r>
                  <a:endParaRPr lang="en-US" sz="2600" dirty="0"/>
                </a:p>
              </p:txBody>
            </p:sp>
          </p:grpSp>
        </p:grpSp>
        <p:grpSp>
          <p:nvGrpSpPr>
            <p:cNvPr id="44" name="Group 43"/>
            <p:cNvGrpSpPr/>
            <p:nvPr/>
          </p:nvGrpSpPr>
          <p:grpSpPr>
            <a:xfrm>
              <a:off x="1066800" y="2841973"/>
              <a:ext cx="457200" cy="1291731"/>
              <a:chOff x="2438400" y="2841973"/>
              <a:chExt cx="457200" cy="1291731"/>
            </a:xfrm>
          </p:grpSpPr>
          <p:sp>
            <p:nvSpPr>
              <p:cNvPr id="45" name="TextBox 44"/>
              <p:cNvSpPr txBox="1"/>
              <p:nvPr/>
            </p:nvSpPr>
            <p:spPr>
              <a:xfrm>
                <a:off x="2514600" y="2841973"/>
                <a:ext cx="304800" cy="397339"/>
              </a:xfrm>
              <a:prstGeom prst="rect">
                <a:avLst/>
              </a:prstGeom>
              <a:noFill/>
            </p:spPr>
            <p:txBody>
              <a:bodyPr wrap="square" rtlCol="0">
                <a:spAutoFit/>
              </a:bodyPr>
              <a:lstStyle/>
              <a:p>
                <a:pPr algn="ctr"/>
                <a:r>
                  <a:rPr lang="en-US" sz="2600" dirty="0" smtClean="0"/>
                  <a:t>d</a:t>
                </a:r>
                <a:endParaRPr lang="en-US" sz="2600" dirty="0"/>
              </a:p>
            </p:txBody>
          </p:sp>
          <p:sp>
            <p:nvSpPr>
              <p:cNvPr id="46" name="TextBox 45"/>
              <p:cNvSpPr txBox="1"/>
              <p:nvPr/>
            </p:nvSpPr>
            <p:spPr>
              <a:xfrm>
                <a:off x="2438400" y="3641261"/>
                <a:ext cx="457200" cy="492443"/>
              </a:xfrm>
              <a:prstGeom prst="rect">
                <a:avLst/>
              </a:prstGeom>
              <a:noFill/>
            </p:spPr>
            <p:txBody>
              <a:bodyPr wrap="square" rtlCol="0">
                <a:spAutoFit/>
              </a:bodyPr>
              <a:lstStyle/>
              <a:p>
                <a:pPr algn="ctr"/>
                <a:r>
                  <a:rPr lang="en-US" sz="2600" dirty="0" smtClean="0"/>
                  <a:t>e</a:t>
                </a:r>
                <a:endParaRPr lang="en-US" sz="2600" dirty="0"/>
              </a:p>
            </p:txBody>
          </p:sp>
          <p:cxnSp>
            <p:nvCxnSpPr>
              <p:cNvPr id="47" name="Straight Connector 46"/>
              <p:cNvCxnSpPr>
                <a:stCxn id="45" idx="2"/>
                <a:endCxn id="46" idx="0"/>
              </p:cNvCxnSpPr>
              <p:nvPr/>
            </p:nvCxnSpPr>
            <p:spPr>
              <a:xfrm>
                <a:off x="2667000" y="3239312"/>
                <a:ext cx="0" cy="401949"/>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69749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stack: Example</a:t>
            </a:r>
            <a:endParaRPr lang="en-US" dirty="0"/>
          </a:p>
        </p:txBody>
      </p:sp>
      <p:sp>
        <p:nvSpPr>
          <p:cNvPr id="4" name="Slide Number Placeholder 3"/>
          <p:cNvSpPr>
            <a:spLocks noGrp="1"/>
          </p:cNvSpPr>
          <p:nvPr>
            <p:ph type="sldNum" sz="quarter" idx="12"/>
          </p:nvPr>
        </p:nvSpPr>
        <p:spPr/>
        <p:txBody>
          <a:bodyPr/>
          <a:lstStyle/>
          <a:p>
            <a:fld id="{EE1AED16-9596-704F-866A-B158A6F070CF}" type="slidenum">
              <a:rPr lang="en-US" smtClean="0"/>
              <a:pPr/>
              <a:t>18</a:t>
            </a:fld>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3114484826"/>
              </p:ext>
            </p:extLst>
          </p:nvPr>
        </p:nvGraphicFramePr>
        <p:xfrm>
          <a:off x="1066800" y="4572000"/>
          <a:ext cx="2590800" cy="1854200"/>
        </p:xfrm>
        <a:graphic>
          <a:graphicData uri="http://schemas.openxmlformats.org/drawingml/2006/table">
            <a:tbl>
              <a:tblPr bandRow="1">
                <a:tableStyleId>{9D7B26C5-4107-4FEC-AEDC-1716B250A1EF}</a:tableStyleId>
              </a:tblPr>
              <a:tblGrid>
                <a:gridCol w="518160"/>
                <a:gridCol w="518160"/>
                <a:gridCol w="518160"/>
                <a:gridCol w="518160"/>
                <a:gridCol w="518160"/>
              </a:tblGrid>
              <a:tr h="370840">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r>
              <a:tr h="370840">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1</a:t>
                      </a:r>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r>
              <a:tr h="370840">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a:t>
                      </a:r>
                      <a:endParaRPr lang="en-US" dirty="0"/>
                    </a:p>
                  </a:txBody>
                  <a:tcPr>
                    <a:lnL w="19050" cap="flat" cmpd="sng" algn="ctr">
                      <a:no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/a</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//c</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/d</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a:t>
                      </a:r>
                      <a:endParaRPr lang="en-US" dirty="0"/>
                    </a:p>
                  </a:txBody>
                  <a:tcPr>
                    <a:lnL>
                      <a:noFill/>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9" name="TextBox 18"/>
          <p:cNvSpPr txBox="1"/>
          <p:nvPr/>
        </p:nvSpPr>
        <p:spPr>
          <a:xfrm>
            <a:off x="457200" y="1524000"/>
            <a:ext cx="2819400" cy="553998"/>
          </a:xfrm>
          <a:prstGeom prst="rect">
            <a:avLst/>
          </a:prstGeom>
          <a:noFill/>
        </p:spPr>
        <p:txBody>
          <a:bodyPr wrap="square" rtlCol="0">
            <a:spAutoFit/>
          </a:bodyPr>
          <a:lstStyle/>
          <a:p>
            <a:pPr algn="ctr"/>
            <a:r>
              <a:rPr lang="en-US" sz="3000" dirty="0" smtClean="0"/>
              <a:t>XML Document</a:t>
            </a:r>
            <a:endParaRPr lang="en-US" sz="3000" dirty="0"/>
          </a:p>
        </p:txBody>
      </p:sp>
      <p:sp>
        <p:nvSpPr>
          <p:cNvPr id="21" name="Content Placeholder 2"/>
          <p:cNvSpPr>
            <a:spLocks noGrp="1"/>
          </p:cNvSpPr>
          <p:nvPr>
            <p:ph idx="1"/>
          </p:nvPr>
        </p:nvSpPr>
        <p:spPr>
          <a:xfrm>
            <a:off x="3810000" y="1524000"/>
            <a:ext cx="5029200" cy="4724400"/>
          </a:xfrm>
        </p:spPr>
        <p:txBody>
          <a:bodyPr/>
          <a:lstStyle/>
          <a:p>
            <a:r>
              <a:rPr lang="en-US" dirty="0" smtClean="0"/>
              <a:t>Split node (‘/a’ in example) is matched only if </a:t>
            </a:r>
            <a:r>
              <a:rPr lang="en-US" b="1" dirty="0" smtClean="0"/>
              <a:t>all</a:t>
            </a:r>
            <a:r>
              <a:rPr lang="en-US" dirty="0" smtClean="0"/>
              <a:t> it’s children propagate ‘1’</a:t>
            </a:r>
          </a:p>
          <a:p>
            <a:r>
              <a:rPr lang="en-US" dirty="0" smtClean="0"/>
              <a:t>As with push stack split node has two separate fields for children with ‘/’ and ‘//’ relationships</a:t>
            </a:r>
          </a:p>
          <a:p>
            <a:r>
              <a:rPr lang="en-US" dirty="0" smtClean="0"/>
              <a:t>Final match is obtained by </a:t>
            </a:r>
            <a:r>
              <a:rPr lang="en-US" b="1" dirty="0" err="1" smtClean="0"/>
              <a:t>and</a:t>
            </a:r>
            <a:r>
              <a:rPr lang="en-US" dirty="0" err="1" smtClean="0"/>
              <a:t>’ing</a:t>
            </a:r>
            <a:r>
              <a:rPr lang="en-US" dirty="0" smtClean="0"/>
              <a:t> these fields</a:t>
            </a:r>
          </a:p>
        </p:txBody>
      </p:sp>
      <p:sp>
        <p:nvSpPr>
          <p:cNvPr id="27" name="Rectangle 26"/>
          <p:cNvSpPr/>
          <p:nvPr/>
        </p:nvSpPr>
        <p:spPr>
          <a:xfrm>
            <a:off x="2438400" y="2895600"/>
            <a:ext cx="381000" cy="3810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29"/>
          <p:cNvGrpSpPr/>
          <p:nvPr/>
        </p:nvGrpSpPr>
        <p:grpSpPr>
          <a:xfrm>
            <a:off x="1219200" y="6400800"/>
            <a:ext cx="2286000" cy="304800"/>
            <a:chOff x="6324600" y="5334000"/>
            <a:chExt cx="2286000" cy="304800"/>
          </a:xfrm>
        </p:grpSpPr>
        <p:sp>
          <p:nvSpPr>
            <p:cNvPr id="31" name="Curved Up Arrow 30"/>
            <p:cNvSpPr/>
            <p:nvPr/>
          </p:nvSpPr>
          <p:spPr>
            <a:xfrm flipH="1">
              <a:off x="6324600" y="5334000"/>
              <a:ext cx="5334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2" name="Curved Up Arrow 31"/>
            <p:cNvSpPr/>
            <p:nvPr/>
          </p:nvSpPr>
          <p:spPr>
            <a:xfrm flipH="1">
              <a:off x="7010400" y="5334000"/>
              <a:ext cx="533400" cy="2286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3" name="Curved Up Arrow 32"/>
            <p:cNvSpPr/>
            <p:nvPr/>
          </p:nvSpPr>
          <p:spPr>
            <a:xfrm flipH="1">
              <a:off x="8001000" y="5334000"/>
              <a:ext cx="6096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4" name="Curved Up Arrow 33"/>
            <p:cNvSpPr/>
            <p:nvPr/>
          </p:nvSpPr>
          <p:spPr>
            <a:xfrm flipH="1">
              <a:off x="6858000" y="5334000"/>
              <a:ext cx="11430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35" name="TextBox 34"/>
          <p:cNvSpPr txBox="1"/>
          <p:nvPr/>
        </p:nvSpPr>
        <p:spPr>
          <a:xfrm>
            <a:off x="990600" y="4038600"/>
            <a:ext cx="1447800" cy="492443"/>
          </a:xfrm>
          <a:prstGeom prst="rect">
            <a:avLst/>
          </a:prstGeom>
          <a:noFill/>
        </p:spPr>
        <p:txBody>
          <a:bodyPr wrap="square" rtlCol="0">
            <a:spAutoFit/>
          </a:bodyPr>
          <a:lstStyle/>
          <a:p>
            <a:r>
              <a:rPr lang="en-US" sz="2600" i="1" dirty="0" smtClean="0"/>
              <a:t>Close(b)</a:t>
            </a:r>
            <a:endParaRPr lang="en-US" sz="2600" i="1" dirty="0"/>
          </a:p>
        </p:txBody>
      </p:sp>
      <p:sp>
        <p:nvSpPr>
          <p:cNvPr id="36" name="TextBox 35"/>
          <p:cNvSpPr txBox="1"/>
          <p:nvPr/>
        </p:nvSpPr>
        <p:spPr>
          <a:xfrm>
            <a:off x="152400" y="4724400"/>
            <a:ext cx="914400" cy="492443"/>
          </a:xfrm>
          <a:prstGeom prst="rect">
            <a:avLst/>
          </a:prstGeom>
          <a:noFill/>
        </p:spPr>
        <p:txBody>
          <a:bodyPr wrap="square" rtlCol="0">
            <a:spAutoFit/>
          </a:bodyPr>
          <a:lstStyle/>
          <a:p>
            <a:pPr algn="ctr"/>
            <a:r>
              <a:rPr lang="en-US" sz="2600" dirty="0" smtClean="0"/>
              <a:t>TOS</a:t>
            </a:r>
            <a:endParaRPr lang="en-US" sz="2600" dirty="0"/>
          </a:p>
        </p:txBody>
      </p:sp>
      <p:cxnSp>
        <p:nvCxnSpPr>
          <p:cNvPr id="37" name="Straight Arrow Connector 36"/>
          <p:cNvCxnSpPr/>
          <p:nvPr/>
        </p:nvCxnSpPr>
        <p:spPr>
          <a:xfrm>
            <a:off x="228600" y="5257800"/>
            <a:ext cx="762000" cy="0"/>
          </a:xfrm>
          <a:prstGeom prst="straightConnector1">
            <a:avLst/>
          </a:prstGeom>
          <a:ln w="76200" cmpd="sng">
            <a:solidFill>
              <a:srgbClr val="0D0D0D"/>
            </a:solidFill>
            <a:tailEnd type="stealth"/>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1905000" y="5181600"/>
            <a:ext cx="304800" cy="228600"/>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1981200" y="5181600"/>
            <a:ext cx="762000" cy="228600"/>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1066800" y="1981201"/>
            <a:ext cx="2286000" cy="2152503"/>
            <a:chOff x="1066800" y="1981201"/>
            <a:chExt cx="2286000" cy="2152503"/>
          </a:xfrm>
        </p:grpSpPr>
        <p:sp>
          <p:nvSpPr>
            <p:cNvPr id="41" name="TextBox 40"/>
            <p:cNvSpPr txBox="1"/>
            <p:nvPr/>
          </p:nvSpPr>
          <p:spPr>
            <a:xfrm>
              <a:off x="1828800" y="1981201"/>
              <a:ext cx="304800" cy="397339"/>
            </a:xfrm>
            <a:prstGeom prst="rect">
              <a:avLst/>
            </a:prstGeom>
            <a:noFill/>
          </p:spPr>
          <p:txBody>
            <a:bodyPr wrap="square" rtlCol="0">
              <a:spAutoFit/>
            </a:bodyPr>
            <a:lstStyle/>
            <a:p>
              <a:pPr algn="ctr"/>
              <a:r>
                <a:rPr lang="en-US" sz="2600" dirty="0" smtClean="0"/>
                <a:t>a</a:t>
              </a:r>
              <a:endParaRPr lang="en-US" sz="2600" dirty="0"/>
            </a:p>
          </p:txBody>
        </p:sp>
        <p:cxnSp>
          <p:nvCxnSpPr>
            <p:cNvPr id="42" name="Straight Connector 41"/>
            <p:cNvCxnSpPr>
              <a:stCxn id="41" idx="2"/>
              <a:endCxn id="49" idx="0"/>
            </p:cNvCxnSpPr>
            <p:nvPr/>
          </p:nvCxnSpPr>
          <p:spPr>
            <a:xfrm>
              <a:off x="1981200" y="2378540"/>
              <a:ext cx="685800" cy="463433"/>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41" idx="2"/>
              <a:endCxn id="46" idx="0"/>
            </p:cNvCxnSpPr>
            <p:nvPr/>
          </p:nvCxnSpPr>
          <p:spPr>
            <a:xfrm flipH="1">
              <a:off x="1295400" y="2378540"/>
              <a:ext cx="685800" cy="463433"/>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1981200" y="2841973"/>
              <a:ext cx="1371600" cy="1291731"/>
              <a:chOff x="609600" y="2841973"/>
              <a:chExt cx="1371600" cy="1291731"/>
            </a:xfrm>
          </p:grpSpPr>
          <p:sp>
            <p:nvSpPr>
              <p:cNvPr id="49" name="TextBox 48"/>
              <p:cNvSpPr txBox="1"/>
              <p:nvPr/>
            </p:nvSpPr>
            <p:spPr>
              <a:xfrm>
                <a:off x="1143000" y="2841973"/>
                <a:ext cx="304800" cy="397339"/>
              </a:xfrm>
              <a:prstGeom prst="rect">
                <a:avLst/>
              </a:prstGeom>
              <a:noFill/>
            </p:spPr>
            <p:txBody>
              <a:bodyPr wrap="square" rtlCol="0">
                <a:spAutoFit/>
              </a:bodyPr>
              <a:lstStyle/>
              <a:p>
                <a:pPr algn="ctr"/>
                <a:r>
                  <a:rPr lang="en-US" sz="2600" dirty="0" smtClean="0"/>
                  <a:t>b</a:t>
                </a:r>
                <a:endParaRPr lang="en-US" sz="2600" dirty="0"/>
              </a:p>
            </p:txBody>
          </p:sp>
          <p:grpSp>
            <p:nvGrpSpPr>
              <p:cNvPr id="50" name="Group 49"/>
              <p:cNvGrpSpPr/>
              <p:nvPr/>
            </p:nvGrpSpPr>
            <p:grpSpPr>
              <a:xfrm>
                <a:off x="609600" y="3239312"/>
                <a:ext cx="1371600" cy="894392"/>
                <a:chOff x="5867400" y="3388043"/>
                <a:chExt cx="1371600" cy="1108468"/>
              </a:xfrm>
            </p:grpSpPr>
            <p:sp>
              <p:nvSpPr>
                <p:cNvPr id="51" name="TextBox 50"/>
                <p:cNvSpPr txBox="1"/>
                <p:nvPr/>
              </p:nvSpPr>
              <p:spPr>
                <a:xfrm>
                  <a:off x="5867400" y="3886200"/>
                  <a:ext cx="304800" cy="492443"/>
                </a:xfrm>
                <a:prstGeom prst="rect">
                  <a:avLst/>
                </a:prstGeom>
                <a:noFill/>
              </p:spPr>
              <p:txBody>
                <a:bodyPr wrap="square" rtlCol="0">
                  <a:spAutoFit/>
                </a:bodyPr>
                <a:lstStyle/>
                <a:p>
                  <a:pPr algn="ctr"/>
                  <a:r>
                    <a:rPr lang="en-US" sz="2600" dirty="0" smtClean="0"/>
                    <a:t>c</a:t>
                  </a:r>
                  <a:endParaRPr lang="en-US" sz="2600" dirty="0"/>
                </a:p>
              </p:txBody>
            </p:sp>
            <p:cxnSp>
              <p:nvCxnSpPr>
                <p:cNvPr id="52" name="Straight Connector 51"/>
                <p:cNvCxnSpPr>
                  <a:stCxn id="49" idx="2"/>
                  <a:endCxn id="51" idx="0"/>
                </p:cNvCxnSpPr>
                <p:nvPr/>
              </p:nvCxnSpPr>
              <p:spPr>
                <a:xfrm flipH="1">
                  <a:off x="6019800" y="3388043"/>
                  <a:ext cx="533400" cy="498157"/>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54" idx="0"/>
                  <a:endCxn id="49" idx="2"/>
                </p:cNvCxnSpPr>
                <p:nvPr/>
              </p:nvCxnSpPr>
              <p:spPr>
                <a:xfrm flipH="1" flipV="1">
                  <a:off x="6553200" y="3388043"/>
                  <a:ext cx="457200" cy="498157"/>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6781800" y="3886200"/>
                  <a:ext cx="457200" cy="610311"/>
                </a:xfrm>
                <a:prstGeom prst="rect">
                  <a:avLst/>
                </a:prstGeom>
                <a:noFill/>
              </p:spPr>
              <p:txBody>
                <a:bodyPr wrap="square" rtlCol="0">
                  <a:spAutoFit/>
                </a:bodyPr>
                <a:lstStyle/>
                <a:p>
                  <a:pPr algn="ctr"/>
                  <a:r>
                    <a:rPr lang="en-US" sz="2600" dirty="0" smtClean="0"/>
                    <a:t>d</a:t>
                  </a:r>
                  <a:endParaRPr lang="en-US" sz="2600" dirty="0"/>
                </a:p>
              </p:txBody>
            </p:sp>
          </p:grpSp>
        </p:grpSp>
        <p:grpSp>
          <p:nvGrpSpPr>
            <p:cNvPr id="45" name="Group 44"/>
            <p:cNvGrpSpPr/>
            <p:nvPr/>
          </p:nvGrpSpPr>
          <p:grpSpPr>
            <a:xfrm>
              <a:off x="1066800" y="2841973"/>
              <a:ext cx="457200" cy="1291731"/>
              <a:chOff x="2438400" y="2841973"/>
              <a:chExt cx="457200" cy="1291731"/>
            </a:xfrm>
          </p:grpSpPr>
          <p:sp>
            <p:nvSpPr>
              <p:cNvPr id="46" name="TextBox 45"/>
              <p:cNvSpPr txBox="1"/>
              <p:nvPr/>
            </p:nvSpPr>
            <p:spPr>
              <a:xfrm>
                <a:off x="2514600" y="2841973"/>
                <a:ext cx="304800" cy="397339"/>
              </a:xfrm>
              <a:prstGeom prst="rect">
                <a:avLst/>
              </a:prstGeom>
              <a:noFill/>
            </p:spPr>
            <p:txBody>
              <a:bodyPr wrap="square" rtlCol="0">
                <a:spAutoFit/>
              </a:bodyPr>
              <a:lstStyle/>
              <a:p>
                <a:pPr algn="ctr"/>
                <a:r>
                  <a:rPr lang="en-US" sz="2600" dirty="0" smtClean="0"/>
                  <a:t>d</a:t>
                </a:r>
                <a:endParaRPr lang="en-US" sz="2600" dirty="0"/>
              </a:p>
            </p:txBody>
          </p:sp>
          <p:sp>
            <p:nvSpPr>
              <p:cNvPr id="47" name="TextBox 46"/>
              <p:cNvSpPr txBox="1"/>
              <p:nvPr/>
            </p:nvSpPr>
            <p:spPr>
              <a:xfrm>
                <a:off x="2438400" y="3641261"/>
                <a:ext cx="457200" cy="492443"/>
              </a:xfrm>
              <a:prstGeom prst="rect">
                <a:avLst/>
              </a:prstGeom>
              <a:noFill/>
            </p:spPr>
            <p:txBody>
              <a:bodyPr wrap="square" rtlCol="0">
                <a:spAutoFit/>
              </a:bodyPr>
              <a:lstStyle/>
              <a:p>
                <a:pPr algn="ctr"/>
                <a:r>
                  <a:rPr lang="en-US" sz="2600" dirty="0" smtClean="0"/>
                  <a:t>e</a:t>
                </a:r>
                <a:endParaRPr lang="en-US" sz="2600" dirty="0"/>
              </a:p>
            </p:txBody>
          </p:sp>
          <p:cxnSp>
            <p:nvCxnSpPr>
              <p:cNvPr id="48" name="Straight Connector 47"/>
              <p:cNvCxnSpPr>
                <a:stCxn id="46" idx="2"/>
                <a:endCxn id="47" idx="0"/>
              </p:cNvCxnSpPr>
              <p:nvPr/>
            </p:nvCxnSpPr>
            <p:spPr>
              <a:xfrm>
                <a:off x="2667000" y="3239312"/>
                <a:ext cx="0" cy="401949"/>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44562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stack: Example</a:t>
            </a:r>
            <a:endParaRPr lang="en-US" dirty="0"/>
          </a:p>
        </p:txBody>
      </p:sp>
      <p:sp>
        <p:nvSpPr>
          <p:cNvPr id="4" name="Slide Number Placeholder 3"/>
          <p:cNvSpPr>
            <a:spLocks noGrp="1"/>
          </p:cNvSpPr>
          <p:nvPr>
            <p:ph type="sldNum" sz="quarter" idx="12"/>
          </p:nvPr>
        </p:nvSpPr>
        <p:spPr/>
        <p:txBody>
          <a:bodyPr/>
          <a:lstStyle/>
          <a:p>
            <a:fld id="{EE1AED16-9596-704F-866A-B158A6F070CF}" type="slidenum">
              <a:rPr lang="en-US" smtClean="0"/>
              <a:pPr/>
              <a:t>19</a:t>
            </a:fld>
            <a:endParaRPr lang="en-US"/>
          </a:p>
        </p:txBody>
      </p:sp>
      <p:grpSp>
        <p:nvGrpSpPr>
          <p:cNvPr id="5" name="Group 4"/>
          <p:cNvGrpSpPr/>
          <p:nvPr/>
        </p:nvGrpSpPr>
        <p:grpSpPr>
          <a:xfrm>
            <a:off x="609600" y="1981201"/>
            <a:ext cx="2286000" cy="2152503"/>
            <a:chOff x="5867400" y="1828800"/>
            <a:chExt cx="2286000" cy="2667711"/>
          </a:xfrm>
        </p:grpSpPr>
        <p:sp>
          <p:nvSpPr>
            <p:cNvPr id="6" name="TextBox 5"/>
            <p:cNvSpPr txBox="1"/>
            <p:nvPr/>
          </p:nvSpPr>
          <p:spPr>
            <a:xfrm>
              <a:off x="7086600" y="1828800"/>
              <a:ext cx="304800" cy="492443"/>
            </a:xfrm>
            <a:prstGeom prst="rect">
              <a:avLst/>
            </a:prstGeom>
            <a:noFill/>
          </p:spPr>
          <p:txBody>
            <a:bodyPr wrap="square" rtlCol="0">
              <a:spAutoFit/>
            </a:bodyPr>
            <a:lstStyle/>
            <a:p>
              <a:pPr algn="ctr"/>
              <a:r>
                <a:rPr lang="en-US" sz="2600" dirty="0" smtClean="0"/>
                <a:t>a</a:t>
              </a:r>
              <a:endParaRPr lang="en-US" sz="2600" dirty="0"/>
            </a:p>
          </p:txBody>
        </p:sp>
        <p:sp>
          <p:nvSpPr>
            <p:cNvPr id="7" name="TextBox 6"/>
            <p:cNvSpPr txBox="1"/>
            <p:nvPr/>
          </p:nvSpPr>
          <p:spPr>
            <a:xfrm>
              <a:off x="7772400" y="2895600"/>
              <a:ext cx="304800" cy="492443"/>
            </a:xfrm>
            <a:prstGeom prst="rect">
              <a:avLst/>
            </a:prstGeom>
            <a:noFill/>
          </p:spPr>
          <p:txBody>
            <a:bodyPr wrap="square" rtlCol="0">
              <a:spAutoFit/>
            </a:bodyPr>
            <a:lstStyle/>
            <a:p>
              <a:pPr algn="ctr"/>
              <a:r>
                <a:rPr lang="en-US" sz="2600" dirty="0" smtClean="0"/>
                <a:t>d</a:t>
              </a:r>
              <a:endParaRPr lang="en-US" sz="2600" dirty="0"/>
            </a:p>
          </p:txBody>
        </p:sp>
        <p:sp>
          <p:nvSpPr>
            <p:cNvPr id="8" name="TextBox 7"/>
            <p:cNvSpPr txBox="1"/>
            <p:nvPr/>
          </p:nvSpPr>
          <p:spPr>
            <a:xfrm>
              <a:off x="6400800" y="2895600"/>
              <a:ext cx="304800" cy="492443"/>
            </a:xfrm>
            <a:prstGeom prst="rect">
              <a:avLst/>
            </a:prstGeom>
            <a:noFill/>
          </p:spPr>
          <p:txBody>
            <a:bodyPr wrap="square" rtlCol="0">
              <a:spAutoFit/>
            </a:bodyPr>
            <a:lstStyle/>
            <a:p>
              <a:pPr algn="ctr"/>
              <a:r>
                <a:rPr lang="en-US" sz="2600" dirty="0" smtClean="0"/>
                <a:t>b</a:t>
              </a:r>
              <a:endParaRPr lang="en-US" sz="2600" dirty="0"/>
            </a:p>
          </p:txBody>
        </p:sp>
        <p:cxnSp>
          <p:nvCxnSpPr>
            <p:cNvPr id="9" name="Straight Connector 8"/>
            <p:cNvCxnSpPr>
              <a:stCxn id="6" idx="2"/>
              <a:endCxn id="8" idx="0"/>
            </p:cNvCxnSpPr>
            <p:nvPr/>
          </p:nvCxnSpPr>
          <p:spPr>
            <a:xfrm flipH="1">
              <a:off x="6553200" y="2321243"/>
              <a:ext cx="685800" cy="574357"/>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6" idx="2"/>
              <a:endCxn id="7" idx="0"/>
            </p:cNvCxnSpPr>
            <p:nvPr/>
          </p:nvCxnSpPr>
          <p:spPr>
            <a:xfrm>
              <a:off x="7239000" y="2321243"/>
              <a:ext cx="685800" cy="574357"/>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96200" y="3886200"/>
              <a:ext cx="457200" cy="610311"/>
            </a:xfrm>
            <a:prstGeom prst="rect">
              <a:avLst/>
            </a:prstGeom>
            <a:noFill/>
          </p:spPr>
          <p:txBody>
            <a:bodyPr wrap="square" rtlCol="0">
              <a:spAutoFit/>
            </a:bodyPr>
            <a:lstStyle/>
            <a:p>
              <a:pPr algn="ctr"/>
              <a:r>
                <a:rPr lang="en-US" sz="2600" dirty="0" smtClean="0"/>
                <a:t>e</a:t>
              </a:r>
              <a:endParaRPr lang="en-US" sz="2600" dirty="0"/>
            </a:p>
          </p:txBody>
        </p:sp>
        <p:grpSp>
          <p:nvGrpSpPr>
            <p:cNvPr id="12" name="Group 11"/>
            <p:cNvGrpSpPr/>
            <p:nvPr/>
          </p:nvGrpSpPr>
          <p:grpSpPr>
            <a:xfrm>
              <a:off x="5867400" y="3388043"/>
              <a:ext cx="1371600" cy="1108468"/>
              <a:chOff x="5867400" y="3388043"/>
              <a:chExt cx="1371600" cy="1108468"/>
            </a:xfrm>
          </p:grpSpPr>
          <p:sp>
            <p:nvSpPr>
              <p:cNvPr id="14" name="TextBox 13"/>
              <p:cNvSpPr txBox="1"/>
              <p:nvPr/>
            </p:nvSpPr>
            <p:spPr>
              <a:xfrm>
                <a:off x="5867400" y="3886200"/>
                <a:ext cx="304800" cy="492443"/>
              </a:xfrm>
              <a:prstGeom prst="rect">
                <a:avLst/>
              </a:prstGeom>
              <a:noFill/>
            </p:spPr>
            <p:txBody>
              <a:bodyPr wrap="square" rtlCol="0">
                <a:spAutoFit/>
              </a:bodyPr>
              <a:lstStyle/>
              <a:p>
                <a:pPr algn="ctr"/>
                <a:r>
                  <a:rPr lang="en-US" sz="2600" dirty="0" smtClean="0"/>
                  <a:t>c</a:t>
                </a:r>
                <a:endParaRPr lang="en-US" sz="2600" dirty="0"/>
              </a:p>
            </p:txBody>
          </p:sp>
          <p:cxnSp>
            <p:nvCxnSpPr>
              <p:cNvPr id="15" name="Straight Connector 14"/>
              <p:cNvCxnSpPr>
                <a:stCxn id="8" idx="2"/>
                <a:endCxn id="14" idx="0"/>
              </p:cNvCxnSpPr>
              <p:nvPr/>
            </p:nvCxnSpPr>
            <p:spPr>
              <a:xfrm flipH="1">
                <a:off x="6019800" y="3388043"/>
                <a:ext cx="533400" cy="498157"/>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7" idx="0"/>
                <a:endCxn id="8" idx="2"/>
              </p:cNvCxnSpPr>
              <p:nvPr/>
            </p:nvCxnSpPr>
            <p:spPr>
              <a:xfrm flipH="1" flipV="1">
                <a:off x="6553200" y="3388043"/>
                <a:ext cx="457200" cy="498157"/>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781800" y="3886200"/>
                <a:ext cx="457200" cy="610311"/>
              </a:xfrm>
              <a:prstGeom prst="rect">
                <a:avLst/>
              </a:prstGeom>
              <a:noFill/>
            </p:spPr>
            <p:txBody>
              <a:bodyPr wrap="square" rtlCol="0">
                <a:spAutoFit/>
              </a:bodyPr>
              <a:lstStyle/>
              <a:p>
                <a:pPr algn="ctr"/>
                <a:r>
                  <a:rPr lang="en-US" sz="2600" dirty="0" smtClean="0"/>
                  <a:t>d</a:t>
                </a:r>
                <a:endParaRPr lang="en-US" sz="2600" dirty="0"/>
              </a:p>
            </p:txBody>
          </p:sp>
        </p:grpSp>
        <p:cxnSp>
          <p:nvCxnSpPr>
            <p:cNvPr id="13" name="Straight Connector 12"/>
            <p:cNvCxnSpPr>
              <a:stCxn id="7" idx="2"/>
              <a:endCxn id="11" idx="0"/>
            </p:cNvCxnSpPr>
            <p:nvPr/>
          </p:nvCxnSpPr>
          <p:spPr>
            <a:xfrm>
              <a:off x="7924800" y="3388044"/>
              <a:ext cx="0" cy="498157"/>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grpSp>
      <p:graphicFrame>
        <p:nvGraphicFramePr>
          <p:cNvPr id="18" name="Table 17"/>
          <p:cNvGraphicFramePr>
            <a:graphicFrameLocks noGrp="1"/>
          </p:cNvGraphicFramePr>
          <p:nvPr>
            <p:extLst>
              <p:ext uri="{D42A27DB-BD31-4B8C-83A1-F6EECF244321}">
                <p14:modId xmlns:p14="http://schemas.microsoft.com/office/powerpoint/2010/main" val="2496867599"/>
              </p:ext>
            </p:extLst>
          </p:nvPr>
        </p:nvGraphicFramePr>
        <p:xfrm>
          <a:off x="1066800" y="4572000"/>
          <a:ext cx="2590800" cy="1854200"/>
        </p:xfrm>
        <a:graphic>
          <a:graphicData uri="http://schemas.openxmlformats.org/drawingml/2006/table">
            <a:tbl>
              <a:tblPr bandRow="1">
                <a:tableStyleId>{9D7B26C5-4107-4FEC-AEDC-1716B250A1EF}</a:tableStyleId>
              </a:tblPr>
              <a:tblGrid>
                <a:gridCol w="518160"/>
                <a:gridCol w="518160"/>
                <a:gridCol w="518160"/>
                <a:gridCol w="518160"/>
                <a:gridCol w="518160"/>
              </a:tblGrid>
              <a:tr h="370840">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r>
              <a:tr h="370840">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1</a:t>
                      </a:r>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r>
              <a:tr h="370840">
                <a:tc>
                  <a:txBody>
                    <a:bodyPr/>
                    <a:lstStyle/>
                    <a:p>
                      <a:pPr algn="ctr"/>
                      <a:r>
                        <a:rPr lang="en-US" dirty="0" smtClean="0"/>
                        <a:t>1</a:t>
                      </a: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a:t>
                      </a:r>
                      <a:endParaRPr lang="en-US" dirty="0"/>
                    </a:p>
                  </a:txBody>
                  <a:tcPr>
                    <a:lnL w="19050" cap="flat" cmpd="sng" algn="ctr">
                      <a:no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/a</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//c</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/d</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a:t>
                      </a:r>
                      <a:endParaRPr lang="en-US" dirty="0"/>
                    </a:p>
                  </a:txBody>
                  <a:tcPr>
                    <a:lnL>
                      <a:noFill/>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9" name="TextBox 18"/>
          <p:cNvSpPr txBox="1"/>
          <p:nvPr/>
        </p:nvSpPr>
        <p:spPr>
          <a:xfrm>
            <a:off x="457200" y="1524000"/>
            <a:ext cx="2819400" cy="553998"/>
          </a:xfrm>
          <a:prstGeom prst="rect">
            <a:avLst/>
          </a:prstGeom>
          <a:noFill/>
        </p:spPr>
        <p:txBody>
          <a:bodyPr wrap="square" rtlCol="0">
            <a:spAutoFit/>
          </a:bodyPr>
          <a:lstStyle/>
          <a:p>
            <a:pPr algn="ctr"/>
            <a:r>
              <a:rPr lang="en-US" sz="3000" dirty="0" smtClean="0"/>
              <a:t>XML Document</a:t>
            </a:r>
            <a:endParaRPr lang="en-US" sz="3000" dirty="0"/>
          </a:p>
        </p:txBody>
      </p:sp>
      <p:sp>
        <p:nvSpPr>
          <p:cNvPr id="21" name="Content Placeholder 2"/>
          <p:cNvSpPr>
            <a:spLocks noGrp="1"/>
          </p:cNvSpPr>
          <p:nvPr>
            <p:ph idx="1"/>
          </p:nvPr>
        </p:nvSpPr>
        <p:spPr>
          <a:xfrm>
            <a:off x="3810000" y="1524000"/>
            <a:ext cx="5029200" cy="4724400"/>
          </a:xfrm>
        </p:spPr>
        <p:txBody>
          <a:bodyPr/>
          <a:lstStyle/>
          <a:p>
            <a:r>
              <a:rPr lang="en-US" dirty="0" smtClean="0"/>
              <a:t>Full query is matched if dummy root node reports match</a:t>
            </a:r>
          </a:p>
        </p:txBody>
      </p:sp>
      <p:sp>
        <p:nvSpPr>
          <p:cNvPr id="27" name="Rectangle 26"/>
          <p:cNvSpPr/>
          <p:nvPr/>
        </p:nvSpPr>
        <p:spPr>
          <a:xfrm>
            <a:off x="1828800" y="2057400"/>
            <a:ext cx="381000" cy="3810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29"/>
          <p:cNvGrpSpPr/>
          <p:nvPr/>
        </p:nvGrpSpPr>
        <p:grpSpPr>
          <a:xfrm>
            <a:off x="1219200" y="6400800"/>
            <a:ext cx="2286000" cy="304800"/>
            <a:chOff x="6324600" y="5334000"/>
            <a:chExt cx="2286000" cy="304800"/>
          </a:xfrm>
        </p:grpSpPr>
        <p:sp>
          <p:nvSpPr>
            <p:cNvPr id="31" name="Curved Up Arrow 30"/>
            <p:cNvSpPr/>
            <p:nvPr/>
          </p:nvSpPr>
          <p:spPr>
            <a:xfrm flipH="1">
              <a:off x="6324600" y="5334000"/>
              <a:ext cx="5334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2" name="Curved Up Arrow 31"/>
            <p:cNvSpPr/>
            <p:nvPr/>
          </p:nvSpPr>
          <p:spPr>
            <a:xfrm flipH="1">
              <a:off x="7010400" y="5334000"/>
              <a:ext cx="533400" cy="2286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3" name="Curved Up Arrow 32"/>
            <p:cNvSpPr/>
            <p:nvPr/>
          </p:nvSpPr>
          <p:spPr>
            <a:xfrm flipH="1">
              <a:off x="8001000" y="5334000"/>
              <a:ext cx="6096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4" name="Curved Up Arrow 33"/>
            <p:cNvSpPr/>
            <p:nvPr/>
          </p:nvSpPr>
          <p:spPr>
            <a:xfrm flipH="1">
              <a:off x="6858000" y="5334000"/>
              <a:ext cx="11430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35" name="TextBox 34"/>
          <p:cNvSpPr txBox="1"/>
          <p:nvPr/>
        </p:nvSpPr>
        <p:spPr>
          <a:xfrm>
            <a:off x="990600" y="4038600"/>
            <a:ext cx="1447800" cy="492443"/>
          </a:xfrm>
          <a:prstGeom prst="rect">
            <a:avLst/>
          </a:prstGeom>
          <a:noFill/>
        </p:spPr>
        <p:txBody>
          <a:bodyPr wrap="square" rtlCol="0">
            <a:spAutoFit/>
          </a:bodyPr>
          <a:lstStyle/>
          <a:p>
            <a:r>
              <a:rPr lang="en-US" sz="2600" i="1" dirty="0" smtClean="0"/>
              <a:t>Close(a)</a:t>
            </a:r>
            <a:endParaRPr lang="en-US" sz="2600" i="1" dirty="0"/>
          </a:p>
        </p:txBody>
      </p:sp>
      <p:sp>
        <p:nvSpPr>
          <p:cNvPr id="36" name="TextBox 35"/>
          <p:cNvSpPr txBox="1"/>
          <p:nvPr/>
        </p:nvSpPr>
        <p:spPr>
          <a:xfrm>
            <a:off x="152400" y="5029200"/>
            <a:ext cx="914400" cy="492443"/>
          </a:xfrm>
          <a:prstGeom prst="rect">
            <a:avLst/>
          </a:prstGeom>
          <a:noFill/>
        </p:spPr>
        <p:txBody>
          <a:bodyPr wrap="square" rtlCol="0">
            <a:spAutoFit/>
          </a:bodyPr>
          <a:lstStyle/>
          <a:p>
            <a:pPr algn="ctr"/>
            <a:r>
              <a:rPr lang="en-US" sz="2600" dirty="0" smtClean="0"/>
              <a:t>TOS</a:t>
            </a:r>
            <a:endParaRPr lang="en-US" sz="2600" dirty="0"/>
          </a:p>
        </p:txBody>
      </p:sp>
      <p:cxnSp>
        <p:nvCxnSpPr>
          <p:cNvPr id="37" name="Straight Arrow Connector 36"/>
          <p:cNvCxnSpPr/>
          <p:nvPr/>
        </p:nvCxnSpPr>
        <p:spPr>
          <a:xfrm>
            <a:off x="228600" y="5562600"/>
            <a:ext cx="762000" cy="0"/>
          </a:xfrm>
          <a:prstGeom prst="straightConnector1">
            <a:avLst/>
          </a:prstGeom>
          <a:ln w="76200" cmpd="sng">
            <a:solidFill>
              <a:srgbClr val="0D0D0D"/>
            </a:solidFill>
            <a:tailEnd type="stealth"/>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1447800" y="5562600"/>
            <a:ext cx="304800" cy="228600"/>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0514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Motivation</a:t>
            </a:r>
          </a:p>
          <a:p>
            <a:r>
              <a:rPr lang="en-US" dirty="0" smtClean="0"/>
              <a:t>Related work</a:t>
            </a:r>
          </a:p>
          <a:p>
            <a:pPr lvl="1"/>
            <a:r>
              <a:rPr lang="en-US" dirty="0" smtClean="0"/>
              <a:t>Software approaches</a:t>
            </a:r>
          </a:p>
          <a:p>
            <a:pPr lvl="1"/>
            <a:r>
              <a:rPr lang="en-US" dirty="0" smtClean="0"/>
              <a:t>Hardware approaches</a:t>
            </a:r>
          </a:p>
          <a:p>
            <a:r>
              <a:rPr lang="en-US" dirty="0" smtClean="0"/>
              <a:t>Proposed approach &amp; detailed algorithm</a:t>
            </a:r>
          </a:p>
          <a:p>
            <a:r>
              <a:rPr lang="en-US" dirty="0" smtClean="0"/>
              <a:t>Optimizations</a:t>
            </a:r>
          </a:p>
          <a:p>
            <a:r>
              <a:rPr lang="en-US" dirty="0" smtClean="0"/>
              <a:t>Experiments</a:t>
            </a:r>
          </a:p>
          <a:p>
            <a:r>
              <a:rPr lang="en-US" dirty="0" smtClean="0"/>
              <a:t>Conclusion</a:t>
            </a:r>
            <a:endParaRPr lang="en-US" dirty="0"/>
          </a:p>
        </p:txBody>
      </p:sp>
      <p:sp>
        <p:nvSpPr>
          <p:cNvPr id="4" name="Slide Number Placeholder 3"/>
          <p:cNvSpPr>
            <a:spLocks noGrp="1"/>
          </p:cNvSpPr>
          <p:nvPr>
            <p:ph type="sldNum" sz="quarter" idx="12"/>
          </p:nvPr>
        </p:nvSpPr>
        <p:spPr/>
        <p:txBody>
          <a:bodyPr/>
          <a:lstStyle/>
          <a:p>
            <a:fld id="{EE1AED16-9596-704F-866A-B158A6F070CF}" type="slidenum">
              <a:rPr lang="en-US" smtClean="0"/>
              <a:pPr/>
              <a:t>2</a:t>
            </a:fld>
            <a:endParaRPr lang="en-US"/>
          </a:p>
        </p:txBody>
      </p:sp>
    </p:spTree>
    <p:extLst>
      <p:ext uri="{BB962C8B-B14F-4D97-AF65-F5344CB8AC3E}">
        <p14:creationId xmlns:p14="http://schemas.microsoft.com/office/powerpoint/2010/main" val="798474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 Architecture</a:t>
            </a:r>
            <a:endParaRPr lang="en-US" dirty="0"/>
          </a:p>
        </p:txBody>
      </p:sp>
      <p:sp>
        <p:nvSpPr>
          <p:cNvPr id="3" name="Content Placeholder 2"/>
          <p:cNvSpPr>
            <a:spLocks noGrp="1"/>
          </p:cNvSpPr>
          <p:nvPr>
            <p:ph idx="1"/>
          </p:nvPr>
        </p:nvSpPr>
        <p:spPr>
          <a:xfrm>
            <a:off x="457200" y="1524000"/>
            <a:ext cx="4343400" cy="4724400"/>
          </a:xfrm>
        </p:spPr>
        <p:txBody>
          <a:bodyPr/>
          <a:lstStyle/>
          <a:p>
            <a:r>
              <a:rPr lang="en-US" dirty="0" smtClean="0"/>
              <a:t>Exploited parallelism</a:t>
            </a:r>
          </a:p>
          <a:p>
            <a:pPr lvl="1"/>
            <a:r>
              <a:rPr lang="en-US" dirty="0" smtClean="0"/>
              <a:t>Intra-query parallelism</a:t>
            </a:r>
          </a:p>
          <a:p>
            <a:pPr lvl="2"/>
            <a:r>
              <a:rPr lang="en-US" dirty="0" smtClean="0"/>
              <a:t>Each stack column on TOS is evaluated in parallel on SP</a:t>
            </a:r>
          </a:p>
          <a:p>
            <a:pPr lvl="1"/>
            <a:r>
              <a:rPr lang="en-US" dirty="0" smtClean="0"/>
              <a:t>Inter-query parallelism</a:t>
            </a:r>
          </a:p>
          <a:p>
            <a:pPr lvl="2"/>
            <a:r>
              <a:rPr lang="en-US" dirty="0" smtClean="0"/>
              <a:t>Queries scheduled concurrently on SMs</a:t>
            </a:r>
          </a:p>
          <a:p>
            <a:pPr lvl="1"/>
            <a:r>
              <a:rPr lang="en-US" dirty="0" smtClean="0"/>
              <a:t>Inter-document parallelism</a:t>
            </a:r>
          </a:p>
          <a:p>
            <a:pPr lvl="2"/>
            <a:r>
              <a:rPr lang="en-US" dirty="0" smtClean="0"/>
              <a:t>Filtering several XML streams in concurrent GPU kernels</a:t>
            </a:r>
          </a:p>
        </p:txBody>
      </p:sp>
      <p:sp>
        <p:nvSpPr>
          <p:cNvPr id="4" name="Slide Number Placeholder 3"/>
          <p:cNvSpPr>
            <a:spLocks noGrp="1"/>
          </p:cNvSpPr>
          <p:nvPr>
            <p:ph type="sldNum" sz="quarter" idx="12"/>
          </p:nvPr>
        </p:nvSpPr>
        <p:spPr/>
        <p:txBody>
          <a:bodyPr/>
          <a:lstStyle/>
          <a:p>
            <a:fld id="{EE1AED16-9596-704F-866A-B158A6F070CF}" type="slidenum">
              <a:rPr lang="en-US" smtClean="0"/>
              <a:pPr/>
              <a:t>20</a:t>
            </a:fld>
            <a:endParaRPr lang="en-US"/>
          </a:p>
        </p:txBody>
      </p:sp>
      <p:grpSp>
        <p:nvGrpSpPr>
          <p:cNvPr id="51" name="Group 50"/>
          <p:cNvGrpSpPr/>
          <p:nvPr/>
        </p:nvGrpSpPr>
        <p:grpSpPr>
          <a:xfrm>
            <a:off x="6096000" y="914400"/>
            <a:ext cx="2895600" cy="5410200"/>
            <a:chOff x="5791200" y="838200"/>
            <a:chExt cx="2895600" cy="5410200"/>
          </a:xfrm>
        </p:grpSpPr>
        <p:grpSp>
          <p:nvGrpSpPr>
            <p:cNvPr id="19" name="Group 18"/>
            <p:cNvGrpSpPr/>
            <p:nvPr/>
          </p:nvGrpSpPr>
          <p:grpSpPr>
            <a:xfrm>
              <a:off x="5791200" y="838200"/>
              <a:ext cx="1371600" cy="4572000"/>
              <a:chOff x="5791200" y="1143000"/>
              <a:chExt cx="1371600" cy="4572000"/>
            </a:xfrm>
          </p:grpSpPr>
          <p:sp>
            <p:nvSpPr>
              <p:cNvPr id="5" name="Rectangle 4"/>
              <p:cNvSpPr/>
              <p:nvPr/>
            </p:nvSpPr>
            <p:spPr>
              <a:xfrm>
                <a:off x="5791200" y="1143000"/>
                <a:ext cx="1371600" cy="4572000"/>
              </a:xfrm>
              <a:prstGeom prst="rect">
                <a:avLst/>
              </a:prstGeom>
              <a:solidFill>
                <a:srgbClr val="3366FF">
                  <a:alpha val="30000"/>
                </a:srgbClr>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dirty="0" smtClean="0"/>
                  <a:t>SM</a:t>
                </a:r>
                <a:endParaRPr lang="en-US" sz="2400" dirty="0"/>
              </a:p>
            </p:txBody>
          </p:sp>
          <p:sp>
            <p:nvSpPr>
              <p:cNvPr id="6" name="Rectangle 5"/>
              <p:cNvSpPr/>
              <p:nvPr/>
            </p:nvSpPr>
            <p:spPr>
              <a:xfrm>
                <a:off x="5943600" y="2286000"/>
                <a:ext cx="533400" cy="533400"/>
              </a:xfrm>
              <a:prstGeom prst="rect">
                <a:avLst/>
              </a:prstGeom>
              <a:solidFill>
                <a:srgbClr val="3366FF">
                  <a:alpha val="5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rgbClr val="FFFFFF"/>
                    </a:solidFill>
                  </a:rPr>
                  <a:t>SP</a:t>
                </a:r>
                <a:endParaRPr lang="en-US" dirty="0">
                  <a:solidFill>
                    <a:srgbClr val="FFFFFF"/>
                  </a:solidFill>
                </a:endParaRPr>
              </a:p>
            </p:txBody>
          </p:sp>
          <p:sp>
            <p:nvSpPr>
              <p:cNvPr id="7" name="Rectangle 6"/>
              <p:cNvSpPr/>
              <p:nvPr/>
            </p:nvSpPr>
            <p:spPr>
              <a:xfrm>
                <a:off x="6477000" y="2286000"/>
                <a:ext cx="533400" cy="533400"/>
              </a:xfrm>
              <a:prstGeom prst="rect">
                <a:avLst/>
              </a:prstGeom>
              <a:solidFill>
                <a:srgbClr val="3366FF">
                  <a:alpha val="5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rgbClr val="FFFFFF"/>
                    </a:solidFill>
                  </a:rPr>
                  <a:t>SP</a:t>
                </a:r>
                <a:endParaRPr lang="en-US" dirty="0">
                  <a:solidFill>
                    <a:srgbClr val="FFFFFF"/>
                  </a:solidFill>
                </a:endParaRPr>
              </a:p>
            </p:txBody>
          </p:sp>
          <p:sp>
            <p:nvSpPr>
              <p:cNvPr id="10" name="Rectangle 9"/>
              <p:cNvSpPr/>
              <p:nvPr/>
            </p:nvSpPr>
            <p:spPr>
              <a:xfrm>
                <a:off x="5943600" y="2819400"/>
                <a:ext cx="533400" cy="533400"/>
              </a:xfrm>
              <a:prstGeom prst="rect">
                <a:avLst/>
              </a:prstGeom>
              <a:solidFill>
                <a:srgbClr val="3366FF">
                  <a:alpha val="5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rgbClr val="FFFFFF"/>
                    </a:solidFill>
                  </a:rPr>
                  <a:t>SP</a:t>
                </a:r>
                <a:endParaRPr lang="en-US" dirty="0">
                  <a:solidFill>
                    <a:srgbClr val="FFFFFF"/>
                  </a:solidFill>
                </a:endParaRPr>
              </a:p>
            </p:txBody>
          </p:sp>
          <p:sp>
            <p:nvSpPr>
              <p:cNvPr id="11" name="Rectangle 10"/>
              <p:cNvSpPr/>
              <p:nvPr/>
            </p:nvSpPr>
            <p:spPr>
              <a:xfrm>
                <a:off x="6477000" y="2819400"/>
                <a:ext cx="533400" cy="533400"/>
              </a:xfrm>
              <a:prstGeom prst="rect">
                <a:avLst/>
              </a:prstGeom>
              <a:solidFill>
                <a:srgbClr val="3366FF">
                  <a:alpha val="5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rgbClr val="FFFFFF"/>
                    </a:solidFill>
                  </a:rPr>
                  <a:t>SP</a:t>
                </a:r>
                <a:endParaRPr lang="en-US" dirty="0">
                  <a:solidFill>
                    <a:srgbClr val="FFFFFF"/>
                  </a:solidFill>
                </a:endParaRPr>
              </a:p>
            </p:txBody>
          </p:sp>
          <p:sp>
            <p:nvSpPr>
              <p:cNvPr id="12" name="Rectangle 11"/>
              <p:cNvSpPr/>
              <p:nvPr/>
            </p:nvSpPr>
            <p:spPr>
              <a:xfrm>
                <a:off x="5943600" y="3352800"/>
                <a:ext cx="533400" cy="533400"/>
              </a:xfrm>
              <a:prstGeom prst="rect">
                <a:avLst/>
              </a:prstGeom>
              <a:solidFill>
                <a:srgbClr val="3366FF">
                  <a:alpha val="5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rgbClr val="FFFFFF"/>
                    </a:solidFill>
                  </a:rPr>
                  <a:t>SP</a:t>
                </a:r>
                <a:endParaRPr lang="en-US" dirty="0">
                  <a:solidFill>
                    <a:srgbClr val="FFFFFF"/>
                  </a:solidFill>
                </a:endParaRPr>
              </a:p>
            </p:txBody>
          </p:sp>
          <p:sp>
            <p:nvSpPr>
              <p:cNvPr id="13" name="Rectangle 12"/>
              <p:cNvSpPr/>
              <p:nvPr/>
            </p:nvSpPr>
            <p:spPr>
              <a:xfrm>
                <a:off x="6477000" y="3352800"/>
                <a:ext cx="533400" cy="533400"/>
              </a:xfrm>
              <a:prstGeom prst="rect">
                <a:avLst/>
              </a:prstGeom>
              <a:solidFill>
                <a:srgbClr val="3366FF">
                  <a:alpha val="5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rgbClr val="FFFFFF"/>
                    </a:solidFill>
                  </a:rPr>
                  <a:t>SP</a:t>
                </a:r>
                <a:endParaRPr lang="en-US" dirty="0">
                  <a:solidFill>
                    <a:srgbClr val="FFFFFF"/>
                  </a:solidFill>
                </a:endParaRPr>
              </a:p>
            </p:txBody>
          </p:sp>
          <p:sp>
            <p:nvSpPr>
              <p:cNvPr id="14" name="Rectangle 13"/>
              <p:cNvSpPr/>
              <p:nvPr/>
            </p:nvSpPr>
            <p:spPr>
              <a:xfrm>
                <a:off x="5943600" y="3886200"/>
                <a:ext cx="533400" cy="533400"/>
              </a:xfrm>
              <a:prstGeom prst="rect">
                <a:avLst/>
              </a:prstGeom>
              <a:solidFill>
                <a:srgbClr val="3366FF">
                  <a:alpha val="5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rgbClr val="FFFFFF"/>
                    </a:solidFill>
                  </a:rPr>
                  <a:t>SP</a:t>
                </a:r>
                <a:endParaRPr lang="en-US" dirty="0">
                  <a:solidFill>
                    <a:srgbClr val="FFFFFF"/>
                  </a:solidFill>
                </a:endParaRPr>
              </a:p>
            </p:txBody>
          </p:sp>
          <p:sp>
            <p:nvSpPr>
              <p:cNvPr id="15" name="Rectangle 14"/>
              <p:cNvSpPr/>
              <p:nvPr/>
            </p:nvSpPr>
            <p:spPr>
              <a:xfrm>
                <a:off x="6477000" y="3886200"/>
                <a:ext cx="533400" cy="533400"/>
              </a:xfrm>
              <a:prstGeom prst="rect">
                <a:avLst/>
              </a:prstGeom>
              <a:solidFill>
                <a:srgbClr val="3366FF">
                  <a:alpha val="5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rgbClr val="FFFFFF"/>
                    </a:solidFill>
                  </a:rPr>
                  <a:t>SP</a:t>
                </a:r>
                <a:endParaRPr lang="en-US" dirty="0">
                  <a:solidFill>
                    <a:srgbClr val="FFFFFF"/>
                  </a:solidFill>
                </a:endParaRPr>
              </a:p>
            </p:txBody>
          </p:sp>
          <p:sp>
            <p:nvSpPr>
              <p:cNvPr id="16" name="Rectangle 15"/>
              <p:cNvSpPr/>
              <p:nvPr/>
            </p:nvSpPr>
            <p:spPr>
              <a:xfrm>
                <a:off x="5943600" y="4495800"/>
                <a:ext cx="1066800" cy="533400"/>
              </a:xfrm>
              <a:prstGeom prst="rect">
                <a:avLst/>
              </a:prstGeom>
              <a:solidFill>
                <a:srgbClr val="3366FF">
                  <a:alpha val="5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rgbClr val="FFFFFF"/>
                    </a:solidFill>
                  </a:rPr>
                  <a:t>SFU</a:t>
                </a:r>
                <a:endParaRPr lang="en-US" dirty="0">
                  <a:solidFill>
                    <a:srgbClr val="FFFFFF"/>
                  </a:solidFill>
                </a:endParaRPr>
              </a:p>
            </p:txBody>
          </p:sp>
          <p:sp>
            <p:nvSpPr>
              <p:cNvPr id="17" name="Rectangle 16"/>
              <p:cNvSpPr/>
              <p:nvPr/>
            </p:nvSpPr>
            <p:spPr>
              <a:xfrm>
                <a:off x="5943600" y="5105400"/>
                <a:ext cx="1066800" cy="533400"/>
              </a:xfrm>
              <a:prstGeom prst="rect">
                <a:avLst/>
              </a:prstGeom>
              <a:solidFill>
                <a:srgbClr val="3366FF">
                  <a:alpha val="5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err="1" smtClean="0">
                    <a:solidFill>
                      <a:srgbClr val="FFFFFF"/>
                    </a:solidFill>
                  </a:rPr>
                  <a:t>SMem</a:t>
                </a:r>
                <a:endParaRPr lang="en-US" dirty="0">
                  <a:solidFill>
                    <a:srgbClr val="FFFFFF"/>
                  </a:solidFill>
                </a:endParaRPr>
              </a:p>
            </p:txBody>
          </p:sp>
          <p:sp>
            <p:nvSpPr>
              <p:cNvPr id="18" name="Rectangle 17"/>
              <p:cNvSpPr/>
              <p:nvPr/>
            </p:nvSpPr>
            <p:spPr>
              <a:xfrm>
                <a:off x="5943600" y="1600200"/>
                <a:ext cx="1066800" cy="533400"/>
              </a:xfrm>
              <a:prstGeom prst="rect">
                <a:avLst/>
              </a:prstGeom>
              <a:solidFill>
                <a:srgbClr val="3366FF">
                  <a:alpha val="5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rgbClr val="FFFFFF"/>
                    </a:solidFill>
                  </a:rPr>
                  <a:t>IU</a:t>
                </a:r>
                <a:endParaRPr lang="en-US" dirty="0">
                  <a:solidFill>
                    <a:srgbClr val="FFFFFF"/>
                  </a:solidFill>
                </a:endParaRPr>
              </a:p>
            </p:txBody>
          </p:sp>
        </p:grpSp>
        <p:grpSp>
          <p:nvGrpSpPr>
            <p:cNvPr id="50" name="Group 49"/>
            <p:cNvGrpSpPr/>
            <p:nvPr/>
          </p:nvGrpSpPr>
          <p:grpSpPr>
            <a:xfrm>
              <a:off x="5791200" y="838200"/>
              <a:ext cx="2895600" cy="5410200"/>
              <a:chOff x="5791200" y="838200"/>
              <a:chExt cx="2895600" cy="5410200"/>
            </a:xfrm>
          </p:grpSpPr>
          <p:grpSp>
            <p:nvGrpSpPr>
              <p:cNvPr id="33" name="Group 32"/>
              <p:cNvGrpSpPr/>
              <p:nvPr/>
            </p:nvGrpSpPr>
            <p:grpSpPr>
              <a:xfrm>
                <a:off x="7315200" y="838200"/>
                <a:ext cx="1371600" cy="4572000"/>
                <a:chOff x="5791200" y="1143000"/>
                <a:chExt cx="1371600" cy="4572000"/>
              </a:xfrm>
            </p:grpSpPr>
            <p:sp>
              <p:nvSpPr>
                <p:cNvPr id="34" name="Rectangle 33"/>
                <p:cNvSpPr/>
                <p:nvPr/>
              </p:nvSpPr>
              <p:spPr>
                <a:xfrm>
                  <a:off x="5791200" y="1143000"/>
                  <a:ext cx="1371600" cy="4572000"/>
                </a:xfrm>
                <a:prstGeom prst="rect">
                  <a:avLst/>
                </a:prstGeom>
                <a:solidFill>
                  <a:srgbClr val="3366FF">
                    <a:alpha val="30000"/>
                  </a:srgbClr>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dirty="0" smtClean="0"/>
                    <a:t>SM</a:t>
                  </a:r>
                  <a:endParaRPr lang="en-US" sz="2400" dirty="0"/>
                </a:p>
              </p:txBody>
            </p:sp>
            <p:sp>
              <p:nvSpPr>
                <p:cNvPr id="35" name="Rectangle 34"/>
                <p:cNvSpPr/>
                <p:nvPr/>
              </p:nvSpPr>
              <p:spPr>
                <a:xfrm>
                  <a:off x="5943600" y="2286000"/>
                  <a:ext cx="533400" cy="533400"/>
                </a:xfrm>
                <a:prstGeom prst="rect">
                  <a:avLst/>
                </a:prstGeom>
                <a:solidFill>
                  <a:srgbClr val="3366FF">
                    <a:alpha val="5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rgbClr val="FFFFFF"/>
                      </a:solidFill>
                    </a:rPr>
                    <a:t>SP</a:t>
                  </a:r>
                  <a:endParaRPr lang="en-US" dirty="0">
                    <a:solidFill>
                      <a:srgbClr val="FFFFFF"/>
                    </a:solidFill>
                  </a:endParaRPr>
                </a:p>
              </p:txBody>
            </p:sp>
            <p:sp>
              <p:nvSpPr>
                <p:cNvPr id="36" name="Rectangle 35"/>
                <p:cNvSpPr/>
                <p:nvPr/>
              </p:nvSpPr>
              <p:spPr>
                <a:xfrm>
                  <a:off x="6477000" y="2286000"/>
                  <a:ext cx="533400" cy="533400"/>
                </a:xfrm>
                <a:prstGeom prst="rect">
                  <a:avLst/>
                </a:prstGeom>
                <a:solidFill>
                  <a:srgbClr val="3366FF">
                    <a:alpha val="5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rgbClr val="FFFFFF"/>
                      </a:solidFill>
                    </a:rPr>
                    <a:t>SP</a:t>
                  </a:r>
                  <a:endParaRPr lang="en-US" dirty="0">
                    <a:solidFill>
                      <a:srgbClr val="FFFFFF"/>
                    </a:solidFill>
                  </a:endParaRPr>
                </a:p>
              </p:txBody>
            </p:sp>
            <p:sp>
              <p:nvSpPr>
                <p:cNvPr id="37" name="Rectangle 36"/>
                <p:cNvSpPr/>
                <p:nvPr/>
              </p:nvSpPr>
              <p:spPr>
                <a:xfrm>
                  <a:off x="5943600" y="2819400"/>
                  <a:ext cx="533400" cy="533400"/>
                </a:xfrm>
                <a:prstGeom prst="rect">
                  <a:avLst/>
                </a:prstGeom>
                <a:solidFill>
                  <a:srgbClr val="3366FF">
                    <a:alpha val="5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rgbClr val="FFFFFF"/>
                      </a:solidFill>
                    </a:rPr>
                    <a:t>SP</a:t>
                  </a:r>
                  <a:endParaRPr lang="en-US" dirty="0">
                    <a:solidFill>
                      <a:srgbClr val="FFFFFF"/>
                    </a:solidFill>
                  </a:endParaRPr>
                </a:p>
              </p:txBody>
            </p:sp>
            <p:sp>
              <p:nvSpPr>
                <p:cNvPr id="38" name="Rectangle 37"/>
                <p:cNvSpPr/>
                <p:nvPr/>
              </p:nvSpPr>
              <p:spPr>
                <a:xfrm>
                  <a:off x="6477000" y="2819400"/>
                  <a:ext cx="533400" cy="533400"/>
                </a:xfrm>
                <a:prstGeom prst="rect">
                  <a:avLst/>
                </a:prstGeom>
                <a:solidFill>
                  <a:srgbClr val="3366FF">
                    <a:alpha val="5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rgbClr val="FFFFFF"/>
                      </a:solidFill>
                    </a:rPr>
                    <a:t>SP</a:t>
                  </a:r>
                  <a:endParaRPr lang="en-US" dirty="0">
                    <a:solidFill>
                      <a:srgbClr val="FFFFFF"/>
                    </a:solidFill>
                  </a:endParaRPr>
                </a:p>
              </p:txBody>
            </p:sp>
            <p:sp>
              <p:nvSpPr>
                <p:cNvPr id="39" name="Rectangle 38"/>
                <p:cNvSpPr/>
                <p:nvPr/>
              </p:nvSpPr>
              <p:spPr>
                <a:xfrm>
                  <a:off x="5943600" y="3352800"/>
                  <a:ext cx="533400" cy="533400"/>
                </a:xfrm>
                <a:prstGeom prst="rect">
                  <a:avLst/>
                </a:prstGeom>
                <a:solidFill>
                  <a:srgbClr val="3366FF">
                    <a:alpha val="5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rgbClr val="FFFFFF"/>
                      </a:solidFill>
                    </a:rPr>
                    <a:t>SP</a:t>
                  </a:r>
                  <a:endParaRPr lang="en-US" dirty="0">
                    <a:solidFill>
                      <a:srgbClr val="FFFFFF"/>
                    </a:solidFill>
                  </a:endParaRPr>
                </a:p>
              </p:txBody>
            </p:sp>
            <p:sp>
              <p:nvSpPr>
                <p:cNvPr id="40" name="Rectangle 39"/>
                <p:cNvSpPr/>
                <p:nvPr/>
              </p:nvSpPr>
              <p:spPr>
                <a:xfrm>
                  <a:off x="6477000" y="3352800"/>
                  <a:ext cx="533400" cy="533400"/>
                </a:xfrm>
                <a:prstGeom prst="rect">
                  <a:avLst/>
                </a:prstGeom>
                <a:solidFill>
                  <a:srgbClr val="3366FF">
                    <a:alpha val="5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rgbClr val="FFFFFF"/>
                      </a:solidFill>
                    </a:rPr>
                    <a:t>SP</a:t>
                  </a:r>
                  <a:endParaRPr lang="en-US" dirty="0">
                    <a:solidFill>
                      <a:srgbClr val="FFFFFF"/>
                    </a:solidFill>
                  </a:endParaRPr>
                </a:p>
              </p:txBody>
            </p:sp>
            <p:sp>
              <p:nvSpPr>
                <p:cNvPr id="41" name="Rectangle 40"/>
                <p:cNvSpPr/>
                <p:nvPr/>
              </p:nvSpPr>
              <p:spPr>
                <a:xfrm>
                  <a:off x="5943600" y="3886200"/>
                  <a:ext cx="533400" cy="533400"/>
                </a:xfrm>
                <a:prstGeom prst="rect">
                  <a:avLst/>
                </a:prstGeom>
                <a:solidFill>
                  <a:srgbClr val="3366FF">
                    <a:alpha val="5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rgbClr val="FFFFFF"/>
                      </a:solidFill>
                    </a:rPr>
                    <a:t>SP</a:t>
                  </a:r>
                  <a:endParaRPr lang="en-US" dirty="0">
                    <a:solidFill>
                      <a:srgbClr val="FFFFFF"/>
                    </a:solidFill>
                  </a:endParaRPr>
                </a:p>
              </p:txBody>
            </p:sp>
            <p:sp>
              <p:nvSpPr>
                <p:cNvPr id="42" name="Rectangle 41"/>
                <p:cNvSpPr/>
                <p:nvPr/>
              </p:nvSpPr>
              <p:spPr>
                <a:xfrm>
                  <a:off x="6477000" y="3886200"/>
                  <a:ext cx="533400" cy="533400"/>
                </a:xfrm>
                <a:prstGeom prst="rect">
                  <a:avLst/>
                </a:prstGeom>
                <a:solidFill>
                  <a:srgbClr val="3366FF">
                    <a:alpha val="5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rgbClr val="FFFFFF"/>
                      </a:solidFill>
                    </a:rPr>
                    <a:t>SP</a:t>
                  </a:r>
                  <a:endParaRPr lang="en-US" dirty="0">
                    <a:solidFill>
                      <a:srgbClr val="FFFFFF"/>
                    </a:solidFill>
                  </a:endParaRPr>
                </a:p>
              </p:txBody>
            </p:sp>
            <p:sp>
              <p:nvSpPr>
                <p:cNvPr id="43" name="Rectangle 42"/>
                <p:cNvSpPr/>
                <p:nvPr/>
              </p:nvSpPr>
              <p:spPr>
                <a:xfrm>
                  <a:off x="5943600" y="4495800"/>
                  <a:ext cx="1066800" cy="533400"/>
                </a:xfrm>
                <a:prstGeom prst="rect">
                  <a:avLst/>
                </a:prstGeom>
                <a:solidFill>
                  <a:srgbClr val="3366FF">
                    <a:alpha val="5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rgbClr val="FFFFFF"/>
                      </a:solidFill>
                    </a:rPr>
                    <a:t>SFU</a:t>
                  </a:r>
                  <a:endParaRPr lang="en-US" dirty="0">
                    <a:solidFill>
                      <a:srgbClr val="FFFFFF"/>
                    </a:solidFill>
                  </a:endParaRPr>
                </a:p>
              </p:txBody>
            </p:sp>
            <p:sp>
              <p:nvSpPr>
                <p:cNvPr id="44" name="Rectangle 43"/>
                <p:cNvSpPr/>
                <p:nvPr/>
              </p:nvSpPr>
              <p:spPr>
                <a:xfrm>
                  <a:off x="5943600" y="5105400"/>
                  <a:ext cx="1066800" cy="533400"/>
                </a:xfrm>
                <a:prstGeom prst="rect">
                  <a:avLst/>
                </a:prstGeom>
                <a:solidFill>
                  <a:srgbClr val="3366FF">
                    <a:alpha val="5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err="1" smtClean="0">
                      <a:solidFill>
                        <a:srgbClr val="FFFFFF"/>
                      </a:solidFill>
                    </a:rPr>
                    <a:t>SMem</a:t>
                  </a:r>
                  <a:endParaRPr lang="en-US" dirty="0">
                    <a:solidFill>
                      <a:srgbClr val="FFFFFF"/>
                    </a:solidFill>
                  </a:endParaRPr>
                </a:p>
              </p:txBody>
            </p:sp>
            <p:sp>
              <p:nvSpPr>
                <p:cNvPr id="45" name="Rectangle 44"/>
                <p:cNvSpPr/>
                <p:nvPr/>
              </p:nvSpPr>
              <p:spPr>
                <a:xfrm>
                  <a:off x="5943600" y="1600200"/>
                  <a:ext cx="1066800" cy="533400"/>
                </a:xfrm>
                <a:prstGeom prst="rect">
                  <a:avLst/>
                </a:prstGeom>
                <a:solidFill>
                  <a:srgbClr val="3366FF">
                    <a:alpha val="5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rgbClr val="FFFFFF"/>
                      </a:solidFill>
                    </a:rPr>
                    <a:t>IU</a:t>
                  </a:r>
                  <a:endParaRPr lang="en-US" dirty="0">
                    <a:solidFill>
                      <a:srgbClr val="FFFFFF"/>
                    </a:solidFill>
                  </a:endParaRPr>
                </a:p>
              </p:txBody>
            </p:sp>
          </p:grpSp>
          <p:grpSp>
            <p:nvGrpSpPr>
              <p:cNvPr id="49" name="Group 48"/>
              <p:cNvGrpSpPr/>
              <p:nvPr/>
            </p:nvGrpSpPr>
            <p:grpSpPr>
              <a:xfrm>
                <a:off x="5791200" y="5410200"/>
                <a:ext cx="2895600" cy="838200"/>
                <a:chOff x="5791200" y="5410200"/>
                <a:chExt cx="2895600" cy="838200"/>
              </a:xfrm>
            </p:grpSpPr>
            <p:sp>
              <p:nvSpPr>
                <p:cNvPr id="46" name="Rectangle 45"/>
                <p:cNvSpPr/>
                <p:nvPr/>
              </p:nvSpPr>
              <p:spPr>
                <a:xfrm>
                  <a:off x="5791200" y="5715000"/>
                  <a:ext cx="2895600" cy="533400"/>
                </a:xfrm>
                <a:prstGeom prst="rect">
                  <a:avLst/>
                </a:prstGeom>
                <a:solidFill>
                  <a:srgbClr val="3366FF">
                    <a:alpha val="3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smtClean="0">
                      <a:solidFill>
                        <a:schemeClr val="bg1"/>
                      </a:solidFill>
                    </a:rPr>
                    <a:t>Global memory</a:t>
                  </a:r>
                  <a:endParaRPr lang="en-US" sz="2400" dirty="0">
                    <a:solidFill>
                      <a:schemeClr val="bg1"/>
                    </a:solidFill>
                  </a:endParaRPr>
                </a:p>
              </p:txBody>
            </p:sp>
            <p:sp>
              <p:nvSpPr>
                <p:cNvPr id="47" name="Up-Down Arrow 46"/>
                <p:cNvSpPr/>
                <p:nvPr/>
              </p:nvSpPr>
              <p:spPr>
                <a:xfrm>
                  <a:off x="6324600" y="5410200"/>
                  <a:ext cx="228600" cy="304800"/>
                </a:xfrm>
                <a:prstGeom prst="upDownArrow">
                  <a:avLst>
                    <a:gd name="adj1" fmla="val 27778"/>
                    <a:gd name="adj2" fmla="val 50000"/>
                  </a:avLst>
                </a:prstGeom>
                <a:solidFill>
                  <a:srgbClr val="3366FF">
                    <a:alpha val="30000"/>
                  </a:srgbClr>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Up-Down Arrow 47"/>
                <p:cNvSpPr/>
                <p:nvPr/>
              </p:nvSpPr>
              <p:spPr>
                <a:xfrm>
                  <a:off x="7924800" y="5410200"/>
                  <a:ext cx="228600" cy="304800"/>
                </a:xfrm>
                <a:prstGeom prst="upDownArrow">
                  <a:avLst>
                    <a:gd name="adj1" fmla="val 27778"/>
                    <a:gd name="adj2" fmla="val 50000"/>
                  </a:avLst>
                </a:prstGeom>
                <a:solidFill>
                  <a:srgbClr val="3366FF">
                    <a:alpha val="30000"/>
                  </a:srgbClr>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sp>
        <p:nvSpPr>
          <p:cNvPr id="52" name="Rectangle 51"/>
          <p:cNvSpPr/>
          <p:nvPr/>
        </p:nvSpPr>
        <p:spPr>
          <a:xfrm>
            <a:off x="4876800" y="914400"/>
            <a:ext cx="1066800" cy="4572000"/>
          </a:xfrm>
          <a:prstGeom prst="rect">
            <a:avLst/>
          </a:prstGeom>
          <a:solidFill>
            <a:srgbClr val="3366FF">
              <a:alpha val="30000"/>
            </a:srgbClr>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dirty="0" smtClean="0"/>
              <a:t>Grid</a:t>
            </a:r>
            <a:endParaRPr lang="en-US" sz="2400" dirty="0"/>
          </a:p>
        </p:txBody>
      </p:sp>
      <p:grpSp>
        <p:nvGrpSpPr>
          <p:cNvPr id="92" name="Group 91"/>
          <p:cNvGrpSpPr/>
          <p:nvPr/>
        </p:nvGrpSpPr>
        <p:grpSpPr>
          <a:xfrm>
            <a:off x="4953000" y="1371600"/>
            <a:ext cx="914400" cy="1219200"/>
            <a:chOff x="4953000" y="1371600"/>
            <a:chExt cx="914400" cy="1219200"/>
          </a:xfrm>
        </p:grpSpPr>
        <p:sp>
          <p:nvSpPr>
            <p:cNvPr id="53" name="Rectangle 52"/>
            <p:cNvSpPr/>
            <p:nvPr/>
          </p:nvSpPr>
          <p:spPr>
            <a:xfrm>
              <a:off x="4953000" y="1371600"/>
              <a:ext cx="914400" cy="1219200"/>
            </a:xfrm>
            <a:prstGeom prst="rect">
              <a:avLst/>
            </a:prstGeom>
            <a:solidFill>
              <a:srgbClr val="3366FF">
                <a:alpha val="5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t"/>
            <a:lstStyle/>
            <a:p>
              <a:pPr algn="ctr"/>
              <a:r>
                <a:rPr lang="en-US" dirty="0">
                  <a:solidFill>
                    <a:srgbClr val="FFFFFF"/>
                  </a:solidFill>
                </a:rPr>
                <a:t>B</a:t>
              </a:r>
              <a:r>
                <a:rPr lang="en-US" dirty="0" smtClean="0">
                  <a:solidFill>
                    <a:srgbClr val="FFFFFF"/>
                  </a:solidFill>
                </a:rPr>
                <a:t>lock1</a:t>
              </a:r>
              <a:endParaRPr lang="en-US" dirty="0">
                <a:solidFill>
                  <a:srgbClr val="FFFFFF"/>
                </a:solidFill>
              </a:endParaRPr>
            </a:p>
          </p:txBody>
        </p:sp>
        <p:grpSp>
          <p:nvGrpSpPr>
            <p:cNvPr id="81" name="Group 80"/>
            <p:cNvGrpSpPr/>
            <p:nvPr/>
          </p:nvGrpSpPr>
          <p:grpSpPr>
            <a:xfrm>
              <a:off x="5029200" y="1752600"/>
              <a:ext cx="609600" cy="609600"/>
              <a:chOff x="5181600" y="2209800"/>
              <a:chExt cx="609600" cy="609600"/>
            </a:xfrm>
          </p:grpSpPr>
          <p:sp>
            <p:nvSpPr>
              <p:cNvPr id="77" name="Rectangle 76"/>
              <p:cNvSpPr/>
              <p:nvPr/>
            </p:nvSpPr>
            <p:spPr>
              <a:xfrm>
                <a:off x="5181600" y="2209800"/>
                <a:ext cx="609600" cy="609600"/>
              </a:xfrm>
              <a:prstGeom prst="rect">
                <a:avLst/>
              </a:prstGeom>
              <a:solidFill>
                <a:srgbClr val="3366FF">
                  <a:alpha val="8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solidFill>
                    <a:srgbClr val="FFFFFF"/>
                  </a:solidFill>
                </a:endParaRPr>
              </a:p>
            </p:txBody>
          </p:sp>
          <p:cxnSp>
            <p:nvCxnSpPr>
              <p:cNvPr id="78" name="Curved Connector 77"/>
              <p:cNvCxnSpPr/>
              <p:nvPr/>
            </p:nvCxnSpPr>
            <p:spPr>
              <a:xfrm rot="5400000">
                <a:off x="51054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79" name="Curved Connector 78"/>
              <p:cNvCxnSpPr/>
              <p:nvPr/>
            </p:nvCxnSpPr>
            <p:spPr>
              <a:xfrm rot="5400000">
                <a:off x="52578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80" name="Curved Connector 79"/>
              <p:cNvCxnSpPr/>
              <p:nvPr/>
            </p:nvCxnSpPr>
            <p:spPr>
              <a:xfrm rot="5400000">
                <a:off x="54102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5105400" y="1828800"/>
              <a:ext cx="609600" cy="609600"/>
              <a:chOff x="5181600" y="2209800"/>
              <a:chExt cx="609600" cy="609600"/>
            </a:xfrm>
          </p:grpSpPr>
          <p:sp>
            <p:nvSpPr>
              <p:cNvPr id="83" name="Rectangle 82"/>
              <p:cNvSpPr/>
              <p:nvPr/>
            </p:nvSpPr>
            <p:spPr>
              <a:xfrm>
                <a:off x="5181600" y="2209800"/>
                <a:ext cx="609600" cy="609600"/>
              </a:xfrm>
              <a:prstGeom prst="rect">
                <a:avLst/>
              </a:prstGeom>
              <a:solidFill>
                <a:srgbClr val="3366FF">
                  <a:alpha val="8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solidFill>
                    <a:srgbClr val="FFFFFF"/>
                  </a:solidFill>
                </a:endParaRPr>
              </a:p>
            </p:txBody>
          </p:sp>
          <p:cxnSp>
            <p:nvCxnSpPr>
              <p:cNvPr id="84" name="Curved Connector 83"/>
              <p:cNvCxnSpPr/>
              <p:nvPr/>
            </p:nvCxnSpPr>
            <p:spPr>
              <a:xfrm rot="5400000">
                <a:off x="51054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5400000">
                <a:off x="52578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4102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5181600" y="1905000"/>
              <a:ext cx="609600" cy="609600"/>
              <a:chOff x="5181600" y="2209800"/>
              <a:chExt cx="609600" cy="609600"/>
            </a:xfrm>
          </p:grpSpPr>
          <p:sp>
            <p:nvSpPr>
              <p:cNvPr id="88" name="Rectangle 87"/>
              <p:cNvSpPr/>
              <p:nvPr/>
            </p:nvSpPr>
            <p:spPr>
              <a:xfrm>
                <a:off x="5181600" y="2209800"/>
                <a:ext cx="609600" cy="609600"/>
              </a:xfrm>
              <a:prstGeom prst="rect">
                <a:avLst/>
              </a:prstGeom>
              <a:solidFill>
                <a:srgbClr val="3366FF">
                  <a:alpha val="8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solidFill>
                    <a:srgbClr val="FFFFFF"/>
                  </a:solidFill>
                </a:endParaRPr>
              </a:p>
            </p:txBody>
          </p:sp>
          <p:cxnSp>
            <p:nvCxnSpPr>
              <p:cNvPr id="89" name="Curved Connector 88"/>
              <p:cNvCxnSpPr/>
              <p:nvPr/>
            </p:nvCxnSpPr>
            <p:spPr>
              <a:xfrm rot="5400000">
                <a:off x="51054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90" name="Curved Connector 89"/>
              <p:cNvCxnSpPr/>
              <p:nvPr/>
            </p:nvCxnSpPr>
            <p:spPr>
              <a:xfrm rot="5400000">
                <a:off x="52578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91" name="Curved Connector 90"/>
              <p:cNvCxnSpPr/>
              <p:nvPr/>
            </p:nvCxnSpPr>
            <p:spPr>
              <a:xfrm rot="5400000">
                <a:off x="54102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93" name="Group 92"/>
          <p:cNvGrpSpPr/>
          <p:nvPr/>
        </p:nvGrpSpPr>
        <p:grpSpPr>
          <a:xfrm>
            <a:off x="4953000" y="2667000"/>
            <a:ext cx="914400" cy="1219200"/>
            <a:chOff x="4953000" y="1371600"/>
            <a:chExt cx="914400" cy="1219200"/>
          </a:xfrm>
        </p:grpSpPr>
        <p:sp>
          <p:nvSpPr>
            <p:cNvPr id="94" name="Rectangle 93"/>
            <p:cNvSpPr/>
            <p:nvPr/>
          </p:nvSpPr>
          <p:spPr>
            <a:xfrm>
              <a:off x="4953000" y="1371600"/>
              <a:ext cx="914400" cy="1219200"/>
            </a:xfrm>
            <a:prstGeom prst="rect">
              <a:avLst/>
            </a:prstGeom>
            <a:solidFill>
              <a:srgbClr val="3366FF">
                <a:alpha val="5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t"/>
            <a:lstStyle/>
            <a:p>
              <a:pPr algn="ctr"/>
              <a:r>
                <a:rPr lang="en-US" dirty="0" smtClean="0">
                  <a:solidFill>
                    <a:srgbClr val="FFFFFF"/>
                  </a:solidFill>
                </a:rPr>
                <a:t>Block2</a:t>
              </a:r>
              <a:endParaRPr lang="en-US" dirty="0">
                <a:solidFill>
                  <a:srgbClr val="FFFFFF"/>
                </a:solidFill>
              </a:endParaRPr>
            </a:p>
          </p:txBody>
        </p:sp>
        <p:grpSp>
          <p:nvGrpSpPr>
            <p:cNvPr id="95" name="Group 94"/>
            <p:cNvGrpSpPr/>
            <p:nvPr/>
          </p:nvGrpSpPr>
          <p:grpSpPr>
            <a:xfrm>
              <a:off x="5029200" y="1752600"/>
              <a:ext cx="609600" cy="609600"/>
              <a:chOff x="5181600" y="2209800"/>
              <a:chExt cx="609600" cy="609600"/>
            </a:xfrm>
          </p:grpSpPr>
          <p:sp>
            <p:nvSpPr>
              <p:cNvPr id="106" name="Rectangle 105"/>
              <p:cNvSpPr/>
              <p:nvPr/>
            </p:nvSpPr>
            <p:spPr>
              <a:xfrm>
                <a:off x="5181600" y="2209800"/>
                <a:ext cx="609600" cy="609600"/>
              </a:xfrm>
              <a:prstGeom prst="rect">
                <a:avLst/>
              </a:prstGeom>
              <a:solidFill>
                <a:srgbClr val="3366FF">
                  <a:alpha val="8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solidFill>
                    <a:srgbClr val="FFFFFF"/>
                  </a:solidFill>
                </a:endParaRPr>
              </a:p>
            </p:txBody>
          </p:sp>
          <p:cxnSp>
            <p:nvCxnSpPr>
              <p:cNvPr id="107" name="Curved Connector 106"/>
              <p:cNvCxnSpPr/>
              <p:nvPr/>
            </p:nvCxnSpPr>
            <p:spPr>
              <a:xfrm rot="5400000">
                <a:off x="51054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108" name="Curved Connector 107"/>
              <p:cNvCxnSpPr/>
              <p:nvPr/>
            </p:nvCxnSpPr>
            <p:spPr>
              <a:xfrm rot="5400000">
                <a:off x="52578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109" name="Curved Connector 108"/>
              <p:cNvCxnSpPr/>
              <p:nvPr/>
            </p:nvCxnSpPr>
            <p:spPr>
              <a:xfrm rot="5400000">
                <a:off x="54102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grpSp>
        <p:grpSp>
          <p:nvGrpSpPr>
            <p:cNvPr id="96" name="Group 95"/>
            <p:cNvGrpSpPr/>
            <p:nvPr/>
          </p:nvGrpSpPr>
          <p:grpSpPr>
            <a:xfrm>
              <a:off x="5105400" y="1828800"/>
              <a:ext cx="609600" cy="609600"/>
              <a:chOff x="5181600" y="2209800"/>
              <a:chExt cx="609600" cy="609600"/>
            </a:xfrm>
          </p:grpSpPr>
          <p:sp>
            <p:nvSpPr>
              <p:cNvPr id="102" name="Rectangle 101"/>
              <p:cNvSpPr/>
              <p:nvPr/>
            </p:nvSpPr>
            <p:spPr>
              <a:xfrm>
                <a:off x="5181600" y="2209800"/>
                <a:ext cx="609600" cy="609600"/>
              </a:xfrm>
              <a:prstGeom prst="rect">
                <a:avLst/>
              </a:prstGeom>
              <a:solidFill>
                <a:srgbClr val="3366FF">
                  <a:alpha val="8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solidFill>
                    <a:srgbClr val="FFFFFF"/>
                  </a:solidFill>
                </a:endParaRPr>
              </a:p>
            </p:txBody>
          </p:sp>
          <p:cxnSp>
            <p:nvCxnSpPr>
              <p:cNvPr id="103" name="Curved Connector 102"/>
              <p:cNvCxnSpPr/>
              <p:nvPr/>
            </p:nvCxnSpPr>
            <p:spPr>
              <a:xfrm rot="5400000">
                <a:off x="51054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104" name="Curved Connector 103"/>
              <p:cNvCxnSpPr/>
              <p:nvPr/>
            </p:nvCxnSpPr>
            <p:spPr>
              <a:xfrm rot="5400000">
                <a:off x="52578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105" name="Curved Connector 104"/>
              <p:cNvCxnSpPr/>
              <p:nvPr/>
            </p:nvCxnSpPr>
            <p:spPr>
              <a:xfrm rot="5400000">
                <a:off x="54102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grpSp>
        <p:grpSp>
          <p:nvGrpSpPr>
            <p:cNvPr id="97" name="Group 96"/>
            <p:cNvGrpSpPr/>
            <p:nvPr/>
          </p:nvGrpSpPr>
          <p:grpSpPr>
            <a:xfrm>
              <a:off x="5181600" y="1905000"/>
              <a:ext cx="609600" cy="609600"/>
              <a:chOff x="5181600" y="2209800"/>
              <a:chExt cx="609600" cy="609600"/>
            </a:xfrm>
          </p:grpSpPr>
          <p:sp>
            <p:nvSpPr>
              <p:cNvPr id="98" name="Rectangle 97"/>
              <p:cNvSpPr/>
              <p:nvPr/>
            </p:nvSpPr>
            <p:spPr>
              <a:xfrm>
                <a:off x="5181600" y="2209800"/>
                <a:ext cx="609600" cy="609600"/>
              </a:xfrm>
              <a:prstGeom prst="rect">
                <a:avLst/>
              </a:prstGeom>
              <a:solidFill>
                <a:srgbClr val="3366FF">
                  <a:alpha val="8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solidFill>
                    <a:srgbClr val="FFFFFF"/>
                  </a:solidFill>
                </a:endParaRPr>
              </a:p>
            </p:txBody>
          </p:sp>
          <p:cxnSp>
            <p:nvCxnSpPr>
              <p:cNvPr id="99" name="Curved Connector 98"/>
              <p:cNvCxnSpPr/>
              <p:nvPr/>
            </p:nvCxnSpPr>
            <p:spPr>
              <a:xfrm rot="5400000">
                <a:off x="51054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100" name="Curved Connector 99"/>
              <p:cNvCxnSpPr/>
              <p:nvPr/>
            </p:nvCxnSpPr>
            <p:spPr>
              <a:xfrm rot="5400000">
                <a:off x="52578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101" name="Curved Connector 100"/>
              <p:cNvCxnSpPr/>
              <p:nvPr/>
            </p:nvCxnSpPr>
            <p:spPr>
              <a:xfrm rot="5400000">
                <a:off x="54102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10" name="Group 109"/>
          <p:cNvGrpSpPr/>
          <p:nvPr/>
        </p:nvGrpSpPr>
        <p:grpSpPr>
          <a:xfrm>
            <a:off x="4953000" y="4191000"/>
            <a:ext cx="914400" cy="1219200"/>
            <a:chOff x="4953000" y="1371600"/>
            <a:chExt cx="914400" cy="1219200"/>
          </a:xfrm>
        </p:grpSpPr>
        <p:sp>
          <p:nvSpPr>
            <p:cNvPr id="111" name="Rectangle 110"/>
            <p:cNvSpPr/>
            <p:nvPr/>
          </p:nvSpPr>
          <p:spPr>
            <a:xfrm>
              <a:off x="4953000" y="1371600"/>
              <a:ext cx="914400" cy="1219200"/>
            </a:xfrm>
            <a:prstGeom prst="rect">
              <a:avLst/>
            </a:prstGeom>
            <a:solidFill>
              <a:srgbClr val="3366FF">
                <a:alpha val="5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t"/>
            <a:lstStyle/>
            <a:p>
              <a:pPr algn="ctr"/>
              <a:r>
                <a:rPr lang="en-US" dirty="0" err="1" smtClean="0">
                  <a:solidFill>
                    <a:srgbClr val="FFFFFF"/>
                  </a:solidFill>
                </a:rPr>
                <a:t>BlockN</a:t>
              </a:r>
              <a:endParaRPr lang="en-US" dirty="0">
                <a:solidFill>
                  <a:srgbClr val="FFFFFF"/>
                </a:solidFill>
              </a:endParaRPr>
            </a:p>
          </p:txBody>
        </p:sp>
        <p:grpSp>
          <p:nvGrpSpPr>
            <p:cNvPr id="112" name="Group 111"/>
            <p:cNvGrpSpPr/>
            <p:nvPr/>
          </p:nvGrpSpPr>
          <p:grpSpPr>
            <a:xfrm>
              <a:off x="5029200" y="1752600"/>
              <a:ext cx="609600" cy="609600"/>
              <a:chOff x="5181600" y="2209800"/>
              <a:chExt cx="609600" cy="609600"/>
            </a:xfrm>
          </p:grpSpPr>
          <p:sp>
            <p:nvSpPr>
              <p:cNvPr id="123" name="Rectangle 122"/>
              <p:cNvSpPr/>
              <p:nvPr/>
            </p:nvSpPr>
            <p:spPr>
              <a:xfrm>
                <a:off x="5181600" y="2209800"/>
                <a:ext cx="609600" cy="609600"/>
              </a:xfrm>
              <a:prstGeom prst="rect">
                <a:avLst/>
              </a:prstGeom>
              <a:solidFill>
                <a:srgbClr val="3366FF">
                  <a:alpha val="8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solidFill>
                    <a:srgbClr val="FFFFFF"/>
                  </a:solidFill>
                </a:endParaRPr>
              </a:p>
            </p:txBody>
          </p:sp>
          <p:cxnSp>
            <p:nvCxnSpPr>
              <p:cNvPr id="124" name="Curved Connector 123"/>
              <p:cNvCxnSpPr/>
              <p:nvPr/>
            </p:nvCxnSpPr>
            <p:spPr>
              <a:xfrm rot="5400000">
                <a:off x="51054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125" name="Curved Connector 124"/>
              <p:cNvCxnSpPr/>
              <p:nvPr/>
            </p:nvCxnSpPr>
            <p:spPr>
              <a:xfrm rot="5400000">
                <a:off x="52578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126" name="Curved Connector 125"/>
              <p:cNvCxnSpPr/>
              <p:nvPr/>
            </p:nvCxnSpPr>
            <p:spPr>
              <a:xfrm rot="5400000">
                <a:off x="54102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5105400" y="1828800"/>
              <a:ext cx="609600" cy="609600"/>
              <a:chOff x="5181600" y="2209800"/>
              <a:chExt cx="609600" cy="609600"/>
            </a:xfrm>
          </p:grpSpPr>
          <p:sp>
            <p:nvSpPr>
              <p:cNvPr id="119" name="Rectangle 118"/>
              <p:cNvSpPr/>
              <p:nvPr/>
            </p:nvSpPr>
            <p:spPr>
              <a:xfrm>
                <a:off x="5181600" y="2209800"/>
                <a:ext cx="609600" cy="609600"/>
              </a:xfrm>
              <a:prstGeom prst="rect">
                <a:avLst/>
              </a:prstGeom>
              <a:solidFill>
                <a:srgbClr val="3366FF">
                  <a:alpha val="8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solidFill>
                    <a:srgbClr val="FFFFFF"/>
                  </a:solidFill>
                </a:endParaRPr>
              </a:p>
            </p:txBody>
          </p:sp>
          <p:cxnSp>
            <p:nvCxnSpPr>
              <p:cNvPr id="120" name="Curved Connector 119"/>
              <p:cNvCxnSpPr/>
              <p:nvPr/>
            </p:nvCxnSpPr>
            <p:spPr>
              <a:xfrm rot="5400000">
                <a:off x="51054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121" name="Curved Connector 120"/>
              <p:cNvCxnSpPr/>
              <p:nvPr/>
            </p:nvCxnSpPr>
            <p:spPr>
              <a:xfrm rot="5400000">
                <a:off x="52578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122" name="Curved Connector 121"/>
              <p:cNvCxnSpPr/>
              <p:nvPr/>
            </p:nvCxnSpPr>
            <p:spPr>
              <a:xfrm rot="5400000">
                <a:off x="54102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5181600" y="1905000"/>
              <a:ext cx="609600" cy="609600"/>
              <a:chOff x="5181600" y="2209800"/>
              <a:chExt cx="609600" cy="609600"/>
            </a:xfrm>
          </p:grpSpPr>
          <p:sp>
            <p:nvSpPr>
              <p:cNvPr id="115" name="Rectangle 114"/>
              <p:cNvSpPr/>
              <p:nvPr/>
            </p:nvSpPr>
            <p:spPr>
              <a:xfrm>
                <a:off x="5181600" y="2209800"/>
                <a:ext cx="609600" cy="609600"/>
              </a:xfrm>
              <a:prstGeom prst="rect">
                <a:avLst/>
              </a:prstGeom>
              <a:solidFill>
                <a:srgbClr val="3366FF">
                  <a:alpha val="8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solidFill>
                    <a:srgbClr val="FFFFFF"/>
                  </a:solidFill>
                </a:endParaRPr>
              </a:p>
            </p:txBody>
          </p:sp>
          <p:cxnSp>
            <p:nvCxnSpPr>
              <p:cNvPr id="116" name="Curved Connector 115"/>
              <p:cNvCxnSpPr/>
              <p:nvPr/>
            </p:nvCxnSpPr>
            <p:spPr>
              <a:xfrm rot="5400000">
                <a:off x="51054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117" name="Curved Connector 116"/>
              <p:cNvCxnSpPr/>
              <p:nvPr/>
            </p:nvCxnSpPr>
            <p:spPr>
              <a:xfrm rot="5400000">
                <a:off x="52578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118" name="Curved Connector 117"/>
              <p:cNvCxnSpPr/>
              <p:nvPr/>
            </p:nvCxnSpPr>
            <p:spPr>
              <a:xfrm rot="5400000">
                <a:off x="5410200" y="2438400"/>
                <a:ext cx="457200" cy="152400"/>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grpSp>
      </p:grpSp>
      <p:sp>
        <p:nvSpPr>
          <p:cNvPr id="127" name="TextBox 126"/>
          <p:cNvSpPr txBox="1"/>
          <p:nvPr/>
        </p:nvSpPr>
        <p:spPr>
          <a:xfrm>
            <a:off x="5181600" y="3810000"/>
            <a:ext cx="457200" cy="369332"/>
          </a:xfrm>
          <a:prstGeom prst="rect">
            <a:avLst/>
          </a:prstGeom>
          <a:noFill/>
        </p:spPr>
        <p:txBody>
          <a:bodyPr wrap="square" rtlCol="0">
            <a:spAutoFit/>
          </a:bodyPr>
          <a:lstStyle/>
          <a:p>
            <a:pPr algn="ctr"/>
            <a:r>
              <a:rPr lang="en-US" dirty="0" smtClean="0">
                <a:solidFill>
                  <a:srgbClr val="3366FF"/>
                </a:solidFill>
              </a:rPr>
              <a:t>…</a:t>
            </a:r>
            <a:endParaRPr lang="en-US" dirty="0">
              <a:solidFill>
                <a:srgbClr val="3366FF"/>
              </a:solidFill>
            </a:endParaRPr>
          </a:p>
        </p:txBody>
      </p:sp>
    </p:spTree>
    <p:extLst>
      <p:ext uri="{BB962C8B-B14F-4D97-AF65-F5344CB8AC3E}">
        <p14:creationId xmlns:p14="http://schemas.microsoft.com/office/powerpoint/2010/main" val="536208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534400" cy="762000"/>
          </a:xfrm>
        </p:spPr>
        <p:txBody>
          <a:bodyPr/>
          <a:lstStyle/>
          <a:p>
            <a:r>
              <a:rPr lang="en-US" dirty="0" smtClean="0"/>
              <a:t>XML Event &amp; Stack Entry Encoding</a:t>
            </a:r>
            <a:endParaRPr lang="en-US" dirty="0"/>
          </a:p>
        </p:txBody>
      </p:sp>
      <p:sp>
        <p:nvSpPr>
          <p:cNvPr id="3" name="Content Placeholder 2"/>
          <p:cNvSpPr>
            <a:spLocks noGrp="1"/>
          </p:cNvSpPr>
          <p:nvPr>
            <p:ph idx="1"/>
          </p:nvPr>
        </p:nvSpPr>
        <p:spPr>
          <a:xfrm>
            <a:off x="457200" y="1524000"/>
            <a:ext cx="5181600" cy="4724400"/>
          </a:xfrm>
        </p:spPr>
        <p:txBody>
          <a:bodyPr/>
          <a:lstStyle/>
          <a:p>
            <a:r>
              <a:rPr lang="en-US" dirty="0" smtClean="0"/>
              <a:t>XML document is preprocessed and transferred to the GPU as a stream of byte-long events</a:t>
            </a:r>
          </a:p>
          <a:p>
            <a:r>
              <a:rPr lang="en-US" dirty="0" smtClean="0"/>
              <a:t>Event streams reside in global memory</a:t>
            </a:r>
          </a:p>
        </p:txBody>
      </p:sp>
      <p:sp>
        <p:nvSpPr>
          <p:cNvPr id="4" name="Slide Number Placeholder 3"/>
          <p:cNvSpPr>
            <a:spLocks noGrp="1"/>
          </p:cNvSpPr>
          <p:nvPr>
            <p:ph type="sldNum" sz="quarter" idx="12"/>
          </p:nvPr>
        </p:nvSpPr>
        <p:spPr/>
        <p:txBody>
          <a:bodyPr/>
          <a:lstStyle/>
          <a:p>
            <a:fld id="{EE1AED16-9596-704F-866A-B158A6F070CF}" type="slidenum">
              <a:rPr lang="en-US" smtClean="0"/>
              <a:pPr/>
              <a:t>21</a:t>
            </a:fld>
            <a:endParaRPr lang="en-US"/>
          </a:p>
        </p:txBody>
      </p:sp>
      <p:grpSp>
        <p:nvGrpSpPr>
          <p:cNvPr id="11" name="Group 10"/>
          <p:cNvGrpSpPr/>
          <p:nvPr/>
        </p:nvGrpSpPr>
        <p:grpSpPr>
          <a:xfrm>
            <a:off x="6019800" y="2133600"/>
            <a:ext cx="2514600" cy="1055132"/>
            <a:chOff x="5867400" y="2057400"/>
            <a:chExt cx="2514600" cy="1055132"/>
          </a:xfrm>
        </p:grpSpPr>
        <p:sp>
          <p:nvSpPr>
            <p:cNvPr id="5" name="Rectangle 4"/>
            <p:cNvSpPr/>
            <p:nvPr/>
          </p:nvSpPr>
          <p:spPr>
            <a:xfrm>
              <a:off x="7315200" y="2057400"/>
              <a:ext cx="1066800" cy="533400"/>
            </a:xfrm>
            <a:prstGeom prst="rect">
              <a:avLst/>
            </a:prstGeom>
            <a:solidFill>
              <a:srgbClr val="3366FF">
                <a:alpha val="3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err="1" smtClean="0">
                  <a:solidFill>
                    <a:schemeClr val="bg1"/>
                  </a:solidFill>
                </a:rPr>
                <a:t>tagID</a:t>
              </a:r>
              <a:endParaRPr lang="en-US" sz="2400" dirty="0">
                <a:solidFill>
                  <a:schemeClr val="bg1"/>
                </a:solidFill>
              </a:endParaRPr>
            </a:p>
          </p:txBody>
        </p:sp>
        <p:sp>
          <p:nvSpPr>
            <p:cNvPr id="6" name="Rectangle 5"/>
            <p:cNvSpPr/>
            <p:nvPr/>
          </p:nvSpPr>
          <p:spPr>
            <a:xfrm>
              <a:off x="5867400" y="2057400"/>
              <a:ext cx="1447800" cy="533400"/>
            </a:xfrm>
            <a:prstGeom prst="rect">
              <a:avLst/>
            </a:prstGeom>
            <a:solidFill>
              <a:srgbClr val="3366FF">
                <a:alpha val="3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smtClean="0">
                  <a:solidFill>
                    <a:schemeClr val="bg1"/>
                  </a:solidFill>
                </a:rPr>
                <a:t>push/pop</a:t>
              </a:r>
              <a:endParaRPr lang="en-US" sz="2400" dirty="0">
                <a:solidFill>
                  <a:schemeClr val="bg1"/>
                </a:solidFill>
              </a:endParaRPr>
            </a:p>
          </p:txBody>
        </p:sp>
        <p:sp>
          <p:nvSpPr>
            <p:cNvPr id="7" name="Left Brace 6"/>
            <p:cNvSpPr/>
            <p:nvPr/>
          </p:nvSpPr>
          <p:spPr>
            <a:xfrm rot="16200000">
              <a:off x="6477000" y="1981201"/>
              <a:ext cx="228600" cy="1447800"/>
            </a:xfrm>
            <a:prstGeom prst="leftBrace">
              <a:avLst>
                <a:gd name="adj1" fmla="val 38888"/>
                <a:gd name="adj2" fmla="val 50000"/>
              </a:avLst>
            </a:prstGeom>
            <a:ln>
              <a:solidFill>
                <a:srgbClr val="3366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Left Brace 7"/>
            <p:cNvSpPr/>
            <p:nvPr/>
          </p:nvSpPr>
          <p:spPr>
            <a:xfrm rot="16200000">
              <a:off x="7734300" y="2171701"/>
              <a:ext cx="228600" cy="1066800"/>
            </a:xfrm>
            <a:prstGeom prst="leftBrace">
              <a:avLst>
                <a:gd name="adj1" fmla="val 47222"/>
                <a:gd name="adj2" fmla="val 50000"/>
              </a:avLst>
            </a:prstGeom>
            <a:ln>
              <a:solidFill>
                <a:srgbClr val="3366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6248400" y="2743200"/>
              <a:ext cx="685800" cy="369332"/>
            </a:xfrm>
            <a:prstGeom prst="rect">
              <a:avLst/>
            </a:prstGeom>
            <a:noFill/>
          </p:spPr>
          <p:txBody>
            <a:bodyPr wrap="square" rtlCol="0">
              <a:spAutoFit/>
            </a:bodyPr>
            <a:lstStyle/>
            <a:p>
              <a:r>
                <a:rPr lang="en-US" dirty="0" smtClean="0"/>
                <a:t>1 bit</a:t>
              </a:r>
              <a:endParaRPr lang="en-US" dirty="0"/>
            </a:p>
          </p:txBody>
        </p:sp>
        <p:sp>
          <p:nvSpPr>
            <p:cNvPr id="10" name="TextBox 9"/>
            <p:cNvSpPr txBox="1"/>
            <p:nvPr/>
          </p:nvSpPr>
          <p:spPr>
            <a:xfrm>
              <a:off x="7467600" y="2743200"/>
              <a:ext cx="762000" cy="369332"/>
            </a:xfrm>
            <a:prstGeom prst="rect">
              <a:avLst/>
            </a:prstGeom>
            <a:noFill/>
          </p:spPr>
          <p:txBody>
            <a:bodyPr wrap="square" rtlCol="0">
              <a:spAutoFit/>
            </a:bodyPr>
            <a:lstStyle/>
            <a:p>
              <a:r>
                <a:rPr lang="en-US" dirty="0" smtClean="0"/>
                <a:t>7 bits</a:t>
              </a:r>
              <a:endParaRPr lang="en-US" dirty="0"/>
            </a:p>
          </p:txBody>
        </p:sp>
      </p:grpSp>
      <p:sp>
        <p:nvSpPr>
          <p:cNvPr id="12" name="TextBox 11"/>
          <p:cNvSpPr txBox="1"/>
          <p:nvPr/>
        </p:nvSpPr>
        <p:spPr>
          <a:xfrm>
            <a:off x="6096000" y="1600200"/>
            <a:ext cx="2362200" cy="553998"/>
          </a:xfrm>
          <a:prstGeom prst="rect">
            <a:avLst/>
          </a:prstGeom>
          <a:noFill/>
        </p:spPr>
        <p:txBody>
          <a:bodyPr wrap="square" rtlCol="0">
            <a:spAutoFit/>
          </a:bodyPr>
          <a:lstStyle/>
          <a:p>
            <a:pPr algn="ctr"/>
            <a:r>
              <a:rPr lang="en-US" sz="3000" dirty="0" smtClean="0"/>
              <a:t>XML event</a:t>
            </a:r>
            <a:endParaRPr lang="en-US" sz="3000" dirty="0"/>
          </a:p>
        </p:txBody>
      </p:sp>
    </p:spTree>
    <p:extLst>
      <p:ext uri="{BB962C8B-B14F-4D97-AF65-F5344CB8AC3E}">
        <p14:creationId xmlns:p14="http://schemas.microsoft.com/office/powerpoint/2010/main" val="3104879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458200" cy="762000"/>
          </a:xfrm>
        </p:spPr>
        <p:txBody>
          <a:bodyPr/>
          <a:lstStyle/>
          <a:p>
            <a:r>
              <a:rPr lang="en-US" dirty="0" smtClean="0"/>
              <a:t>GPU Kernel </a:t>
            </a:r>
            <a:r>
              <a:rPr lang="en-US" sz="4000" dirty="0" smtClean="0"/>
              <a:t>Personality Encoding</a:t>
            </a:r>
            <a:endParaRPr lang="en-US" dirty="0"/>
          </a:p>
        </p:txBody>
      </p:sp>
      <p:sp>
        <p:nvSpPr>
          <p:cNvPr id="3" name="Content Placeholder 2"/>
          <p:cNvSpPr>
            <a:spLocks noGrp="1"/>
          </p:cNvSpPr>
          <p:nvPr>
            <p:ph idx="1"/>
          </p:nvPr>
        </p:nvSpPr>
        <p:spPr>
          <a:xfrm>
            <a:off x="457200" y="1752600"/>
            <a:ext cx="8229600" cy="2133600"/>
          </a:xfrm>
        </p:spPr>
        <p:txBody>
          <a:bodyPr/>
          <a:lstStyle/>
          <a:p>
            <a:r>
              <a:rPr lang="en-US" dirty="0" smtClean="0"/>
              <a:t>Each GPU kernel, maps to one query node</a:t>
            </a:r>
          </a:p>
          <a:p>
            <a:r>
              <a:rPr lang="en-US" dirty="0" smtClean="0"/>
              <a:t>Query parser creates </a:t>
            </a:r>
            <a:r>
              <a:rPr lang="en-US" i="1" dirty="0" smtClean="0"/>
              <a:t>personality</a:t>
            </a:r>
            <a:r>
              <a:rPr lang="en-US" dirty="0" smtClean="0"/>
              <a:t> for each kernel, which is later stored in GPU registers</a:t>
            </a:r>
          </a:p>
          <a:p>
            <a:r>
              <a:rPr lang="en-US" dirty="0" smtClean="0"/>
              <a:t>Personality is a 4 byte entry</a:t>
            </a:r>
            <a:endParaRPr lang="en-US" dirty="0"/>
          </a:p>
        </p:txBody>
      </p:sp>
      <p:sp>
        <p:nvSpPr>
          <p:cNvPr id="4" name="Slide Number Placeholder 3"/>
          <p:cNvSpPr>
            <a:spLocks noGrp="1"/>
          </p:cNvSpPr>
          <p:nvPr>
            <p:ph type="sldNum" sz="quarter" idx="12"/>
          </p:nvPr>
        </p:nvSpPr>
        <p:spPr/>
        <p:txBody>
          <a:bodyPr/>
          <a:lstStyle/>
          <a:p>
            <a:fld id="{EE1AED16-9596-704F-866A-B158A6F070CF}" type="slidenum">
              <a:rPr lang="en-US" smtClean="0"/>
              <a:pPr/>
              <a:t>22</a:t>
            </a:fld>
            <a:endParaRPr lang="en-US"/>
          </a:p>
        </p:txBody>
      </p:sp>
      <p:grpSp>
        <p:nvGrpSpPr>
          <p:cNvPr id="29" name="Group 28"/>
          <p:cNvGrpSpPr/>
          <p:nvPr/>
        </p:nvGrpSpPr>
        <p:grpSpPr>
          <a:xfrm>
            <a:off x="457200" y="4888468"/>
            <a:ext cx="8153400" cy="1512332"/>
            <a:chOff x="457200" y="1752600"/>
            <a:chExt cx="8153400" cy="1512332"/>
          </a:xfrm>
        </p:grpSpPr>
        <p:sp>
          <p:nvSpPr>
            <p:cNvPr id="7" name="Rectangle 6"/>
            <p:cNvSpPr/>
            <p:nvPr/>
          </p:nvSpPr>
          <p:spPr>
            <a:xfrm>
              <a:off x="457200" y="1752600"/>
              <a:ext cx="1066800" cy="685800"/>
            </a:xfrm>
            <a:prstGeom prst="rect">
              <a:avLst/>
            </a:prstGeom>
            <a:solidFill>
              <a:srgbClr val="3366FF">
                <a:alpha val="3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err="1" smtClean="0">
                  <a:solidFill>
                    <a:schemeClr val="bg1"/>
                  </a:solidFill>
                </a:rPr>
                <a:t>isLeaf</a:t>
              </a:r>
              <a:endParaRPr lang="en-US" sz="2400" dirty="0">
                <a:solidFill>
                  <a:schemeClr val="bg1"/>
                </a:solidFill>
              </a:endParaRPr>
            </a:p>
          </p:txBody>
        </p:sp>
        <p:sp>
          <p:nvSpPr>
            <p:cNvPr id="11" name="Rectangle 10"/>
            <p:cNvSpPr/>
            <p:nvPr/>
          </p:nvSpPr>
          <p:spPr>
            <a:xfrm>
              <a:off x="1524000" y="1752600"/>
              <a:ext cx="1219200" cy="685800"/>
            </a:xfrm>
            <a:prstGeom prst="rect">
              <a:avLst/>
            </a:prstGeom>
            <a:solidFill>
              <a:srgbClr val="3366FF">
                <a:alpha val="3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a:solidFill>
                    <a:schemeClr val="bg1"/>
                  </a:solidFill>
                </a:rPr>
                <a:t>p</a:t>
              </a:r>
              <a:r>
                <a:rPr lang="en-US" sz="2400" dirty="0" smtClean="0">
                  <a:solidFill>
                    <a:schemeClr val="bg1"/>
                  </a:solidFill>
                </a:rPr>
                <a:t>refix</a:t>
              </a:r>
            </a:p>
            <a:p>
              <a:pPr algn="ctr"/>
              <a:r>
                <a:rPr lang="en-US" sz="2400" dirty="0" smtClean="0">
                  <a:solidFill>
                    <a:schemeClr val="bg1"/>
                  </a:solidFill>
                </a:rPr>
                <a:t>relation</a:t>
              </a:r>
              <a:endParaRPr lang="en-US" sz="2400" dirty="0">
                <a:solidFill>
                  <a:schemeClr val="bg1"/>
                </a:solidFill>
              </a:endParaRPr>
            </a:p>
          </p:txBody>
        </p:sp>
        <p:sp>
          <p:nvSpPr>
            <p:cNvPr id="14" name="Left Brace 13"/>
            <p:cNvSpPr/>
            <p:nvPr/>
          </p:nvSpPr>
          <p:spPr>
            <a:xfrm rot="16200000">
              <a:off x="876300" y="2171700"/>
              <a:ext cx="228600" cy="1066800"/>
            </a:xfrm>
            <a:prstGeom prst="leftBrace">
              <a:avLst>
                <a:gd name="adj1" fmla="val 38888"/>
                <a:gd name="adj2" fmla="val 50000"/>
              </a:avLst>
            </a:prstGeom>
            <a:ln>
              <a:solidFill>
                <a:srgbClr val="3366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p:cNvSpPr txBox="1"/>
            <p:nvPr/>
          </p:nvSpPr>
          <p:spPr>
            <a:xfrm>
              <a:off x="609600" y="2895600"/>
              <a:ext cx="685800" cy="369332"/>
            </a:xfrm>
            <a:prstGeom prst="rect">
              <a:avLst/>
            </a:prstGeom>
            <a:noFill/>
          </p:spPr>
          <p:txBody>
            <a:bodyPr wrap="square" rtlCol="0">
              <a:spAutoFit/>
            </a:bodyPr>
            <a:lstStyle/>
            <a:p>
              <a:r>
                <a:rPr lang="en-US" dirty="0" smtClean="0"/>
                <a:t>1 bit</a:t>
              </a:r>
              <a:endParaRPr lang="en-US" dirty="0"/>
            </a:p>
          </p:txBody>
        </p:sp>
        <p:sp>
          <p:nvSpPr>
            <p:cNvPr id="17" name="TextBox 16"/>
            <p:cNvSpPr txBox="1"/>
            <p:nvPr/>
          </p:nvSpPr>
          <p:spPr>
            <a:xfrm>
              <a:off x="3048000" y="2895600"/>
              <a:ext cx="685800" cy="369332"/>
            </a:xfrm>
            <a:prstGeom prst="rect">
              <a:avLst/>
            </a:prstGeom>
            <a:noFill/>
          </p:spPr>
          <p:txBody>
            <a:bodyPr wrap="square" rtlCol="0">
              <a:spAutoFit/>
            </a:bodyPr>
            <a:lstStyle/>
            <a:p>
              <a:r>
                <a:rPr lang="en-US" dirty="0" smtClean="0"/>
                <a:t>1 bit</a:t>
              </a:r>
              <a:endParaRPr lang="en-US" dirty="0"/>
            </a:p>
          </p:txBody>
        </p:sp>
        <p:sp>
          <p:nvSpPr>
            <p:cNvPr id="19" name="TextBox 18"/>
            <p:cNvSpPr txBox="1"/>
            <p:nvPr/>
          </p:nvSpPr>
          <p:spPr>
            <a:xfrm>
              <a:off x="4343400" y="2895600"/>
              <a:ext cx="685800" cy="369332"/>
            </a:xfrm>
            <a:prstGeom prst="rect">
              <a:avLst/>
            </a:prstGeom>
            <a:noFill/>
          </p:spPr>
          <p:txBody>
            <a:bodyPr wrap="square" rtlCol="0">
              <a:spAutoFit/>
            </a:bodyPr>
            <a:lstStyle/>
            <a:p>
              <a:r>
                <a:rPr lang="en-US" dirty="0" smtClean="0"/>
                <a:t>1 bit</a:t>
              </a:r>
              <a:endParaRPr lang="en-US" dirty="0"/>
            </a:p>
          </p:txBody>
        </p:sp>
        <p:sp>
          <p:nvSpPr>
            <p:cNvPr id="22" name="Left Brace 21"/>
            <p:cNvSpPr/>
            <p:nvPr/>
          </p:nvSpPr>
          <p:spPr>
            <a:xfrm rot="16200000">
              <a:off x="2019300" y="2095500"/>
              <a:ext cx="228600" cy="1219200"/>
            </a:xfrm>
            <a:prstGeom prst="leftBrace">
              <a:avLst>
                <a:gd name="adj1" fmla="val 38888"/>
                <a:gd name="adj2" fmla="val 50000"/>
              </a:avLst>
            </a:prstGeom>
            <a:ln>
              <a:solidFill>
                <a:srgbClr val="3366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1828800" y="2895600"/>
              <a:ext cx="685800" cy="369332"/>
            </a:xfrm>
            <a:prstGeom prst="rect">
              <a:avLst/>
            </a:prstGeom>
            <a:noFill/>
          </p:spPr>
          <p:txBody>
            <a:bodyPr wrap="square" rtlCol="0">
              <a:spAutoFit/>
            </a:bodyPr>
            <a:lstStyle/>
            <a:p>
              <a:r>
                <a:rPr lang="en-US" dirty="0" smtClean="0"/>
                <a:t>1 bit</a:t>
              </a:r>
              <a:endParaRPr lang="en-US" dirty="0"/>
            </a:p>
          </p:txBody>
        </p:sp>
        <p:grpSp>
          <p:nvGrpSpPr>
            <p:cNvPr id="28" name="Group 27"/>
            <p:cNvGrpSpPr/>
            <p:nvPr/>
          </p:nvGrpSpPr>
          <p:grpSpPr>
            <a:xfrm>
              <a:off x="2743200" y="1752600"/>
              <a:ext cx="5867400" cy="1512332"/>
              <a:chOff x="2743200" y="1752600"/>
              <a:chExt cx="5867400" cy="1512332"/>
            </a:xfrm>
          </p:grpSpPr>
          <p:sp>
            <p:nvSpPr>
              <p:cNvPr id="8" name="Rectangle 7"/>
              <p:cNvSpPr/>
              <p:nvPr/>
            </p:nvSpPr>
            <p:spPr>
              <a:xfrm>
                <a:off x="2743200" y="1752600"/>
                <a:ext cx="1295400" cy="685800"/>
              </a:xfrm>
              <a:prstGeom prst="rect">
                <a:avLst/>
              </a:prstGeom>
              <a:solidFill>
                <a:srgbClr val="3366FF">
                  <a:alpha val="3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a:solidFill>
                      <a:schemeClr val="bg1"/>
                    </a:solidFill>
                  </a:rPr>
                  <a:t>c</a:t>
                </a:r>
                <a:r>
                  <a:rPr lang="en-US" sz="2400" dirty="0" smtClean="0">
                    <a:solidFill>
                      <a:schemeClr val="bg1"/>
                    </a:solidFill>
                  </a:rPr>
                  <a:t>hildren with ‘/’</a:t>
                </a:r>
                <a:endParaRPr lang="en-US" sz="2400" dirty="0">
                  <a:solidFill>
                    <a:schemeClr val="bg1"/>
                  </a:solidFill>
                </a:endParaRPr>
              </a:p>
            </p:txBody>
          </p:sp>
          <p:sp>
            <p:nvSpPr>
              <p:cNvPr id="13" name="Rectangle 12"/>
              <p:cNvSpPr/>
              <p:nvPr/>
            </p:nvSpPr>
            <p:spPr>
              <a:xfrm>
                <a:off x="4038600" y="1752600"/>
                <a:ext cx="1295400" cy="685800"/>
              </a:xfrm>
              <a:prstGeom prst="rect">
                <a:avLst/>
              </a:prstGeom>
              <a:solidFill>
                <a:srgbClr val="3366FF">
                  <a:alpha val="3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a:solidFill>
                      <a:schemeClr val="bg1"/>
                    </a:solidFill>
                  </a:rPr>
                  <a:t>c</a:t>
                </a:r>
                <a:r>
                  <a:rPr lang="en-US" sz="2400" dirty="0" smtClean="0">
                    <a:solidFill>
                      <a:schemeClr val="bg1"/>
                    </a:solidFill>
                  </a:rPr>
                  <a:t>hildren with ‘//’</a:t>
                </a:r>
                <a:endParaRPr lang="en-US" sz="2400" dirty="0">
                  <a:solidFill>
                    <a:schemeClr val="bg1"/>
                  </a:solidFill>
                </a:endParaRPr>
              </a:p>
            </p:txBody>
          </p:sp>
          <p:sp>
            <p:nvSpPr>
              <p:cNvPr id="16" name="Left Brace 15"/>
              <p:cNvSpPr/>
              <p:nvPr/>
            </p:nvSpPr>
            <p:spPr>
              <a:xfrm rot="16200000">
                <a:off x="3276600" y="2057400"/>
                <a:ext cx="228600" cy="1295400"/>
              </a:xfrm>
              <a:prstGeom prst="leftBrace">
                <a:avLst>
                  <a:gd name="adj1" fmla="val 38888"/>
                  <a:gd name="adj2" fmla="val 50000"/>
                </a:avLst>
              </a:prstGeom>
              <a:ln>
                <a:solidFill>
                  <a:srgbClr val="3366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Left Brace 17"/>
              <p:cNvSpPr/>
              <p:nvPr/>
            </p:nvSpPr>
            <p:spPr>
              <a:xfrm rot="16200000">
                <a:off x="4572000" y="2057400"/>
                <a:ext cx="228600" cy="1295400"/>
              </a:xfrm>
              <a:prstGeom prst="leftBrace">
                <a:avLst>
                  <a:gd name="adj1" fmla="val 38888"/>
                  <a:gd name="adj2" fmla="val 50000"/>
                </a:avLst>
              </a:prstGeom>
              <a:ln>
                <a:solidFill>
                  <a:srgbClr val="3366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27" name="Group 26"/>
              <p:cNvGrpSpPr/>
              <p:nvPr/>
            </p:nvGrpSpPr>
            <p:grpSpPr>
              <a:xfrm>
                <a:off x="5334000" y="1752600"/>
                <a:ext cx="3276600" cy="1512332"/>
                <a:chOff x="5334000" y="1752600"/>
                <a:chExt cx="3276600" cy="1512332"/>
              </a:xfrm>
            </p:grpSpPr>
            <p:sp>
              <p:nvSpPr>
                <p:cNvPr id="9" name="Rectangle 8"/>
                <p:cNvSpPr/>
                <p:nvPr/>
              </p:nvSpPr>
              <p:spPr>
                <a:xfrm>
                  <a:off x="7543800" y="1752600"/>
                  <a:ext cx="1066800" cy="685800"/>
                </a:xfrm>
                <a:prstGeom prst="rect">
                  <a:avLst/>
                </a:prstGeom>
                <a:solidFill>
                  <a:srgbClr val="3366FF">
                    <a:alpha val="3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err="1" smtClean="0">
                      <a:solidFill>
                        <a:schemeClr val="bg1"/>
                      </a:solidFill>
                    </a:rPr>
                    <a:t>tagID</a:t>
                  </a:r>
                  <a:endParaRPr lang="en-US" sz="2400" dirty="0">
                    <a:solidFill>
                      <a:schemeClr val="bg1"/>
                    </a:solidFill>
                  </a:endParaRPr>
                </a:p>
              </p:txBody>
            </p:sp>
            <p:sp>
              <p:nvSpPr>
                <p:cNvPr id="10" name="Rectangle 9"/>
                <p:cNvSpPr/>
                <p:nvPr/>
              </p:nvSpPr>
              <p:spPr>
                <a:xfrm>
                  <a:off x="6248400" y="1752600"/>
                  <a:ext cx="1295400" cy="685800"/>
                </a:xfrm>
                <a:prstGeom prst="rect">
                  <a:avLst/>
                </a:prstGeom>
                <a:solidFill>
                  <a:srgbClr val="3366FF">
                    <a:alpha val="3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err="1" smtClean="0">
                      <a:solidFill>
                        <a:schemeClr val="bg1"/>
                      </a:solidFill>
                    </a:rPr>
                    <a:t>prefixID</a:t>
                  </a:r>
                  <a:endParaRPr lang="en-US" sz="2400" dirty="0">
                    <a:solidFill>
                      <a:schemeClr val="bg1"/>
                    </a:solidFill>
                  </a:endParaRPr>
                </a:p>
              </p:txBody>
            </p:sp>
            <p:sp>
              <p:nvSpPr>
                <p:cNvPr id="12" name="Rectangle 11"/>
                <p:cNvSpPr/>
                <p:nvPr/>
              </p:nvSpPr>
              <p:spPr>
                <a:xfrm>
                  <a:off x="5334000" y="1752600"/>
                  <a:ext cx="914400" cy="685800"/>
                </a:xfrm>
                <a:prstGeom prst="rect">
                  <a:avLst/>
                </a:prstGeom>
                <a:solidFill>
                  <a:srgbClr val="3366FF">
                    <a:alpha val="3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smtClean="0">
                      <a:solidFill>
                        <a:schemeClr val="bg1"/>
                      </a:solidFill>
                    </a:rPr>
                    <a:t>…</a:t>
                  </a:r>
                  <a:endParaRPr lang="en-US" sz="2400" dirty="0">
                    <a:solidFill>
                      <a:schemeClr val="bg1"/>
                    </a:solidFill>
                  </a:endParaRPr>
                </a:p>
              </p:txBody>
            </p:sp>
            <p:sp>
              <p:nvSpPr>
                <p:cNvPr id="20" name="Left Brace 19"/>
                <p:cNvSpPr/>
                <p:nvPr/>
              </p:nvSpPr>
              <p:spPr>
                <a:xfrm rot="16200000">
                  <a:off x="6781800" y="2057400"/>
                  <a:ext cx="228600" cy="1295400"/>
                </a:xfrm>
                <a:prstGeom prst="leftBrace">
                  <a:avLst>
                    <a:gd name="adj1" fmla="val 38888"/>
                    <a:gd name="adj2" fmla="val 50000"/>
                  </a:avLst>
                </a:prstGeom>
                <a:ln>
                  <a:solidFill>
                    <a:srgbClr val="3366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6477000" y="2895600"/>
                  <a:ext cx="914400" cy="369332"/>
                </a:xfrm>
                <a:prstGeom prst="rect">
                  <a:avLst/>
                </a:prstGeom>
                <a:noFill/>
              </p:spPr>
              <p:txBody>
                <a:bodyPr wrap="square" rtlCol="0">
                  <a:spAutoFit/>
                </a:bodyPr>
                <a:lstStyle/>
                <a:p>
                  <a:r>
                    <a:rPr lang="en-US" dirty="0" smtClean="0"/>
                    <a:t>10 bits</a:t>
                  </a:r>
                  <a:endParaRPr lang="en-US" dirty="0"/>
                </a:p>
              </p:txBody>
            </p:sp>
            <p:sp>
              <p:nvSpPr>
                <p:cNvPr id="25" name="Left Brace 24"/>
                <p:cNvSpPr/>
                <p:nvPr/>
              </p:nvSpPr>
              <p:spPr>
                <a:xfrm rot="16200000">
                  <a:off x="7962900" y="2171700"/>
                  <a:ext cx="228600" cy="1066800"/>
                </a:xfrm>
                <a:prstGeom prst="leftBrace">
                  <a:avLst>
                    <a:gd name="adj1" fmla="val 38888"/>
                    <a:gd name="adj2" fmla="val 50000"/>
                  </a:avLst>
                </a:prstGeom>
                <a:ln>
                  <a:solidFill>
                    <a:srgbClr val="3366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p:cNvSpPr txBox="1"/>
                <p:nvPr/>
              </p:nvSpPr>
              <p:spPr>
                <a:xfrm>
                  <a:off x="7772400" y="2895600"/>
                  <a:ext cx="733926" cy="369332"/>
                </a:xfrm>
                <a:prstGeom prst="rect">
                  <a:avLst/>
                </a:prstGeom>
                <a:noFill/>
              </p:spPr>
              <p:txBody>
                <a:bodyPr wrap="square" rtlCol="0">
                  <a:spAutoFit/>
                </a:bodyPr>
                <a:lstStyle/>
                <a:p>
                  <a:r>
                    <a:rPr lang="en-US" dirty="0"/>
                    <a:t>7</a:t>
                  </a:r>
                  <a:r>
                    <a:rPr lang="en-US" dirty="0" smtClean="0"/>
                    <a:t> bits</a:t>
                  </a:r>
                  <a:endParaRPr lang="en-US" dirty="0"/>
                </a:p>
              </p:txBody>
            </p:sp>
          </p:grpSp>
        </p:grpSp>
      </p:grpSp>
      <p:sp>
        <p:nvSpPr>
          <p:cNvPr id="30" name="TextBox 29"/>
          <p:cNvSpPr txBox="1"/>
          <p:nvPr/>
        </p:nvSpPr>
        <p:spPr>
          <a:xfrm>
            <a:off x="457200" y="4114800"/>
            <a:ext cx="6172200" cy="553998"/>
          </a:xfrm>
          <a:prstGeom prst="rect">
            <a:avLst/>
          </a:prstGeom>
          <a:noFill/>
        </p:spPr>
        <p:txBody>
          <a:bodyPr wrap="square" rtlCol="0">
            <a:spAutoFit/>
          </a:bodyPr>
          <a:lstStyle/>
          <a:p>
            <a:r>
              <a:rPr lang="en-US" sz="3000" dirty="0"/>
              <a:t>GPU </a:t>
            </a:r>
            <a:r>
              <a:rPr lang="en-US" sz="3000" dirty="0" smtClean="0"/>
              <a:t>personality</a:t>
            </a:r>
            <a:endParaRPr lang="en-US" sz="3000" dirty="0"/>
          </a:p>
        </p:txBody>
      </p:sp>
    </p:spTree>
    <p:extLst>
      <p:ext uri="{BB962C8B-B14F-4D97-AF65-F5344CB8AC3E}">
        <p14:creationId xmlns:p14="http://schemas.microsoft.com/office/powerpoint/2010/main" val="1861963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entry Encoding</a:t>
            </a:r>
            <a:endParaRPr lang="en-US" dirty="0"/>
          </a:p>
        </p:txBody>
      </p:sp>
      <p:sp>
        <p:nvSpPr>
          <p:cNvPr id="3" name="Content Placeholder 2"/>
          <p:cNvSpPr>
            <a:spLocks noGrp="1"/>
          </p:cNvSpPr>
          <p:nvPr>
            <p:ph idx="1"/>
          </p:nvPr>
        </p:nvSpPr>
        <p:spPr>
          <a:xfrm>
            <a:off x="457200" y="1524000"/>
            <a:ext cx="4953000" cy="4724400"/>
          </a:xfrm>
        </p:spPr>
        <p:txBody>
          <a:bodyPr/>
          <a:lstStyle/>
          <a:p>
            <a:r>
              <a:rPr lang="en-US" dirty="0" smtClean="0"/>
              <a:t>To address semantics of the split node, having children with different types of relationship we need to have 2 fields within stack entry</a:t>
            </a:r>
          </a:p>
          <a:p>
            <a:r>
              <a:rPr lang="en-US" dirty="0" smtClean="0"/>
              <a:t>Stacks </a:t>
            </a:r>
            <a:r>
              <a:rPr lang="en-US" dirty="0"/>
              <a:t>reside in shared </a:t>
            </a:r>
            <a:r>
              <a:rPr lang="en-US" dirty="0" smtClean="0"/>
              <a:t>memory</a:t>
            </a:r>
          </a:p>
          <a:p>
            <a:endParaRPr lang="en-US" dirty="0"/>
          </a:p>
          <a:p>
            <a:endParaRPr lang="en-US" dirty="0"/>
          </a:p>
        </p:txBody>
      </p:sp>
      <p:sp>
        <p:nvSpPr>
          <p:cNvPr id="4" name="Slide Number Placeholder 3"/>
          <p:cNvSpPr>
            <a:spLocks noGrp="1"/>
          </p:cNvSpPr>
          <p:nvPr>
            <p:ph type="sldNum" sz="quarter" idx="12"/>
          </p:nvPr>
        </p:nvSpPr>
        <p:spPr/>
        <p:txBody>
          <a:bodyPr/>
          <a:lstStyle/>
          <a:p>
            <a:fld id="{EE1AED16-9596-704F-866A-B158A6F070CF}" type="slidenum">
              <a:rPr lang="en-US" smtClean="0"/>
              <a:pPr/>
              <a:t>23</a:t>
            </a:fld>
            <a:endParaRPr lang="en-US"/>
          </a:p>
        </p:txBody>
      </p:sp>
      <p:sp>
        <p:nvSpPr>
          <p:cNvPr id="5" name="TextBox 4"/>
          <p:cNvSpPr txBox="1"/>
          <p:nvPr/>
        </p:nvSpPr>
        <p:spPr>
          <a:xfrm>
            <a:off x="5562600" y="1676400"/>
            <a:ext cx="3200400" cy="553998"/>
          </a:xfrm>
          <a:prstGeom prst="rect">
            <a:avLst/>
          </a:prstGeom>
          <a:noFill/>
        </p:spPr>
        <p:txBody>
          <a:bodyPr wrap="square" rtlCol="0">
            <a:spAutoFit/>
          </a:bodyPr>
          <a:lstStyle/>
          <a:p>
            <a:pPr algn="ctr"/>
            <a:r>
              <a:rPr lang="en-US" sz="3000" dirty="0" smtClean="0"/>
              <a:t>Stack entry</a:t>
            </a:r>
            <a:endParaRPr lang="en-US" sz="3000" dirty="0"/>
          </a:p>
        </p:txBody>
      </p:sp>
      <p:grpSp>
        <p:nvGrpSpPr>
          <p:cNvPr id="6" name="Group 5"/>
          <p:cNvGrpSpPr/>
          <p:nvPr/>
        </p:nvGrpSpPr>
        <p:grpSpPr>
          <a:xfrm>
            <a:off x="5486400" y="2286000"/>
            <a:ext cx="3352800" cy="1143000"/>
            <a:chOff x="5715000" y="3886200"/>
            <a:chExt cx="3352800" cy="1143000"/>
          </a:xfrm>
        </p:grpSpPr>
        <p:sp>
          <p:nvSpPr>
            <p:cNvPr id="7" name="Rectangle 6"/>
            <p:cNvSpPr/>
            <p:nvPr/>
          </p:nvSpPr>
          <p:spPr>
            <a:xfrm>
              <a:off x="5715000" y="3886200"/>
              <a:ext cx="1676400" cy="533400"/>
            </a:xfrm>
            <a:prstGeom prst="rect">
              <a:avLst/>
            </a:prstGeom>
            <a:solidFill>
              <a:srgbClr val="3366FF">
                <a:alpha val="3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smtClean="0">
                  <a:solidFill>
                    <a:schemeClr val="bg1"/>
                  </a:solidFill>
                </a:rPr>
                <a:t>‘/’-children</a:t>
              </a:r>
              <a:endParaRPr lang="en-US" sz="2400" dirty="0">
                <a:solidFill>
                  <a:schemeClr val="bg1"/>
                </a:solidFill>
              </a:endParaRPr>
            </a:p>
          </p:txBody>
        </p:sp>
        <p:sp>
          <p:nvSpPr>
            <p:cNvPr id="8" name="Left Brace 7"/>
            <p:cNvSpPr/>
            <p:nvPr/>
          </p:nvSpPr>
          <p:spPr>
            <a:xfrm rot="16200000">
              <a:off x="6438900" y="3695701"/>
              <a:ext cx="228600" cy="1676400"/>
            </a:xfrm>
            <a:prstGeom prst="leftBrace">
              <a:avLst>
                <a:gd name="adj1" fmla="val 38888"/>
                <a:gd name="adj2" fmla="val 50000"/>
              </a:avLst>
            </a:prstGeom>
            <a:ln>
              <a:solidFill>
                <a:srgbClr val="3366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Left Brace 8"/>
            <p:cNvSpPr/>
            <p:nvPr/>
          </p:nvSpPr>
          <p:spPr>
            <a:xfrm rot="16200000">
              <a:off x="8115299" y="3695701"/>
              <a:ext cx="228601" cy="1676400"/>
            </a:xfrm>
            <a:prstGeom prst="leftBrace">
              <a:avLst>
                <a:gd name="adj1" fmla="val 47222"/>
                <a:gd name="adj2" fmla="val 50000"/>
              </a:avLst>
            </a:prstGeom>
            <a:ln>
              <a:solidFill>
                <a:srgbClr val="3366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6248400" y="4648200"/>
              <a:ext cx="685800" cy="369332"/>
            </a:xfrm>
            <a:prstGeom prst="rect">
              <a:avLst/>
            </a:prstGeom>
            <a:noFill/>
          </p:spPr>
          <p:txBody>
            <a:bodyPr wrap="square" rtlCol="0">
              <a:spAutoFit/>
            </a:bodyPr>
            <a:lstStyle/>
            <a:p>
              <a:r>
                <a:rPr lang="en-US" dirty="0" smtClean="0"/>
                <a:t>1 bit</a:t>
              </a:r>
              <a:endParaRPr lang="en-US" dirty="0"/>
            </a:p>
          </p:txBody>
        </p:sp>
        <p:sp>
          <p:nvSpPr>
            <p:cNvPr id="11" name="TextBox 10"/>
            <p:cNvSpPr txBox="1"/>
            <p:nvPr/>
          </p:nvSpPr>
          <p:spPr>
            <a:xfrm>
              <a:off x="7924800" y="4659868"/>
              <a:ext cx="762000" cy="369332"/>
            </a:xfrm>
            <a:prstGeom prst="rect">
              <a:avLst/>
            </a:prstGeom>
            <a:noFill/>
          </p:spPr>
          <p:txBody>
            <a:bodyPr wrap="square" rtlCol="0">
              <a:spAutoFit/>
            </a:bodyPr>
            <a:lstStyle/>
            <a:p>
              <a:r>
                <a:rPr lang="en-US" dirty="0"/>
                <a:t>1</a:t>
              </a:r>
              <a:r>
                <a:rPr lang="en-US" dirty="0" smtClean="0"/>
                <a:t> bit</a:t>
              </a:r>
              <a:endParaRPr lang="en-US" dirty="0"/>
            </a:p>
          </p:txBody>
        </p:sp>
        <p:sp>
          <p:nvSpPr>
            <p:cNvPr id="12" name="Rectangle 11"/>
            <p:cNvSpPr/>
            <p:nvPr/>
          </p:nvSpPr>
          <p:spPr>
            <a:xfrm>
              <a:off x="7391400" y="3886200"/>
              <a:ext cx="1676400" cy="533400"/>
            </a:xfrm>
            <a:prstGeom prst="rect">
              <a:avLst/>
            </a:prstGeom>
            <a:solidFill>
              <a:srgbClr val="3366FF">
                <a:alpha val="30000"/>
              </a:srgbClr>
            </a:solidFill>
            <a:ln>
              <a:solidFill>
                <a:srgbClr val="3366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smtClean="0">
                  <a:solidFill>
                    <a:schemeClr val="bg1"/>
                  </a:solidFill>
                </a:rPr>
                <a:t>‘//’-children</a:t>
              </a:r>
              <a:endParaRPr lang="en-US" sz="2400" dirty="0">
                <a:solidFill>
                  <a:schemeClr val="bg1"/>
                </a:solidFill>
              </a:endParaRPr>
            </a:p>
          </p:txBody>
        </p:sp>
      </p:grpSp>
    </p:spTree>
    <p:extLst>
      <p:ext uri="{BB962C8B-B14F-4D97-AF65-F5344CB8AC3E}">
        <p14:creationId xmlns:p14="http://schemas.microsoft.com/office/powerpoint/2010/main" val="3142152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 Optimizations</a:t>
            </a:r>
            <a:endParaRPr lang="en-US" dirty="0"/>
          </a:p>
        </p:txBody>
      </p:sp>
      <p:sp>
        <p:nvSpPr>
          <p:cNvPr id="3" name="Content Placeholder 2"/>
          <p:cNvSpPr>
            <a:spLocks noGrp="1"/>
          </p:cNvSpPr>
          <p:nvPr>
            <p:ph idx="1"/>
          </p:nvPr>
        </p:nvSpPr>
        <p:spPr/>
        <p:txBody>
          <a:bodyPr/>
          <a:lstStyle/>
          <a:p>
            <a:r>
              <a:rPr lang="en-US" dirty="0" smtClean="0"/>
              <a:t>Merging push and pop stacks to save shared memory</a:t>
            </a:r>
          </a:p>
          <a:p>
            <a:r>
              <a:rPr lang="en-US" dirty="0" smtClean="0"/>
              <a:t>Coalescing global memory reads\writes</a:t>
            </a:r>
          </a:p>
          <a:p>
            <a:r>
              <a:rPr lang="en-US" dirty="0" smtClean="0"/>
              <a:t>Caching XML stream items in shared memory</a:t>
            </a:r>
          </a:p>
          <a:p>
            <a:pPr lvl="1"/>
            <a:r>
              <a:rPr lang="en-US" dirty="0" smtClean="0"/>
              <a:t>Reading stream in chunks by looping in </a:t>
            </a:r>
            <a:r>
              <a:rPr lang="en-US" dirty="0" err="1" smtClean="0"/>
              <a:t>strided</a:t>
            </a:r>
            <a:r>
              <a:rPr lang="en-US" dirty="0" smtClean="0"/>
              <a:t> manner, since shared memory size is limited</a:t>
            </a:r>
          </a:p>
          <a:p>
            <a:r>
              <a:rPr lang="en-US" dirty="0" smtClean="0"/>
              <a:t>Avoiding usage of atomic functions</a:t>
            </a:r>
          </a:p>
          <a:p>
            <a:pPr lvl="1"/>
            <a:r>
              <a:rPr lang="en-US" dirty="0" smtClean="0"/>
              <a:t>Calling non-atomic analogs in separate thread</a:t>
            </a:r>
          </a:p>
        </p:txBody>
      </p:sp>
      <p:sp>
        <p:nvSpPr>
          <p:cNvPr id="4" name="Slide Number Placeholder 3"/>
          <p:cNvSpPr>
            <a:spLocks noGrp="1"/>
          </p:cNvSpPr>
          <p:nvPr>
            <p:ph type="sldNum" sz="quarter" idx="12"/>
          </p:nvPr>
        </p:nvSpPr>
        <p:spPr/>
        <p:txBody>
          <a:bodyPr/>
          <a:lstStyle/>
          <a:p>
            <a:fld id="{EE1AED16-9596-704F-866A-B158A6F070CF}" type="slidenum">
              <a:rPr lang="en-US" smtClean="0"/>
              <a:pPr/>
              <a:t>24</a:t>
            </a:fld>
            <a:endParaRPr lang="en-US"/>
          </a:p>
        </p:txBody>
      </p:sp>
    </p:spTree>
    <p:extLst>
      <p:ext uri="{BB962C8B-B14F-4D97-AF65-F5344CB8AC3E}">
        <p14:creationId xmlns:p14="http://schemas.microsoft.com/office/powerpoint/2010/main" val="196523634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Setup</a:t>
            </a:r>
            <a:endParaRPr lang="en-US" dirty="0"/>
          </a:p>
        </p:txBody>
      </p:sp>
      <p:sp>
        <p:nvSpPr>
          <p:cNvPr id="3" name="Content Placeholder 2"/>
          <p:cNvSpPr>
            <a:spLocks noGrp="1"/>
          </p:cNvSpPr>
          <p:nvPr>
            <p:ph idx="1"/>
          </p:nvPr>
        </p:nvSpPr>
        <p:spPr>
          <a:xfrm>
            <a:off x="457200" y="1524000"/>
            <a:ext cx="8229600" cy="4724400"/>
          </a:xfrm>
        </p:spPr>
        <p:txBody>
          <a:bodyPr/>
          <a:lstStyle/>
          <a:p>
            <a:r>
              <a:rPr lang="en-US" dirty="0" smtClean="0"/>
              <a:t>GPU experiments</a:t>
            </a:r>
          </a:p>
          <a:p>
            <a:pPr lvl="1"/>
            <a:r>
              <a:rPr lang="en-US" dirty="0" smtClean="0"/>
              <a:t>NVidia Tesla C2075(Fermi architecture),448 cores</a:t>
            </a:r>
          </a:p>
          <a:p>
            <a:pPr lvl="1"/>
            <a:r>
              <a:rPr lang="en-US" dirty="0"/>
              <a:t>NVidia Tesla </a:t>
            </a:r>
            <a:r>
              <a:rPr lang="en-US" dirty="0" smtClean="0"/>
              <a:t>K20(</a:t>
            </a:r>
            <a:r>
              <a:rPr lang="en-US" dirty="0" err="1" smtClean="0"/>
              <a:t>Kepler</a:t>
            </a:r>
            <a:r>
              <a:rPr lang="en-US" dirty="0" smtClean="0"/>
              <a:t> </a:t>
            </a:r>
            <a:r>
              <a:rPr lang="en-US" dirty="0"/>
              <a:t>architecture</a:t>
            </a:r>
            <a:r>
              <a:rPr lang="en-US" dirty="0" smtClean="0"/>
              <a:t>),2496 cores</a:t>
            </a:r>
          </a:p>
          <a:p>
            <a:r>
              <a:rPr lang="en-US" dirty="0" smtClean="0"/>
              <a:t>Software filtering experiments</a:t>
            </a:r>
          </a:p>
          <a:p>
            <a:pPr lvl="1"/>
            <a:r>
              <a:rPr lang="en-US" dirty="0" err="1" smtClean="0"/>
              <a:t>YFilter</a:t>
            </a:r>
            <a:r>
              <a:rPr lang="en-US" dirty="0" smtClean="0"/>
              <a:t> filtering engine</a:t>
            </a:r>
          </a:p>
          <a:p>
            <a:pPr lvl="1"/>
            <a:r>
              <a:rPr lang="en-US" dirty="0" smtClean="0"/>
              <a:t>Dual 6-core </a:t>
            </a:r>
            <a:r>
              <a:rPr lang="en-US" dirty="0"/>
              <a:t>2.30GHz Intel Xeon </a:t>
            </a:r>
            <a:r>
              <a:rPr lang="en-US" dirty="0" smtClean="0"/>
              <a:t>E5 machine with 30 GB of RAM</a:t>
            </a:r>
            <a:endParaRPr lang="en-US" dirty="0"/>
          </a:p>
          <a:p>
            <a:pPr marL="344487" lvl="1" indent="0">
              <a:buNone/>
            </a:pPr>
            <a:endParaRPr lang="en-US" dirty="0"/>
          </a:p>
        </p:txBody>
      </p:sp>
      <p:sp>
        <p:nvSpPr>
          <p:cNvPr id="4" name="Slide Number Placeholder 3"/>
          <p:cNvSpPr>
            <a:spLocks noGrp="1"/>
          </p:cNvSpPr>
          <p:nvPr>
            <p:ph type="sldNum" sz="quarter" idx="12"/>
          </p:nvPr>
        </p:nvSpPr>
        <p:spPr/>
        <p:txBody>
          <a:bodyPr/>
          <a:lstStyle/>
          <a:p>
            <a:fld id="{EE1AED16-9596-704F-866A-B158A6F070CF}" type="slidenum">
              <a:rPr lang="en-US" smtClean="0"/>
              <a:pPr/>
              <a:t>25</a:t>
            </a:fld>
            <a:endParaRPr lang="en-US"/>
          </a:p>
        </p:txBody>
      </p:sp>
    </p:spTree>
    <p:extLst>
      <p:ext uri="{BB962C8B-B14F-4D97-AF65-F5344CB8AC3E}">
        <p14:creationId xmlns:p14="http://schemas.microsoft.com/office/powerpoint/2010/main" val="230711919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Datasets</a:t>
            </a:r>
            <a:endParaRPr lang="en-US" dirty="0"/>
          </a:p>
        </p:txBody>
      </p:sp>
      <p:sp>
        <p:nvSpPr>
          <p:cNvPr id="3" name="Content Placeholder 2"/>
          <p:cNvSpPr>
            <a:spLocks noGrp="1"/>
          </p:cNvSpPr>
          <p:nvPr>
            <p:ph idx="1"/>
          </p:nvPr>
        </p:nvSpPr>
        <p:spPr>
          <a:xfrm>
            <a:off x="457200" y="1524000"/>
            <a:ext cx="8534400" cy="4724400"/>
          </a:xfrm>
        </p:spPr>
        <p:txBody>
          <a:bodyPr/>
          <a:lstStyle/>
          <a:p>
            <a:r>
              <a:rPr lang="en-US" dirty="0" smtClean="0"/>
              <a:t>DBLP XML dataset</a:t>
            </a:r>
          </a:p>
          <a:p>
            <a:pPr lvl="1"/>
            <a:r>
              <a:rPr lang="en-US" dirty="0" smtClean="0"/>
              <a:t>Chunks of varied size 32kB-2MB </a:t>
            </a:r>
            <a:r>
              <a:rPr lang="en-US" dirty="0"/>
              <a:t>from original dataset</a:t>
            </a:r>
            <a:endParaRPr lang="en-US" dirty="0" smtClean="0"/>
          </a:p>
          <a:p>
            <a:pPr lvl="1"/>
            <a:r>
              <a:rPr lang="en-US" dirty="0" smtClean="0"/>
              <a:t>Synthetic documents of size 25kB</a:t>
            </a:r>
          </a:p>
          <a:p>
            <a:pPr lvl="1"/>
            <a:r>
              <a:rPr lang="en-US" dirty="0" smtClean="0"/>
              <a:t>Maximum XML depth - 10</a:t>
            </a:r>
          </a:p>
          <a:p>
            <a:r>
              <a:rPr lang="en-US" dirty="0" smtClean="0"/>
              <a:t>Queries, generated by </a:t>
            </a:r>
            <a:r>
              <a:rPr lang="en-US" dirty="0" err="1" smtClean="0"/>
              <a:t>YFilter</a:t>
            </a:r>
            <a:r>
              <a:rPr lang="en-US" dirty="0" smtClean="0"/>
              <a:t> </a:t>
            </a:r>
            <a:r>
              <a:rPr lang="en-US" dirty="0" err="1" smtClean="0"/>
              <a:t>XPath</a:t>
            </a:r>
            <a:r>
              <a:rPr lang="en-US" dirty="0" smtClean="0"/>
              <a:t> generator with varied parameters</a:t>
            </a:r>
          </a:p>
          <a:p>
            <a:pPr lvl="1"/>
            <a:r>
              <a:rPr lang="en-US" dirty="0" smtClean="0"/>
              <a:t>Query size: 5,10 and 15 nodes</a:t>
            </a:r>
          </a:p>
          <a:p>
            <a:pPr lvl="1"/>
            <a:r>
              <a:rPr lang="en-US" dirty="0" smtClean="0"/>
              <a:t>Number of split points: 1,3 and 6</a:t>
            </a:r>
          </a:p>
          <a:p>
            <a:pPr lvl="1"/>
            <a:r>
              <a:rPr lang="en-US" dirty="0" smtClean="0"/>
              <a:t>Probability of ‘*’ node and ‘//’ relation 10%,30%,50%</a:t>
            </a:r>
          </a:p>
          <a:p>
            <a:pPr lvl="1"/>
            <a:r>
              <a:rPr lang="en-US" dirty="0"/>
              <a:t>Number of queries 32-2k</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EE1AED16-9596-704F-866A-B158A6F070CF}" type="slidenum">
              <a:rPr lang="en-US" smtClean="0"/>
              <a:pPr/>
              <a:t>26</a:t>
            </a:fld>
            <a:endParaRPr lang="en-US"/>
          </a:p>
        </p:txBody>
      </p:sp>
    </p:spTree>
    <p:extLst>
      <p:ext uri="{BB962C8B-B14F-4D97-AF65-F5344CB8AC3E}">
        <p14:creationId xmlns:p14="http://schemas.microsoft.com/office/powerpoint/2010/main" val="246840870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Results: Throughput</a:t>
            </a:r>
            <a:endParaRPr lang="en-US" dirty="0"/>
          </a:p>
        </p:txBody>
      </p:sp>
      <p:sp>
        <p:nvSpPr>
          <p:cNvPr id="4" name="Slide Number Placeholder 3"/>
          <p:cNvSpPr>
            <a:spLocks noGrp="1"/>
          </p:cNvSpPr>
          <p:nvPr>
            <p:ph type="sldNum" sz="quarter" idx="12"/>
          </p:nvPr>
        </p:nvSpPr>
        <p:spPr/>
        <p:txBody>
          <a:bodyPr/>
          <a:lstStyle/>
          <a:p>
            <a:fld id="{EE1AED16-9596-704F-866A-B158A6F070CF}" type="slidenum">
              <a:rPr lang="en-US" smtClean="0"/>
              <a:pPr/>
              <a:t>27</a:t>
            </a:fld>
            <a:endParaRPr lang="en-US"/>
          </a:p>
        </p:txBody>
      </p:sp>
      <p:sp>
        <p:nvSpPr>
          <p:cNvPr id="8" name="Content Placeholder 2"/>
          <p:cNvSpPr>
            <a:spLocks noGrp="1"/>
          </p:cNvSpPr>
          <p:nvPr>
            <p:ph idx="1"/>
          </p:nvPr>
        </p:nvSpPr>
        <p:spPr>
          <a:xfrm>
            <a:off x="457200" y="1524000"/>
            <a:ext cx="8229600" cy="1524000"/>
          </a:xfrm>
        </p:spPr>
        <p:txBody>
          <a:bodyPr/>
          <a:lstStyle/>
          <a:p>
            <a:r>
              <a:rPr lang="en-US" dirty="0" smtClean="0"/>
              <a:t>GPU throughput (for 1MB document) is constant until “breaking” point – point where all GPU cores are occupied</a:t>
            </a:r>
            <a:endParaRPr lang="en-US" dirty="0"/>
          </a:p>
        </p:txBody>
      </p:sp>
      <p:sp>
        <p:nvSpPr>
          <p:cNvPr id="9" name="Content Placeholder 2"/>
          <p:cNvSpPr txBox="1">
            <a:spLocks/>
          </p:cNvSpPr>
          <p:nvPr/>
        </p:nvSpPr>
        <p:spPr bwMode="auto">
          <a:xfrm>
            <a:off x="457200" y="3048000"/>
            <a:ext cx="32766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charset="0"/>
              <a:buBlip>
                <a:blip r:embed="rId3"/>
              </a:buBlip>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charset="0"/>
              <a:buBlip>
                <a:blip r:embed="rId4"/>
              </a:buBlip>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charset="0"/>
              <a:buBlip>
                <a:blip r:embed="rId5"/>
              </a:buBlip>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charset="0"/>
              <a:buBlip>
                <a:blip r:embed="rId4"/>
              </a:buBlip>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9pPr>
          </a:lstStyle>
          <a:p>
            <a:r>
              <a:rPr lang="en-US" dirty="0" smtClean="0"/>
              <a:t>Number of occupied cores depends on number of queries and query length</a:t>
            </a:r>
            <a:endParaRPr lang="en-US" dirty="0"/>
          </a:p>
        </p:txBody>
      </p:sp>
      <p:pic>
        <p:nvPicPr>
          <p:cNvPr id="3" name="Picture 2"/>
          <p:cNvPicPr>
            <a:picLocks noChangeAspect="1"/>
          </p:cNvPicPr>
          <p:nvPr/>
        </p:nvPicPr>
        <p:blipFill>
          <a:blip r:embed="rId6"/>
          <a:stretch>
            <a:fillRect/>
          </a:stretch>
        </p:blipFill>
        <p:spPr>
          <a:xfrm>
            <a:off x="3962399" y="3124200"/>
            <a:ext cx="5007429" cy="3505200"/>
          </a:xfrm>
          <a:prstGeom prst="rect">
            <a:avLst/>
          </a:prstGeom>
        </p:spPr>
      </p:pic>
    </p:spTree>
    <p:extLst>
      <p:ext uri="{BB962C8B-B14F-4D97-AF65-F5344CB8AC3E}">
        <p14:creationId xmlns:p14="http://schemas.microsoft.com/office/powerpoint/2010/main" val="34837183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Results</a:t>
            </a:r>
            <a:r>
              <a:rPr lang="en-US" dirty="0" smtClean="0"/>
              <a:t>: Speedup</a:t>
            </a:r>
            <a:endParaRPr lang="en-US" dirty="0"/>
          </a:p>
        </p:txBody>
      </p:sp>
      <p:sp>
        <p:nvSpPr>
          <p:cNvPr id="3" name="Content Placeholder 2"/>
          <p:cNvSpPr>
            <a:spLocks noGrp="1"/>
          </p:cNvSpPr>
          <p:nvPr>
            <p:ph idx="1"/>
          </p:nvPr>
        </p:nvSpPr>
        <p:spPr>
          <a:xfrm>
            <a:off x="457200" y="1524000"/>
            <a:ext cx="8229600" cy="1752600"/>
          </a:xfrm>
        </p:spPr>
        <p:txBody>
          <a:bodyPr/>
          <a:lstStyle/>
          <a:p>
            <a:r>
              <a:rPr lang="en-US" dirty="0" smtClean="0"/>
              <a:t>GPU speedup depends on XML document size: larger docs incur greater global memory read latency</a:t>
            </a:r>
            <a:endParaRPr lang="en-US" dirty="0"/>
          </a:p>
        </p:txBody>
      </p:sp>
      <p:sp>
        <p:nvSpPr>
          <p:cNvPr id="4" name="Slide Number Placeholder 3"/>
          <p:cNvSpPr>
            <a:spLocks noGrp="1"/>
          </p:cNvSpPr>
          <p:nvPr>
            <p:ph type="sldNum" sz="quarter" idx="12"/>
          </p:nvPr>
        </p:nvSpPr>
        <p:spPr/>
        <p:txBody>
          <a:bodyPr/>
          <a:lstStyle/>
          <a:p>
            <a:fld id="{EE1AED16-9596-704F-866A-B158A6F070CF}" type="slidenum">
              <a:rPr lang="en-US" smtClean="0"/>
              <a:pPr/>
              <a:t>28</a:t>
            </a:fld>
            <a:endParaRPr lang="en-US"/>
          </a:p>
        </p:txBody>
      </p:sp>
      <p:sp>
        <p:nvSpPr>
          <p:cNvPr id="8" name="Content Placeholder 2"/>
          <p:cNvSpPr txBox="1">
            <a:spLocks/>
          </p:cNvSpPr>
          <p:nvPr/>
        </p:nvSpPr>
        <p:spPr bwMode="auto">
          <a:xfrm>
            <a:off x="457200" y="2895600"/>
            <a:ext cx="35052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charset="0"/>
              <a:buBlip>
                <a:blip r:embed="rId3"/>
              </a:buBlip>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charset="0"/>
              <a:buBlip>
                <a:blip r:embed="rId4"/>
              </a:buBlip>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charset="0"/>
              <a:buBlip>
                <a:blip r:embed="rId5"/>
              </a:buBlip>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charset="0"/>
              <a:buBlip>
                <a:blip r:embed="rId4"/>
              </a:buBlip>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9pPr>
          </a:lstStyle>
          <a:p>
            <a:r>
              <a:rPr lang="en-US" dirty="0" smtClean="0"/>
              <a:t>Speedup up to 9x</a:t>
            </a:r>
          </a:p>
          <a:p>
            <a:r>
              <a:rPr lang="en-US" dirty="0" smtClean="0"/>
              <a:t>‘*’ and ‘//’-probability affects speedup since it increases </a:t>
            </a:r>
            <a:r>
              <a:rPr lang="en-US" dirty="0" err="1" smtClean="0"/>
              <a:t>YFilter</a:t>
            </a:r>
            <a:r>
              <a:rPr lang="en-US" dirty="0" smtClean="0"/>
              <a:t> NFA size</a:t>
            </a:r>
            <a:endParaRPr lang="en-US" dirty="0"/>
          </a:p>
        </p:txBody>
      </p:sp>
      <p:pic>
        <p:nvPicPr>
          <p:cNvPr id="5" name="Picture 4"/>
          <p:cNvPicPr>
            <a:picLocks noChangeAspect="1"/>
          </p:cNvPicPr>
          <p:nvPr/>
        </p:nvPicPr>
        <p:blipFill>
          <a:blip r:embed="rId6"/>
          <a:stretch>
            <a:fillRect/>
          </a:stretch>
        </p:blipFill>
        <p:spPr>
          <a:xfrm>
            <a:off x="3954929" y="2895600"/>
            <a:ext cx="5181600" cy="3627120"/>
          </a:xfrm>
          <a:prstGeom prst="rect">
            <a:avLst/>
          </a:prstGeom>
        </p:spPr>
      </p:pic>
    </p:spTree>
    <p:extLst>
      <p:ext uri="{BB962C8B-B14F-4D97-AF65-F5344CB8AC3E}">
        <p14:creationId xmlns:p14="http://schemas.microsoft.com/office/powerpoint/2010/main" val="291921042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Experiments</a:t>
            </a:r>
            <a:endParaRPr lang="en-US" dirty="0"/>
          </a:p>
        </p:txBody>
      </p:sp>
      <p:sp>
        <p:nvSpPr>
          <p:cNvPr id="3" name="Content Placeholder 2"/>
          <p:cNvSpPr>
            <a:spLocks noGrp="1"/>
          </p:cNvSpPr>
          <p:nvPr>
            <p:ph idx="1"/>
          </p:nvPr>
        </p:nvSpPr>
        <p:spPr/>
        <p:txBody>
          <a:bodyPr/>
          <a:lstStyle/>
          <a:p>
            <a:r>
              <a:rPr lang="en-US" dirty="0"/>
              <a:t>Batched experiments shows usage of intra-document </a:t>
            </a:r>
            <a:r>
              <a:rPr lang="en-US" dirty="0" smtClean="0"/>
              <a:t>parallelism</a:t>
            </a:r>
          </a:p>
          <a:p>
            <a:pPr lvl="1"/>
            <a:r>
              <a:rPr lang="en-US" dirty="0" smtClean="0"/>
              <a:t>Batches of size 500 and 1000 were used</a:t>
            </a:r>
          </a:p>
          <a:p>
            <a:r>
              <a:rPr lang="en-US" dirty="0" smtClean="0"/>
              <a:t>It is nor fair to use single</a:t>
            </a:r>
            <a:r>
              <a:rPr lang="en-US" dirty="0"/>
              <a:t>-</a:t>
            </a:r>
            <a:r>
              <a:rPr lang="en-US" dirty="0" smtClean="0"/>
              <a:t>threaded </a:t>
            </a:r>
            <a:r>
              <a:rPr lang="en-US" dirty="0" err="1" smtClean="0"/>
              <a:t>YFilter</a:t>
            </a:r>
            <a:r>
              <a:rPr lang="en-US" dirty="0" smtClean="0"/>
              <a:t> implementation in batch experiments</a:t>
            </a:r>
          </a:p>
          <a:p>
            <a:r>
              <a:rPr lang="en-US" dirty="0" smtClean="0"/>
              <a:t>“Pseudo”-multicore </a:t>
            </a:r>
            <a:r>
              <a:rPr lang="en-US" dirty="0" err="1" smtClean="0"/>
              <a:t>YFilter</a:t>
            </a:r>
            <a:r>
              <a:rPr lang="en-US" dirty="0" smtClean="0"/>
              <a:t> by distributes document load across different copies of program</a:t>
            </a:r>
          </a:p>
          <a:p>
            <a:pPr lvl="1"/>
            <a:r>
              <a:rPr lang="en-US" dirty="0" smtClean="0"/>
              <a:t>Could not be done for query load, would affect NFA size</a:t>
            </a:r>
            <a:endParaRPr lang="en-US" dirty="0"/>
          </a:p>
        </p:txBody>
      </p:sp>
      <p:sp>
        <p:nvSpPr>
          <p:cNvPr id="4" name="Slide Number Placeholder 3"/>
          <p:cNvSpPr>
            <a:spLocks noGrp="1"/>
          </p:cNvSpPr>
          <p:nvPr>
            <p:ph type="sldNum" sz="quarter" idx="12"/>
          </p:nvPr>
        </p:nvSpPr>
        <p:spPr/>
        <p:txBody>
          <a:bodyPr/>
          <a:lstStyle/>
          <a:p>
            <a:fld id="{EE1AED16-9596-704F-866A-B158A6F070CF}" type="slidenum">
              <a:rPr lang="en-US" smtClean="0"/>
              <a:pPr/>
              <a:t>29</a:t>
            </a:fld>
            <a:endParaRPr lang="en-US"/>
          </a:p>
        </p:txBody>
      </p:sp>
    </p:spTree>
    <p:extLst>
      <p:ext uri="{BB962C8B-B14F-4D97-AF65-F5344CB8AC3E}">
        <p14:creationId xmlns:p14="http://schemas.microsoft.com/office/powerpoint/2010/main" val="376455115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Filtering engine is the heart of pub-sub systems</a:t>
            </a:r>
          </a:p>
          <a:p>
            <a:pPr lvl="1"/>
            <a:r>
              <a:rPr lang="en-US" dirty="0" smtClean="0"/>
              <a:t>Used to deliver news, blog updates, stock data, </a:t>
            </a:r>
            <a:r>
              <a:rPr lang="en-US" dirty="0" err="1" smtClean="0"/>
              <a:t>etc</a:t>
            </a:r>
            <a:endParaRPr lang="en-US" dirty="0" smtClean="0"/>
          </a:p>
          <a:p>
            <a:r>
              <a:rPr lang="en-US" dirty="0" smtClean="0"/>
              <a:t>XML is standard format for data exchange</a:t>
            </a:r>
          </a:p>
          <a:p>
            <a:pPr lvl="1"/>
            <a:r>
              <a:rPr lang="en-US" dirty="0" smtClean="0"/>
              <a:t>Powerful enough to capture message values as well as its structure using </a:t>
            </a:r>
            <a:r>
              <a:rPr lang="en-US" dirty="0" err="1" smtClean="0"/>
              <a:t>XPath</a:t>
            </a:r>
            <a:endParaRPr lang="en-US" dirty="0" smtClean="0"/>
          </a:p>
          <a:p>
            <a:r>
              <a:rPr lang="en-US" dirty="0" smtClean="0"/>
              <a:t>Growing volume of information requires exploring massively parallel high-performance approaches for XML filtering</a:t>
            </a:r>
            <a:endParaRPr lang="en-US" dirty="0"/>
          </a:p>
        </p:txBody>
      </p:sp>
      <p:sp>
        <p:nvSpPr>
          <p:cNvPr id="4" name="Slide Number Placeholder 3"/>
          <p:cNvSpPr>
            <a:spLocks noGrp="1"/>
          </p:cNvSpPr>
          <p:nvPr>
            <p:ph type="sldNum" sz="quarter" idx="12"/>
          </p:nvPr>
        </p:nvSpPr>
        <p:spPr/>
        <p:txBody>
          <a:bodyPr/>
          <a:lstStyle/>
          <a:p>
            <a:fld id="{EE1AED16-9596-704F-866A-B158A6F070CF}" type="slidenum">
              <a:rPr lang="en-US" smtClean="0"/>
              <a:pPr/>
              <a:t>3</a:t>
            </a:fld>
            <a:endParaRPr lang="en-US"/>
          </a:p>
        </p:txBody>
      </p:sp>
    </p:spTree>
    <p:extLst>
      <p:ext uri="{BB962C8B-B14F-4D97-AF65-F5344CB8AC3E}">
        <p14:creationId xmlns:p14="http://schemas.microsoft.com/office/powerpoint/2010/main" val="4271767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85800"/>
          </a:xfrm>
        </p:spPr>
        <p:txBody>
          <a:bodyPr/>
          <a:lstStyle/>
          <a:p>
            <a:r>
              <a:rPr lang="en-US" dirty="0" smtClean="0"/>
              <a:t>Batch Experiments: Throughput</a:t>
            </a:r>
            <a:endParaRPr lang="en-US" dirty="0"/>
          </a:p>
        </p:txBody>
      </p:sp>
      <p:sp>
        <p:nvSpPr>
          <p:cNvPr id="3" name="Content Placeholder 2"/>
          <p:cNvSpPr>
            <a:spLocks noGrp="1"/>
          </p:cNvSpPr>
          <p:nvPr>
            <p:ph idx="1"/>
          </p:nvPr>
        </p:nvSpPr>
        <p:spPr>
          <a:xfrm>
            <a:off x="457200" y="1371600"/>
            <a:ext cx="8229600" cy="990600"/>
          </a:xfrm>
        </p:spPr>
        <p:txBody>
          <a:bodyPr/>
          <a:lstStyle/>
          <a:p>
            <a:r>
              <a:rPr lang="en-US" dirty="0"/>
              <a:t>No breaking point – GPU is always fully occupied by concurrently executing kernels</a:t>
            </a:r>
          </a:p>
        </p:txBody>
      </p:sp>
      <p:sp>
        <p:nvSpPr>
          <p:cNvPr id="4" name="Slide Number Placeholder 3"/>
          <p:cNvSpPr>
            <a:spLocks noGrp="1"/>
          </p:cNvSpPr>
          <p:nvPr>
            <p:ph type="sldNum" sz="quarter" idx="12"/>
          </p:nvPr>
        </p:nvSpPr>
        <p:spPr/>
        <p:txBody>
          <a:bodyPr/>
          <a:lstStyle/>
          <a:p>
            <a:fld id="{EE1AED16-9596-704F-866A-B158A6F070CF}" type="slidenum">
              <a:rPr lang="en-US" smtClean="0"/>
              <a:pPr/>
              <a:t>30</a:t>
            </a:fld>
            <a:endParaRPr lang="en-US"/>
          </a:p>
        </p:txBody>
      </p:sp>
      <p:sp>
        <p:nvSpPr>
          <p:cNvPr id="6" name="Content Placeholder 2"/>
          <p:cNvSpPr txBox="1">
            <a:spLocks/>
          </p:cNvSpPr>
          <p:nvPr/>
        </p:nvSpPr>
        <p:spPr bwMode="auto">
          <a:xfrm>
            <a:off x="457200" y="2590800"/>
            <a:ext cx="3200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charset="0"/>
              <a:buBlip>
                <a:blip r:embed="rId3"/>
              </a:buBlip>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charset="0"/>
              <a:buBlip>
                <a:blip r:embed="rId4"/>
              </a:buBlip>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charset="0"/>
              <a:buBlip>
                <a:blip r:embed="rId5"/>
              </a:buBlip>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charset="0"/>
              <a:buBlip>
                <a:blip r:embed="rId4"/>
              </a:buBlip>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9pPr>
          </a:lstStyle>
          <a:p>
            <a:r>
              <a:rPr lang="en-US" dirty="0" smtClean="0"/>
              <a:t>Throughput increased up to 16 times in comparison with single-document case </a:t>
            </a:r>
            <a:endParaRPr lang="en-US" dirty="0"/>
          </a:p>
        </p:txBody>
      </p:sp>
      <p:pic>
        <p:nvPicPr>
          <p:cNvPr id="9" name="Picture 8"/>
          <p:cNvPicPr>
            <a:picLocks noChangeAspect="1"/>
          </p:cNvPicPr>
          <p:nvPr/>
        </p:nvPicPr>
        <p:blipFill>
          <a:blip r:embed="rId6"/>
          <a:stretch>
            <a:fillRect/>
          </a:stretch>
        </p:blipFill>
        <p:spPr>
          <a:xfrm>
            <a:off x="3428999" y="2438400"/>
            <a:ext cx="5943601" cy="4160520"/>
          </a:xfrm>
          <a:prstGeom prst="rect">
            <a:avLst/>
          </a:prstGeom>
        </p:spPr>
      </p:pic>
    </p:spTree>
    <p:extLst>
      <p:ext uri="{BB962C8B-B14F-4D97-AF65-F5344CB8AC3E}">
        <p14:creationId xmlns:p14="http://schemas.microsoft.com/office/powerpoint/2010/main" val="273102882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Experiments: Speedup</a:t>
            </a:r>
            <a:endParaRPr lang="en-US" dirty="0"/>
          </a:p>
        </p:txBody>
      </p:sp>
      <p:sp>
        <p:nvSpPr>
          <p:cNvPr id="3" name="Content Placeholder 2"/>
          <p:cNvSpPr>
            <a:spLocks noGrp="1"/>
          </p:cNvSpPr>
          <p:nvPr>
            <p:ph idx="1"/>
          </p:nvPr>
        </p:nvSpPr>
        <p:spPr>
          <a:xfrm>
            <a:off x="457200" y="1524000"/>
            <a:ext cx="8229600" cy="1295400"/>
          </a:xfrm>
        </p:spPr>
        <p:txBody>
          <a:bodyPr/>
          <a:lstStyle/>
          <a:p>
            <a:r>
              <a:rPr lang="en-US" dirty="0" smtClean="0"/>
              <a:t>GPU fully utilized – increase in query length\number yields speedup drop by factor of 2</a:t>
            </a:r>
            <a:endParaRPr lang="en-US" dirty="0"/>
          </a:p>
        </p:txBody>
      </p:sp>
      <p:sp>
        <p:nvSpPr>
          <p:cNvPr id="4" name="Slide Number Placeholder 3"/>
          <p:cNvSpPr>
            <a:spLocks noGrp="1"/>
          </p:cNvSpPr>
          <p:nvPr>
            <p:ph type="sldNum" sz="quarter" idx="12"/>
          </p:nvPr>
        </p:nvSpPr>
        <p:spPr/>
        <p:txBody>
          <a:bodyPr/>
          <a:lstStyle/>
          <a:p>
            <a:fld id="{EE1AED16-9596-704F-866A-B158A6F070CF}" type="slidenum">
              <a:rPr lang="en-US" smtClean="0"/>
              <a:pPr/>
              <a:t>31</a:t>
            </a:fld>
            <a:endParaRPr lang="en-US"/>
          </a:p>
        </p:txBody>
      </p:sp>
      <p:sp>
        <p:nvSpPr>
          <p:cNvPr id="7" name="Content Placeholder 2"/>
          <p:cNvSpPr txBox="1">
            <a:spLocks/>
          </p:cNvSpPr>
          <p:nvPr/>
        </p:nvSpPr>
        <p:spPr bwMode="auto">
          <a:xfrm>
            <a:off x="457200" y="2590800"/>
            <a:ext cx="3200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charset="0"/>
              <a:buBlip>
                <a:blip r:embed="rId3"/>
              </a:buBlip>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charset="0"/>
              <a:buBlip>
                <a:blip r:embed="rId4"/>
              </a:buBlip>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charset="0"/>
              <a:buBlip>
                <a:blip r:embed="rId5"/>
              </a:buBlip>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charset="0"/>
              <a:buBlip>
                <a:blip r:embed="rId4"/>
              </a:buBlip>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9pPr>
          </a:lstStyle>
          <a:p>
            <a:r>
              <a:rPr lang="en-US" dirty="0" smtClean="0"/>
              <a:t>Achieve up to 16x speedup with </a:t>
            </a:r>
            <a:r>
              <a:rPr lang="en-US" b="1" dirty="0" smtClean="0"/>
              <a:t>slowdown</a:t>
            </a:r>
            <a:r>
              <a:rPr lang="en-US" dirty="0" smtClean="0"/>
              <a:t> after 512 queries</a:t>
            </a:r>
          </a:p>
          <a:p>
            <a:r>
              <a:rPr lang="en-US" dirty="0" smtClean="0"/>
              <a:t>Multicore version performs better then ordinary </a:t>
            </a:r>
            <a:endParaRPr lang="en-US" dirty="0"/>
          </a:p>
        </p:txBody>
      </p:sp>
      <p:pic>
        <p:nvPicPr>
          <p:cNvPr id="8" name="Picture 7"/>
          <p:cNvPicPr>
            <a:picLocks noChangeAspect="1"/>
          </p:cNvPicPr>
          <p:nvPr/>
        </p:nvPicPr>
        <p:blipFill>
          <a:blip r:embed="rId6"/>
          <a:stretch>
            <a:fillRect/>
          </a:stretch>
        </p:blipFill>
        <p:spPr>
          <a:xfrm>
            <a:off x="3505200" y="2514600"/>
            <a:ext cx="5486400" cy="3840480"/>
          </a:xfrm>
          <a:prstGeom prst="rect">
            <a:avLst/>
          </a:prstGeom>
        </p:spPr>
      </p:pic>
    </p:spTree>
    <p:extLst>
      <p:ext uri="{BB962C8B-B14F-4D97-AF65-F5344CB8AC3E}">
        <p14:creationId xmlns:p14="http://schemas.microsoft.com/office/powerpoint/2010/main" val="231460982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Propose holistic twig filtering using GPUs, effectively leveraging GPU parallelism</a:t>
            </a:r>
          </a:p>
          <a:p>
            <a:r>
              <a:rPr lang="en-US" dirty="0" smtClean="0"/>
              <a:t>Allow processing of thousands of queries and </a:t>
            </a:r>
            <a:r>
              <a:rPr lang="en-US" dirty="0"/>
              <a:t>dynamic query </a:t>
            </a:r>
            <a:r>
              <a:rPr lang="en-US" dirty="0" smtClean="0"/>
              <a:t>updates (vs. FPGA)</a:t>
            </a:r>
          </a:p>
          <a:p>
            <a:r>
              <a:rPr lang="en-US" dirty="0" smtClean="0"/>
              <a:t>Up to 9x speedup over software systems in single-document experiments</a:t>
            </a:r>
          </a:p>
          <a:p>
            <a:r>
              <a:rPr lang="en-US" dirty="0"/>
              <a:t>Up to </a:t>
            </a:r>
            <a:r>
              <a:rPr lang="en-US" dirty="0" smtClean="0"/>
              <a:t>16x </a:t>
            </a:r>
            <a:r>
              <a:rPr lang="en-US" dirty="0"/>
              <a:t>speedup over software systems in </a:t>
            </a:r>
            <a:r>
              <a:rPr lang="en-US" dirty="0" smtClean="0"/>
              <a:t>batches </a:t>
            </a:r>
            <a:r>
              <a:rPr lang="en-US" dirty="0"/>
              <a:t>experiments</a:t>
            </a:r>
          </a:p>
          <a:p>
            <a:pPr marL="0" indent="0">
              <a:buNone/>
            </a:pPr>
            <a:endParaRPr lang="en-US" dirty="0" smtClean="0"/>
          </a:p>
        </p:txBody>
      </p:sp>
      <p:sp>
        <p:nvSpPr>
          <p:cNvPr id="4" name="Slide Number Placeholder 3"/>
          <p:cNvSpPr>
            <a:spLocks noGrp="1"/>
          </p:cNvSpPr>
          <p:nvPr>
            <p:ph type="sldNum" sz="quarter" idx="12"/>
          </p:nvPr>
        </p:nvSpPr>
        <p:spPr/>
        <p:txBody>
          <a:bodyPr/>
          <a:lstStyle/>
          <a:p>
            <a:fld id="{EE1AED16-9596-704F-866A-B158A6F070CF}" type="slidenum">
              <a:rPr lang="en-US" smtClean="0"/>
              <a:pPr/>
              <a:t>32</a:t>
            </a:fld>
            <a:endParaRPr lang="en-US"/>
          </a:p>
        </p:txBody>
      </p:sp>
    </p:spTree>
    <p:extLst>
      <p:ext uri="{BB962C8B-B14F-4D97-AF65-F5344CB8AC3E}">
        <p14:creationId xmlns:p14="http://schemas.microsoft.com/office/powerpoint/2010/main" val="409087654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p:txBody>
          <a:bodyPr/>
          <a:lstStyle/>
          <a:p>
            <a:pPr algn="ctr"/>
            <a:r>
              <a:rPr lang="en-US" dirty="0" smtClean="0"/>
              <a:t>Thank you!</a:t>
            </a:r>
            <a:endParaRPr lang="en-US" dirty="0"/>
          </a:p>
        </p:txBody>
      </p:sp>
      <p:sp>
        <p:nvSpPr>
          <p:cNvPr id="28675" name="Rectangle 3"/>
          <p:cNvSpPr>
            <a:spLocks noGrp="1" noChangeArrowheads="1"/>
          </p:cNvSpPr>
          <p:nvPr>
            <p:ph type="subTitle" idx="1"/>
          </p:nvPr>
        </p:nvSpPr>
        <p:spPr/>
        <p:txBody>
          <a:bodyPr/>
          <a:lstStyle/>
          <a:p>
            <a:endParaRPr lang="en-US"/>
          </a:p>
        </p:txBody>
      </p:sp>
    </p:spTree>
    <p:extLst>
      <p:ext uri="{BB962C8B-B14F-4D97-AF65-F5344CB8AC3E}">
        <p14:creationId xmlns:p14="http://schemas.microsoft.com/office/powerpoint/2010/main" val="349205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(software)</a:t>
            </a:r>
            <a:endParaRPr lang="en-US" dirty="0"/>
          </a:p>
        </p:txBody>
      </p:sp>
      <p:sp>
        <p:nvSpPr>
          <p:cNvPr id="3" name="Content Placeholder 2"/>
          <p:cNvSpPr>
            <a:spLocks noGrp="1"/>
          </p:cNvSpPr>
          <p:nvPr>
            <p:ph idx="1"/>
          </p:nvPr>
        </p:nvSpPr>
        <p:spPr>
          <a:xfrm>
            <a:off x="457200" y="1524000"/>
            <a:ext cx="6400800" cy="5105400"/>
          </a:xfrm>
        </p:spPr>
        <p:txBody>
          <a:bodyPr/>
          <a:lstStyle/>
          <a:p>
            <a:r>
              <a:rPr lang="en-US" dirty="0" err="1" smtClean="0"/>
              <a:t>XFilter</a:t>
            </a:r>
            <a:r>
              <a:rPr lang="en-US" dirty="0" smtClean="0"/>
              <a:t> (VLDB 2000</a:t>
            </a:r>
            <a:r>
              <a:rPr lang="en-US" dirty="0"/>
              <a:t>)</a:t>
            </a:r>
            <a:endParaRPr lang="en-US" dirty="0" smtClean="0"/>
          </a:p>
          <a:p>
            <a:pPr lvl="1"/>
            <a:r>
              <a:rPr lang="en-US" dirty="0" smtClean="0"/>
              <a:t>Creates separate FSM for each query</a:t>
            </a:r>
          </a:p>
          <a:p>
            <a:r>
              <a:rPr lang="en-US" dirty="0" err="1" smtClean="0"/>
              <a:t>YFilter</a:t>
            </a:r>
            <a:r>
              <a:rPr lang="en-US" dirty="0" smtClean="0"/>
              <a:t> (</a:t>
            </a:r>
            <a:r>
              <a:rPr lang="en-US" dirty="0"/>
              <a:t>TODS </a:t>
            </a:r>
            <a:r>
              <a:rPr lang="en-US" dirty="0" smtClean="0"/>
              <a:t>2003)</a:t>
            </a:r>
          </a:p>
          <a:p>
            <a:pPr lvl="1"/>
            <a:r>
              <a:rPr lang="en-US" dirty="0" smtClean="0"/>
              <a:t>Combines individual paths, creates single NFA</a:t>
            </a:r>
            <a:endParaRPr lang="en-US" dirty="0"/>
          </a:p>
          <a:p>
            <a:r>
              <a:rPr lang="en-US" dirty="0" err="1"/>
              <a:t>LazyDFA</a:t>
            </a:r>
            <a:r>
              <a:rPr lang="en-US" dirty="0"/>
              <a:t> (TODS 2004)</a:t>
            </a:r>
          </a:p>
          <a:p>
            <a:pPr lvl="1"/>
            <a:r>
              <a:rPr lang="en-US" dirty="0" smtClean="0"/>
              <a:t>Uses deterministic FSMs</a:t>
            </a:r>
          </a:p>
          <a:p>
            <a:r>
              <a:rPr lang="en-US" dirty="0" err="1" smtClean="0"/>
              <a:t>XPush</a:t>
            </a:r>
            <a:r>
              <a:rPr lang="en-US" dirty="0" smtClean="0"/>
              <a:t> (SIGMOD 2003)</a:t>
            </a:r>
          </a:p>
          <a:p>
            <a:pPr lvl="1"/>
            <a:r>
              <a:rPr lang="en-US" dirty="0" smtClean="0"/>
              <a:t>Lazily constructs </a:t>
            </a:r>
            <a:r>
              <a:rPr lang="en-US" dirty="0"/>
              <a:t>deterministic </a:t>
            </a:r>
            <a:r>
              <a:rPr lang="en-US" dirty="0" smtClean="0"/>
              <a:t>pushdown automaton</a:t>
            </a:r>
          </a:p>
          <a:p>
            <a:endParaRPr lang="en-US" dirty="0"/>
          </a:p>
          <a:p>
            <a:endParaRPr lang="en-US" dirty="0"/>
          </a:p>
        </p:txBody>
      </p:sp>
      <p:sp>
        <p:nvSpPr>
          <p:cNvPr id="5" name="Right Brace 4"/>
          <p:cNvSpPr/>
          <p:nvPr/>
        </p:nvSpPr>
        <p:spPr>
          <a:xfrm>
            <a:off x="6705600" y="1676400"/>
            <a:ext cx="381000" cy="4724400"/>
          </a:xfrm>
          <a:prstGeom prst="rightBrace">
            <a:avLst/>
          </a:prstGeom>
          <a:ln w="38100" cmpd="sng">
            <a:solidFill>
              <a:srgbClr val="3366FF"/>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6" name="TextBox 5"/>
          <p:cNvSpPr txBox="1"/>
          <p:nvPr/>
        </p:nvSpPr>
        <p:spPr>
          <a:xfrm>
            <a:off x="7086600" y="3581400"/>
            <a:ext cx="1905000" cy="892552"/>
          </a:xfrm>
          <a:prstGeom prst="rect">
            <a:avLst/>
          </a:prstGeom>
          <a:noFill/>
        </p:spPr>
        <p:txBody>
          <a:bodyPr wrap="square" rtlCol="0">
            <a:spAutoFit/>
          </a:bodyPr>
          <a:lstStyle/>
          <a:p>
            <a:r>
              <a:rPr lang="en-US" sz="2600" dirty="0" smtClean="0">
                <a:latin typeface="+mn-lt"/>
              </a:rPr>
              <a:t>FSM-based approaches</a:t>
            </a:r>
            <a:endParaRPr lang="en-US" sz="2600" dirty="0">
              <a:latin typeface="+mn-lt"/>
            </a:endParaRPr>
          </a:p>
        </p:txBody>
      </p:sp>
      <p:sp>
        <p:nvSpPr>
          <p:cNvPr id="7" name="Slide Number Placeholder 6"/>
          <p:cNvSpPr>
            <a:spLocks noGrp="1"/>
          </p:cNvSpPr>
          <p:nvPr>
            <p:ph type="sldNum" sz="quarter" idx="12"/>
          </p:nvPr>
        </p:nvSpPr>
        <p:spPr/>
        <p:txBody>
          <a:bodyPr/>
          <a:lstStyle/>
          <a:p>
            <a:fld id="{EE1AED16-9596-704F-866A-B158A6F070CF}" type="slidenum">
              <a:rPr lang="en-US" smtClean="0"/>
              <a:pPr/>
              <a:t>4</a:t>
            </a:fld>
            <a:endParaRPr lang="en-US"/>
          </a:p>
        </p:txBody>
      </p:sp>
    </p:spTree>
    <p:extLst>
      <p:ext uri="{BB962C8B-B14F-4D97-AF65-F5344CB8AC3E}">
        <p14:creationId xmlns:p14="http://schemas.microsoft.com/office/powerpoint/2010/main" val="396999003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 (software)</a:t>
            </a:r>
          </a:p>
        </p:txBody>
      </p:sp>
      <p:sp>
        <p:nvSpPr>
          <p:cNvPr id="3" name="Content Placeholder 2"/>
          <p:cNvSpPr>
            <a:spLocks noGrp="1"/>
          </p:cNvSpPr>
          <p:nvPr>
            <p:ph idx="1"/>
          </p:nvPr>
        </p:nvSpPr>
        <p:spPr>
          <a:xfrm>
            <a:off x="457200" y="1524000"/>
            <a:ext cx="6477000" cy="4724400"/>
          </a:xfrm>
        </p:spPr>
        <p:txBody>
          <a:bodyPr/>
          <a:lstStyle/>
          <a:p>
            <a:r>
              <a:rPr lang="en-US" dirty="0" err="1" smtClean="0"/>
              <a:t>FiST</a:t>
            </a:r>
            <a:r>
              <a:rPr lang="en-US" dirty="0" smtClean="0"/>
              <a:t> (</a:t>
            </a:r>
            <a:r>
              <a:rPr lang="en-US" dirty="0"/>
              <a:t>VLDB </a:t>
            </a:r>
            <a:r>
              <a:rPr lang="en-US" dirty="0" smtClean="0"/>
              <a:t>2005)</a:t>
            </a:r>
            <a:endParaRPr lang="en-US" dirty="0"/>
          </a:p>
          <a:p>
            <a:pPr lvl="1"/>
            <a:r>
              <a:rPr lang="en-US" dirty="0" smtClean="0"/>
              <a:t>Converts XML document into </a:t>
            </a:r>
            <a:r>
              <a:rPr lang="en-US" dirty="0" err="1" smtClean="0"/>
              <a:t>Prüfer</a:t>
            </a:r>
            <a:r>
              <a:rPr lang="en-US" dirty="0" smtClean="0"/>
              <a:t> sequences and matches respective sequences</a:t>
            </a:r>
          </a:p>
          <a:p>
            <a:r>
              <a:rPr lang="en-US" dirty="0" err="1" smtClean="0"/>
              <a:t>XTrie</a:t>
            </a:r>
            <a:r>
              <a:rPr lang="en-US" dirty="0" smtClean="0"/>
              <a:t> (VLDB 2002)</a:t>
            </a:r>
          </a:p>
          <a:p>
            <a:pPr lvl="1"/>
            <a:r>
              <a:rPr lang="en-US" dirty="0" smtClean="0"/>
              <a:t>Uses </a:t>
            </a:r>
            <a:r>
              <a:rPr lang="en-US" dirty="0" err="1" smtClean="0"/>
              <a:t>Trie</a:t>
            </a:r>
            <a:r>
              <a:rPr lang="en-US" dirty="0" smtClean="0"/>
              <a:t>-based index to match query prefix</a:t>
            </a:r>
            <a:endParaRPr lang="en-US" dirty="0"/>
          </a:p>
          <a:p>
            <a:r>
              <a:rPr lang="en-US" dirty="0" err="1" smtClean="0"/>
              <a:t>AFilter</a:t>
            </a:r>
            <a:r>
              <a:rPr lang="en-US" dirty="0" smtClean="0"/>
              <a:t> (VLDB 2006)</a:t>
            </a:r>
          </a:p>
          <a:p>
            <a:pPr lvl="1"/>
            <a:r>
              <a:rPr lang="en-US" dirty="0" smtClean="0"/>
              <a:t>Leverages prefix as well as suffix query indexes</a:t>
            </a:r>
          </a:p>
          <a:p>
            <a:pPr lvl="1"/>
            <a:endParaRPr lang="en-US" dirty="0"/>
          </a:p>
        </p:txBody>
      </p:sp>
      <p:sp>
        <p:nvSpPr>
          <p:cNvPr id="4" name="Right Brace 3"/>
          <p:cNvSpPr/>
          <p:nvPr/>
        </p:nvSpPr>
        <p:spPr>
          <a:xfrm>
            <a:off x="6705600" y="1676400"/>
            <a:ext cx="381000" cy="1447800"/>
          </a:xfrm>
          <a:prstGeom prst="rightBrace">
            <a:avLst/>
          </a:prstGeom>
          <a:ln w="38100" cmpd="sng">
            <a:solidFill>
              <a:srgbClr val="3366FF"/>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5" name="Right Brace 4"/>
          <p:cNvSpPr/>
          <p:nvPr/>
        </p:nvSpPr>
        <p:spPr>
          <a:xfrm>
            <a:off x="6705600" y="3429000"/>
            <a:ext cx="381000" cy="2971800"/>
          </a:xfrm>
          <a:prstGeom prst="rightBrace">
            <a:avLst/>
          </a:prstGeom>
          <a:ln w="38100" cmpd="sng">
            <a:solidFill>
              <a:srgbClr val="3366FF"/>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6" name="TextBox 5"/>
          <p:cNvSpPr txBox="1"/>
          <p:nvPr/>
        </p:nvSpPr>
        <p:spPr>
          <a:xfrm>
            <a:off x="7086600" y="1752600"/>
            <a:ext cx="1905000" cy="1292662"/>
          </a:xfrm>
          <a:prstGeom prst="rect">
            <a:avLst/>
          </a:prstGeom>
          <a:noFill/>
        </p:spPr>
        <p:txBody>
          <a:bodyPr wrap="square" rtlCol="0">
            <a:spAutoFit/>
          </a:bodyPr>
          <a:lstStyle/>
          <a:p>
            <a:r>
              <a:rPr lang="en-US" sz="2600" dirty="0" smtClean="0">
                <a:latin typeface="+mn-lt"/>
              </a:rPr>
              <a:t>sequence-based approaches</a:t>
            </a:r>
            <a:endParaRPr lang="en-US" sz="2600" dirty="0">
              <a:latin typeface="+mn-lt"/>
            </a:endParaRPr>
          </a:p>
        </p:txBody>
      </p:sp>
      <p:sp>
        <p:nvSpPr>
          <p:cNvPr id="7" name="TextBox 6"/>
          <p:cNvSpPr txBox="1"/>
          <p:nvPr/>
        </p:nvSpPr>
        <p:spPr>
          <a:xfrm>
            <a:off x="7162800" y="4648200"/>
            <a:ext cx="1213847" cy="492443"/>
          </a:xfrm>
          <a:prstGeom prst="rect">
            <a:avLst/>
          </a:prstGeom>
          <a:noFill/>
        </p:spPr>
        <p:txBody>
          <a:bodyPr wrap="square" rtlCol="0">
            <a:spAutoFit/>
          </a:bodyPr>
          <a:lstStyle/>
          <a:p>
            <a:r>
              <a:rPr lang="en-US" sz="2600" dirty="0" smtClean="0">
                <a:latin typeface="+mn-lt"/>
              </a:rPr>
              <a:t>others</a:t>
            </a:r>
            <a:endParaRPr lang="en-US" sz="2600" dirty="0">
              <a:latin typeface="+mn-lt"/>
            </a:endParaRPr>
          </a:p>
        </p:txBody>
      </p:sp>
      <p:sp>
        <p:nvSpPr>
          <p:cNvPr id="8" name="Slide Number Placeholder 7"/>
          <p:cNvSpPr>
            <a:spLocks noGrp="1"/>
          </p:cNvSpPr>
          <p:nvPr>
            <p:ph type="sldNum" sz="quarter" idx="12"/>
          </p:nvPr>
        </p:nvSpPr>
        <p:spPr/>
        <p:txBody>
          <a:bodyPr/>
          <a:lstStyle/>
          <a:p>
            <a:fld id="{EE1AED16-9596-704F-866A-B158A6F070CF}" type="slidenum">
              <a:rPr lang="en-US" smtClean="0"/>
              <a:pPr/>
              <a:t>5</a:t>
            </a:fld>
            <a:endParaRPr lang="en-US"/>
          </a:p>
        </p:txBody>
      </p:sp>
    </p:spTree>
    <p:extLst>
      <p:ext uri="{BB962C8B-B14F-4D97-AF65-F5344CB8AC3E}">
        <p14:creationId xmlns:p14="http://schemas.microsoft.com/office/powerpoint/2010/main" val="2460665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 </a:t>
            </a:r>
            <a:r>
              <a:rPr lang="en-US" dirty="0" smtClean="0"/>
              <a:t>(hardware</a:t>
            </a:r>
            <a:r>
              <a:rPr lang="en-US" dirty="0"/>
              <a:t>)</a:t>
            </a:r>
          </a:p>
        </p:txBody>
      </p:sp>
      <p:sp>
        <p:nvSpPr>
          <p:cNvPr id="3" name="Content Placeholder 2"/>
          <p:cNvSpPr>
            <a:spLocks noGrp="1"/>
          </p:cNvSpPr>
          <p:nvPr>
            <p:ph idx="1"/>
          </p:nvPr>
        </p:nvSpPr>
        <p:spPr>
          <a:xfrm>
            <a:off x="457200" y="1524000"/>
            <a:ext cx="8229600" cy="5029200"/>
          </a:xfrm>
        </p:spPr>
        <p:txBody>
          <a:bodyPr/>
          <a:lstStyle/>
          <a:p>
            <a:r>
              <a:rPr lang="en-US" sz="2600" dirty="0" smtClean="0"/>
              <a:t>“Accelerating </a:t>
            </a:r>
            <a:r>
              <a:rPr lang="en-US" sz="2600" dirty="0"/>
              <a:t>XML query matching through custom stack generation on </a:t>
            </a:r>
            <a:r>
              <a:rPr lang="en-US" sz="2600" dirty="0" smtClean="0"/>
              <a:t>FPGAs”</a:t>
            </a:r>
            <a:r>
              <a:rPr lang="ru-RU" sz="2600" dirty="0" smtClean="0"/>
              <a:t> (</a:t>
            </a:r>
            <a:r>
              <a:rPr lang="en-US" sz="2600" dirty="0" err="1" smtClean="0"/>
              <a:t>HiPEAC</a:t>
            </a:r>
            <a:r>
              <a:rPr lang="en-US" sz="2600" dirty="0" smtClean="0"/>
              <a:t> 2010</a:t>
            </a:r>
            <a:r>
              <a:rPr lang="ru-RU" sz="2600" dirty="0" smtClean="0"/>
              <a:t>)</a:t>
            </a:r>
          </a:p>
          <a:p>
            <a:pPr lvl="1"/>
            <a:r>
              <a:rPr lang="en-US" sz="2200" dirty="0" smtClean="0"/>
              <a:t>Introduced dynamic-programming XML path filtering approach for FPGAs</a:t>
            </a:r>
            <a:endParaRPr lang="ru-RU" sz="2200" dirty="0" smtClean="0"/>
          </a:p>
          <a:p>
            <a:r>
              <a:rPr lang="en-US" sz="2600" dirty="0" smtClean="0"/>
              <a:t>“Massively </a:t>
            </a:r>
            <a:r>
              <a:rPr lang="en-US" sz="2600" dirty="0"/>
              <a:t>parallel XML twig filtering using dynamic programming on </a:t>
            </a:r>
            <a:r>
              <a:rPr lang="en-US" sz="2600" dirty="0" smtClean="0"/>
              <a:t>FPGAs” (ICDE 2011)</a:t>
            </a:r>
            <a:endParaRPr lang="ru-RU" sz="2600" dirty="0" smtClean="0"/>
          </a:p>
          <a:p>
            <a:pPr lvl="1"/>
            <a:r>
              <a:rPr lang="en-US" sz="2200" dirty="0" smtClean="0"/>
              <a:t>Extended algorithm to support holistic twig filtering on FPGAs</a:t>
            </a:r>
          </a:p>
          <a:p>
            <a:r>
              <a:rPr lang="en-US" sz="2600" dirty="0" smtClean="0"/>
              <a:t>“Efficient </a:t>
            </a:r>
            <a:r>
              <a:rPr lang="en-US" sz="2600" dirty="0"/>
              <a:t>XML path filtering using </a:t>
            </a:r>
            <a:r>
              <a:rPr lang="en-US" sz="2600" dirty="0" smtClean="0"/>
              <a:t>GPUs” (ADMS 2011)</a:t>
            </a:r>
          </a:p>
          <a:p>
            <a:pPr lvl="1"/>
            <a:r>
              <a:rPr lang="en-US" sz="2200" dirty="0" smtClean="0"/>
              <a:t>Modified original approach to perform path filtering on GPUs</a:t>
            </a:r>
            <a:endParaRPr lang="en-US" sz="2200" dirty="0"/>
          </a:p>
        </p:txBody>
      </p:sp>
      <p:sp>
        <p:nvSpPr>
          <p:cNvPr id="4" name="Slide Number Placeholder 3"/>
          <p:cNvSpPr>
            <a:spLocks noGrp="1"/>
          </p:cNvSpPr>
          <p:nvPr>
            <p:ph type="sldNum" sz="quarter" idx="12"/>
          </p:nvPr>
        </p:nvSpPr>
        <p:spPr/>
        <p:txBody>
          <a:bodyPr/>
          <a:lstStyle/>
          <a:p>
            <a:fld id="{EE1AED16-9596-704F-866A-B158A6F070CF}" type="slidenum">
              <a:rPr lang="en-US" smtClean="0"/>
              <a:pPr/>
              <a:t>6</a:t>
            </a:fld>
            <a:endParaRPr lang="en-US"/>
          </a:p>
        </p:txBody>
      </p:sp>
    </p:spTree>
    <p:extLst>
      <p:ext uri="{BB962C8B-B14F-4D97-AF65-F5344CB8AC3E}">
        <p14:creationId xmlns:p14="http://schemas.microsoft.com/office/powerpoint/2010/main" val="1060416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GPUs</a:t>
            </a:r>
            <a:endParaRPr lang="en-US" dirty="0"/>
          </a:p>
        </p:txBody>
      </p:sp>
      <p:sp>
        <p:nvSpPr>
          <p:cNvPr id="3" name="Content Placeholder 2"/>
          <p:cNvSpPr>
            <a:spLocks noGrp="1"/>
          </p:cNvSpPr>
          <p:nvPr>
            <p:ph idx="1"/>
          </p:nvPr>
        </p:nvSpPr>
        <p:spPr/>
        <p:txBody>
          <a:bodyPr/>
          <a:lstStyle/>
          <a:p>
            <a:r>
              <a:rPr lang="en-US" dirty="0" smtClean="0"/>
              <a:t>The following work proposes holistic XML twig filtering algorithm, which runs on GPUs</a:t>
            </a:r>
          </a:p>
          <a:p>
            <a:r>
              <a:rPr lang="en-US" dirty="0" smtClean="0"/>
              <a:t>Why GPUs?</a:t>
            </a:r>
          </a:p>
          <a:p>
            <a:pPr lvl="1"/>
            <a:r>
              <a:rPr lang="en-US" dirty="0" smtClean="0"/>
              <a:t>Highly scalable, massively parallel architecture</a:t>
            </a:r>
          </a:p>
          <a:p>
            <a:pPr lvl="1"/>
            <a:r>
              <a:rPr lang="en-US" dirty="0" smtClean="0"/>
              <a:t>Flexibility as for software XML filtering engines</a:t>
            </a:r>
          </a:p>
          <a:p>
            <a:r>
              <a:rPr lang="en-US" dirty="0" smtClean="0"/>
              <a:t>Why not FPGAs?</a:t>
            </a:r>
          </a:p>
          <a:p>
            <a:pPr lvl="1"/>
            <a:r>
              <a:rPr lang="en-US" dirty="0"/>
              <a:t>Limited scalability due to </a:t>
            </a:r>
            <a:r>
              <a:rPr lang="en-US" dirty="0" smtClean="0"/>
              <a:t>scarce hardware resources available on the chip</a:t>
            </a:r>
          </a:p>
          <a:p>
            <a:pPr lvl="1"/>
            <a:r>
              <a:rPr lang="en-US" dirty="0" smtClean="0"/>
              <a:t>Lack of query dynamicity - need time to reconfigure FGPA hardware implementation</a:t>
            </a:r>
            <a:endParaRPr lang="en-US" dirty="0"/>
          </a:p>
        </p:txBody>
      </p:sp>
      <p:sp>
        <p:nvSpPr>
          <p:cNvPr id="4" name="Slide Number Placeholder 3"/>
          <p:cNvSpPr>
            <a:spLocks noGrp="1"/>
          </p:cNvSpPr>
          <p:nvPr>
            <p:ph type="sldNum" sz="quarter" idx="12"/>
          </p:nvPr>
        </p:nvSpPr>
        <p:spPr/>
        <p:txBody>
          <a:bodyPr/>
          <a:lstStyle/>
          <a:p>
            <a:fld id="{EE1AED16-9596-704F-866A-B158A6F070CF}" type="slidenum">
              <a:rPr lang="en-US" smtClean="0"/>
              <a:pPr/>
              <a:t>7</a:t>
            </a:fld>
            <a:endParaRPr lang="en-US"/>
          </a:p>
        </p:txBody>
      </p:sp>
    </p:spTree>
    <p:extLst>
      <p:ext uri="{BB962C8B-B14F-4D97-AF65-F5344CB8AC3E}">
        <p14:creationId xmlns:p14="http://schemas.microsoft.com/office/powerpoint/2010/main" val="718086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approach</a:t>
            </a:r>
          </a:p>
        </p:txBody>
      </p:sp>
      <p:sp>
        <p:nvSpPr>
          <p:cNvPr id="3" name="Content Placeholder 2"/>
          <p:cNvSpPr>
            <a:spLocks noGrp="1"/>
          </p:cNvSpPr>
          <p:nvPr>
            <p:ph idx="1"/>
          </p:nvPr>
        </p:nvSpPr>
        <p:spPr>
          <a:xfrm>
            <a:off x="457200" y="1524000"/>
            <a:ext cx="4724400" cy="4724400"/>
          </a:xfrm>
        </p:spPr>
        <p:txBody>
          <a:bodyPr/>
          <a:lstStyle/>
          <a:p>
            <a:r>
              <a:rPr lang="en-US" dirty="0" smtClean="0"/>
              <a:t>XML document </a:t>
            </a:r>
            <a:r>
              <a:rPr lang="en-US" dirty="0"/>
              <a:t>is </a:t>
            </a:r>
            <a:r>
              <a:rPr lang="en-US" dirty="0" smtClean="0"/>
              <a:t>presented as a stream of </a:t>
            </a:r>
            <a:r>
              <a:rPr lang="en-US" i="1" dirty="0" smtClean="0"/>
              <a:t>open(tag)</a:t>
            </a:r>
            <a:r>
              <a:rPr lang="en-US" dirty="0" smtClean="0"/>
              <a:t> and </a:t>
            </a:r>
            <a:r>
              <a:rPr lang="en-US" i="1" dirty="0" smtClean="0"/>
              <a:t>close(tag)</a:t>
            </a:r>
            <a:r>
              <a:rPr lang="en-US" dirty="0" smtClean="0"/>
              <a:t> events</a:t>
            </a:r>
          </a:p>
          <a:p>
            <a:r>
              <a:rPr lang="en-US" dirty="0" smtClean="0"/>
              <a:t>Twig processing contains two steps</a:t>
            </a:r>
          </a:p>
          <a:p>
            <a:pPr lvl="1"/>
            <a:r>
              <a:rPr lang="en-US" dirty="0" smtClean="0"/>
              <a:t>Matching root-to-leaf paths</a:t>
            </a:r>
          </a:p>
          <a:p>
            <a:pPr lvl="1"/>
            <a:r>
              <a:rPr lang="en-US" dirty="0" smtClean="0"/>
              <a:t>Report matches back to root, while joining them at split nodes</a:t>
            </a:r>
            <a:endParaRPr lang="en-US" dirty="0"/>
          </a:p>
        </p:txBody>
      </p:sp>
      <p:grpSp>
        <p:nvGrpSpPr>
          <p:cNvPr id="58" name="Group 57"/>
          <p:cNvGrpSpPr/>
          <p:nvPr/>
        </p:nvGrpSpPr>
        <p:grpSpPr>
          <a:xfrm>
            <a:off x="5867400" y="1981200"/>
            <a:ext cx="2286000" cy="2549843"/>
            <a:chOff x="5867400" y="1828800"/>
            <a:chExt cx="2286000" cy="2549843"/>
          </a:xfrm>
        </p:grpSpPr>
        <p:sp>
          <p:nvSpPr>
            <p:cNvPr id="4" name="TextBox 3"/>
            <p:cNvSpPr txBox="1"/>
            <p:nvPr/>
          </p:nvSpPr>
          <p:spPr>
            <a:xfrm>
              <a:off x="7086600" y="1828800"/>
              <a:ext cx="304800" cy="492443"/>
            </a:xfrm>
            <a:prstGeom prst="rect">
              <a:avLst/>
            </a:prstGeom>
            <a:noFill/>
          </p:spPr>
          <p:txBody>
            <a:bodyPr wrap="square" rtlCol="0">
              <a:spAutoFit/>
            </a:bodyPr>
            <a:lstStyle/>
            <a:p>
              <a:pPr algn="ctr"/>
              <a:r>
                <a:rPr lang="en-US" sz="2600" dirty="0" smtClean="0"/>
                <a:t>a</a:t>
              </a:r>
              <a:endParaRPr lang="en-US" sz="2600" dirty="0"/>
            </a:p>
          </p:txBody>
        </p:sp>
        <p:sp>
          <p:nvSpPr>
            <p:cNvPr id="10" name="TextBox 9"/>
            <p:cNvSpPr txBox="1"/>
            <p:nvPr/>
          </p:nvSpPr>
          <p:spPr>
            <a:xfrm>
              <a:off x="7772400" y="2895600"/>
              <a:ext cx="304800" cy="492443"/>
            </a:xfrm>
            <a:prstGeom prst="rect">
              <a:avLst/>
            </a:prstGeom>
            <a:noFill/>
          </p:spPr>
          <p:txBody>
            <a:bodyPr wrap="square" rtlCol="0">
              <a:spAutoFit/>
            </a:bodyPr>
            <a:lstStyle/>
            <a:p>
              <a:pPr algn="ctr"/>
              <a:r>
                <a:rPr lang="en-US" sz="2600" dirty="0" smtClean="0"/>
                <a:t>d</a:t>
              </a:r>
              <a:endParaRPr lang="en-US" sz="2600" dirty="0"/>
            </a:p>
          </p:txBody>
        </p:sp>
        <p:sp>
          <p:nvSpPr>
            <p:cNvPr id="12" name="TextBox 11"/>
            <p:cNvSpPr txBox="1"/>
            <p:nvPr/>
          </p:nvSpPr>
          <p:spPr>
            <a:xfrm>
              <a:off x="6400800" y="2895600"/>
              <a:ext cx="304800" cy="492443"/>
            </a:xfrm>
            <a:prstGeom prst="rect">
              <a:avLst/>
            </a:prstGeom>
            <a:noFill/>
          </p:spPr>
          <p:txBody>
            <a:bodyPr wrap="square" rtlCol="0">
              <a:spAutoFit/>
            </a:bodyPr>
            <a:lstStyle/>
            <a:p>
              <a:pPr algn="ctr"/>
              <a:r>
                <a:rPr lang="en-US" sz="2600" dirty="0" smtClean="0"/>
                <a:t>b</a:t>
              </a:r>
              <a:endParaRPr lang="en-US" sz="2600" dirty="0"/>
            </a:p>
          </p:txBody>
        </p:sp>
        <p:cxnSp>
          <p:nvCxnSpPr>
            <p:cNvPr id="14" name="Straight Connector 13"/>
            <p:cNvCxnSpPr>
              <a:stCxn id="4" idx="2"/>
              <a:endCxn id="12" idx="0"/>
            </p:cNvCxnSpPr>
            <p:nvPr/>
          </p:nvCxnSpPr>
          <p:spPr>
            <a:xfrm flipH="1">
              <a:off x="6553200" y="2321243"/>
              <a:ext cx="685800" cy="574357"/>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4" idx="2"/>
              <a:endCxn id="10" idx="0"/>
            </p:cNvCxnSpPr>
            <p:nvPr/>
          </p:nvCxnSpPr>
          <p:spPr>
            <a:xfrm>
              <a:off x="7239000" y="2321243"/>
              <a:ext cx="685800" cy="574357"/>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7696200" y="3886200"/>
              <a:ext cx="457200" cy="492443"/>
            </a:xfrm>
            <a:prstGeom prst="rect">
              <a:avLst/>
            </a:prstGeom>
            <a:noFill/>
          </p:spPr>
          <p:txBody>
            <a:bodyPr wrap="square" rtlCol="0">
              <a:spAutoFit/>
            </a:bodyPr>
            <a:lstStyle/>
            <a:p>
              <a:pPr algn="ctr"/>
              <a:r>
                <a:rPr lang="en-US" sz="2600" dirty="0" smtClean="0"/>
                <a:t>...</a:t>
              </a:r>
              <a:endParaRPr lang="en-US" sz="2600" dirty="0"/>
            </a:p>
          </p:txBody>
        </p:sp>
        <p:grpSp>
          <p:nvGrpSpPr>
            <p:cNvPr id="57" name="Group 56"/>
            <p:cNvGrpSpPr/>
            <p:nvPr/>
          </p:nvGrpSpPr>
          <p:grpSpPr>
            <a:xfrm>
              <a:off x="5867400" y="3388043"/>
              <a:ext cx="1371600" cy="990600"/>
              <a:chOff x="5867400" y="3388043"/>
              <a:chExt cx="1371600" cy="990600"/>
            </a:xfrm>
          </p:grpSpPr>
          <p:sp>
            <p:nvSpPr>
              <p:cNvPr id="11" name="TextBox 10"/>
              <p:cNvSpPr txBox="1"/>
              <p:nvPr/>
            </p:nvSpPr>
            <p:spPr>
              <a:xfrm>
                <a:off x="5867400" y="3886200"/>
                <a:ext cx="304800" cy="492443"/>
              </a:xfrm>
              <a:prstGeom prst="rect">
                <a:avLst/>
              </a:prstGeom>
              <a:noFill/>
            </p:spPr>
            <p:txBody>
              <a:bodyPr wrap="square" rtlCol="0">
                <a:spAutoFit/>
              </a:bodyPr>
              <a:lstStyle/>
              <a:p>
                <a:pPr algn="ctr"/>
                <a:r>
                  <a:rPr lang="en-US" sz="2600" dirty="0" smtClean="0"/>
                  <a:t>c</a:t>
                </a:r>
                <a:endParaRPr lang="en-US" sz="2600" dirty="0"/>
              </a:p>
            </p:txBody>
          </p:sp>
          <p:cxnSp>
            <p:nvCxnSpPr>
              <p:cNvPr id="25" name="Straight Connector 24"/>
              <p:cNvCxnSpPr>
                <a:stCxn id="12" idx="2"/>
                <a:endCxn id="11" idx="0"/>
              </p:cNvCxnSpPr>
              <p:nvPr/>
            </p:nvCxnSpPr>
            <p:spPr>
              <a:xfrm flipH="1">
                <a:off x="6019800" y="3388043"/>
                <a:ext cx="533400" cy="498157"/>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32" idx="0"/>
                <a:endCxn id="12" idx="2"/>
              </p:cNvCxnSpPr>
              <p:nvPr/>
            </p:nvCxnSpPr>
            <p:spPr>
              <a:xfrm flipH="1" flipV="1">
                <a:off x="6553200" y="3388043"/>
                <a:ext cx="457200" cy="498157"/>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781800" y="3886200"/>
                <a:ext cx="457200" cy="492443"/>
              </a:xfrm>
              <a:prstGeom prst="rect">
                <a:avLst/>
              </a:prstGeom>
              <a:noFill/>
            </p:spPr>
            <p:txBody>
              <a:bodyPr wrap="square" rtlCol="0">
                <a:spAutoFit/>
              </a:bodyPr>
              <a:lstStyle/>
              <a:p>
                <a:pPr algn="ctr"/>
                <a:r>
                  <a:rPr lang="en-US" sz="2600" dirty="0" smtClean="0"/>
                  <a:t>...</a:t>
                </a:r>
                <a:endParaRPr lang="en-US" sz="2600" dirty="0"/>
              </a:p>
            </p:txBody>
          </p:sp>
        </p:grpSp>
        <p:cxnSp>
          <p:nvCxnSpPr>
            <p:cNvPr id="33" name="Straight Connector 32"/>
            <p:cNvCxnSpPr>
              <a:stCxn id="10" idx="2"/>
              <a:endCxn id="31" idx="0"/>
            </p:cNvCxnSpPr>
            <p:nvPr/>
          </p:nvCxnSpPr>
          <p:spPr>
            <a:xfrm>
              <a:off x="7924800" y="3388043"/>
              <a:ext cx="0" cy="498157"/>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grpSp>
      <p:sp>
        <p:nvSpPr>
          <p:cNvPr id="59" name="TextBox 58"/>
          <p:cNvSpPr txBox="1"/>
          <p:nvPr/>
        </p:nvSpPr>
        <p:spPr>
          <a:xfrm>
            <a:off x="5715000" y="1524000"/>
            <a:ext cx="2819400" cy="553998"/>
          </a:xfrm>
          <a:prstGeom prst="rect">
            <a:avLst/>
          </a:prstGeom>
          <a:noFill/>
        </p:spPr>
        <p:txBody>
          <a:bodyPr wrap="square" rtlCol="0">
            <a:spAutoFit/>
          </a:bodyPr>
          <a:lstStyle/>
          <a:p>
            <a:pPr algn="ctr"/>
            <a:r>
              <a:rPr lang="en-US" sz="3000" dirty="0" smtClean="0"/>
              <a:t>XML Document</a:t>
            </a:r>
            <a:endParaRPr lang="en-US" sz="3000" dirty="0"/>
          </a:p>
        </p:txBody>
      </p:sp>
      <p:sp>
        <p:nvSpPr>
          <p:cNvPr id="60" name="TextBox 59"/>
          <p:cNvSpPr txBox="1"/>
          <p:nvPr/>
        </p:nvSpPr>
        <p:spPr>
          <a:xfrm>
            <a:off x="5638800" y="4572000"/>
            <a:ext cx="2819400" cy="553998"/>
          </a:xfrm>
          <a:prstGeom prst="rect">
            <a:avLst/>
          </a:prstGeom>
          <a:noFill/>
        </p:spPr>
        <p:txBody>
          <a:bodyPr wrap="square" rtlCol="0">
            <a:spAutoFit/>
          </a:bodyPr>
          <a:lstStyle/>
          <a:p>
            <a:pPr algn="ctr"/>
            <a:r>
              <a:rPr lang="en-US" sz="3000" dirty="0" smtClean="0"/>
              <a:t>Event Stream</a:t>
            </a:r>
            <a:endParaRPr lang="en-US" sz="3000" dirty="0"/>
          </a:p>
        </p:txBody>
      </p:sp>
      <p:sp>
        <p:nvSpPr>
          <p:cNvPr id="61" name="TextBox 60"/>
          <p:cNvSpPr txBox="1"/>
          <p:nvPr/>
        </p:nvSpPr>
        <p:spPr>
          <a:xfrm>
            <a:off x="5105400" y="5131283"/>
            <a:ext cx="3886200" cy="1692771"/>
          </a:xfrm>
          <a:prstGeom prst="rect">
            <a:avLst/>
          </a:prstGeom>
          <a:noFill/>
        </p:spPr>
        <p:txBody>
          <a:bodyPr wrap="square" rtlCol="0">
            <a:spAutoFit/>
          </a:bodyPr>
          <a:lstStyle/>
          <a:p>
            <a:pPr algn="ctr"/>
            <a:r>
              <a:rPr lang="en-US" sz="2600" dirty="0" smtClean="0"/>
              <a:t>open(a) </a:t>
            </a:r>
            <a:r>
              <a:rPr lang="en-US" sz="2600" dirty="0"/>
              <a:t>–</a:t>
            </a:r>
            <a:r>
              <a:rPr lang="en-US" sz="2600" dirty="0" smtClean="0"/>
              <a:t> open(b) </a:t>
            </a:r>
            <a:r>
              <a:rPr lang="en-US" sz="2600" dirty="0"/>
              <a:t>–</a:t>
            </a:r>
            <a:r>
              <a:rPr lang="en-US" sz="2600" dirty="0" smtClean="0"/>
              <a:t> open(c) – close(c) </a:t>
            </a:r>
            <a:r>
              <a:rPr lang="en-US" sz="2600" dirty="0"/>
              <a:t>–</a:t>
            </a:r>
            <a:r>
              <a:rPr lang="en-US" sz="2600" dirty="0" smtClean="0"/>
              <a:t> … –close(b) – open(d) </a:t>
            </a:r>
            <a:r>
              <a:rPr lang="en-US" sz="2600" dirty="0"/>
              <a:t>–</a:t>
            </a:r>
            <a:r>
              <a:rPr lang="en-US" sz="2600" dirty="0" smtClean="0"/>
              <a:t> … </a:t>
            </a:r>
            <a:r>
              <a:rPr lang="en-US" sz="2600" dirty="0"/>
              <a:t>–</a:t>
            </a:r>
            <a:r>
              <a:rPr lang="en-US" sz="2600" dirty="0" smtClean="0"/>
              <a:t> close(d) – close(a)</a:t>
            </a:r>
            <a:endParaRPr lang="en-US" sz="2600" dirty="0"/>
          </a:p>
        </p:txBody>
      </p:sp>
      <p:sp>
        <p:nvSpPr>
          <p:cNvPr id="68" name="Freeform 67"/>
          <p:cNvSpPr/>
          <p:nvPr/>
        </p:nvSpPr>
        <p:spPr>
          <a:xfrm>
            <a:off x="5562600" y="2297124"/>
            <a:ext cx="2769705" cy="2427276"/>
          </a:xfrm>
          <a:custGeom>
            <a:avLst/>
            <a:gdLst>
              <a:gd name="connsiteX0" fmla="*/ 1397941 w 2769705"/>
              <a:gd name="connsiteY0" fmla="*/ 0 h 2427276"/>
              <a:gd name="connsiteX1" fmla="*/ 24680 w 2769705"/>
              <a:gd name="connsiteY1" fmla="*/ 1786957 h 2427276"/>
              <a:gd name="connsiteX2" fmla="*/ 541499 w 2769705"/>
              <a:gd name="connsiteY2" fmla="*/ 2200468 h 2427276"/>
              <a:gd name="connsiteX3" fmla="*/ 881122 w 2769705"/>
              <a:gd name="connsiteY3" fmla="*/ 1624506 h 2427276"/>
              <a:gd name="connsiteX4" fmla="*/ 1294577 w 2769705"/>
              <a:gd name="connsiteY4" fmla="*/ 2259541 h 2427276"/>
              <a:gd name="connsiteX5" fmla="*/ 1767097 w 2769705"/>
              <a:gd name="connsiteY5" fmla="*/ 2067554 h 2427276"/>
              <a:gd name="connsiteX6" fmla="*/ 1220746 w 2769705"/>
              <a:gd name="connsiteY6" fmla="*/ 1092850 h 2427276"/>
              <a:gd name="connsiteX7" fmla="*/ 1693266 w 2769705"/>
              <a:gd name="connsiteY7" fmla="*/ 457816 h 2427276"/>
              <a:gd name="connsiteX8" fmla="*/ 2106721 w 2769705"/>
              <a:gd name="connsiteY8" fmla="*/ 1004241 h 2427276"/>
              <a:gd name="connsiteX9" fmla="*/ 2106721 w 2769705"/>
              <a:gd name="connsiteY9" fmla="*/ 2289077 h 2427276"/>
              <a:gd name="connsiteX10" fmla="*/ 2638306 w 2769705"/>
              <a:gd name="connsiteY10" fmla="*/ 2215236 h 2427276"/>
              <a:gd name="connsiteX11" fmla="*/ 2726903 w 2769705"/>
              <a:gd name="connsiteY11" fmla="*/ 723644 h 2427276"/>
              <a:gd name="connsiteX12" fmla="*/ 2062422 w 2769705"/>
              <a:gd name="connsiteY12" fmla="*/ 44305 h 242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69705" h="2427276">
                <a:moveTo>
                  <a:pt x="1397941" y="0"/>
                </a:moveTo>
                <a:cubicBezTo>
                  <a:pt x="782680" y="710106"/>
                  <a:pt x="167420" y="1420212"/>
                  <a:pt x="24680" y="1786957"/>
                </a:cubicBezTo>
                <a:cubicBezTo>
                  <a:pt x="-118060" y="2153702"/>
                  <a:pt x="398759" y="2227543"/>
                  <a:pt x="541499" y="2200468"/>
                </a:cubicBezTo>
                <a:cubicBezTo>
                  <a:pt x="684239" y="2173393"/>
                  <a:pt x="755609" y="1614661"/>
                  <a:pt x="881122" y="1624506"/>
                </a:cubicBezTo>
                <a:cubicBezTo>
                  <a:pt x="1006635" y="1634352"/>
                  <a:pt x="1146915" y="2185700"/>
                  <a:pt x="1294577" y="2259541"/>
                </a:cubicBezTo>
                <a:cubicBezTo>
                  <a:pt x="1442239" y="2333382"/>
                  <a:pt x="1779402" y="2262002"/>
                  <a:pt x="1767097" y="2067554"/>
                </a:cubicBezTo>
                <a:cubicBezTo>
                  <a:pt x="1754792" y="1873106"/>
                  <a:pt x="1233051" y="1361140"/>
                  <a:pt x="1220746" y="1092850"/>
                </a:cubicBezTo>
                <a:cubicBezTo>
                  <a:pt x="1208441" y="824560"/>
                  <a:pt x="1545604" y="472584"/>
                  <a:pt x="1693266" y="457816"/>
                </a:cubicBezTo>
                <a:cubicBezTo>
                  <a:pt x="1840928" y="443048"/>
                  <a:pt x="2037812" y="699031"/>
                  <a:pt x="2106721" y="1004241"/>
                </a:cubicBezTo>
                <a:cubicBezTo>
                  <a:pt x="2175630" y="1309451"/>
                  <a:pt x="2018124" y="2087245"/>
                  <a:pt x="2106721" y="2289077"/>
                </a:cubicBezTo>
                <a:cubicBezTo>
                  <a:pt x="2195318" y="2490909"/>
                  <a:pt x="2534942" y="2476141"/>
                  <a:pt x="2638306" y="2215236"/>
                </a:cubicBezTo>
                <a:cubicBezTo>
                  <a:pt x="2741670" y="1954331"/>
                  <a:pt x="2822884" y="1085466"/>
                  <a:pt x="2726903" y="723644"/>
                </a:cubicBezTo>
                <a:cubicBezTo>
                  <a:pt x="2630922" y="361822"/>
                  <a:pt x="2062422" y="44305"/>
                  <a:pt x="2062422" y="44305"/>
                </a:cubicBezTo>
              </a:path>
            </a:pathLst>
          </a:custGeom>
          <a:ln>
            <a:solidFill>
              <a:srgbClr val="FF00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9" name="Slide Number Placeholder 68"/>
          <p:cNvSpPr>
            <a:spLocks noGrp="1"/>
          </p:cNvSpPr>
          <p:nvPr>
            <p:ph type="sldNum" sz="quarter" idx="12"/>
          </p:nvPr>
        </p:nvSpPr>
        <p:spPr/>
        <p:txBody>
          <a:bodyPr/>
          <a:lstStyle/>
          <a:p>
            <a:fld id="{EE1AED16-9596-704F-866A-B158A6F070CF}" type="slidenum">
              <a:rPr lang="en-US" smtClean="0"/>
              <a:pPr/>
              <a:t>8</a:t>
            </a:fld>
            <a:endParaRPr lang="en-US"/>
          </a:p>
        </p:txBody>
      </p:sp>
    </p:spTree>
    <p:extLst>
      <p:ext uri="{BB962C8B-B14F-4D97-AF65-F5344CB8AC3E}">
        <p14:creationId xmlns:p14="http://schemas.microsoft.com/office/powerpoint/2010/main" val="2923129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a:t>
            </a:r>
            <a:r>
              <a:rPr lang="en-US" dirty="0" smtClean="0"/>
              <a:t>programming: algorithm</a:t>
            </a:r>
            <a:endParaRPr lang="en-US" dirty="0"/>
          </a:p>
        </p:txBody>
      </p:sp>
      <p:sp>
        <p:nvSpPr>
          <p:cNvPr id="3" name="Content Placeholder 2"/>
          <p:cNvSpPr>
            <a:spLocks noGrp="1"/>
          </p:cNvSpPr>
          <p:nvPr>
            <p:ph idx="1"/>
          </p:nvPr>
        </p:nvSpPr>
        <p:spPr>
          <a:xfrm>
            <a:off x="457200" y="1371600"/>
            <a:ext cx="4876800" cy="4724400"/>
          </a:xfrm>
        </p:spPr>
        <p:txBody>
          <a:bodyPr/>
          <a:lstStyle/>
          <a:p>
            <a:r>
              <a:rPr lang="en-US" dirty="0" smtClean="0"/>
              <a:t>Every query is mapped to </a:t>
            </a:r>
            <a:r>
              <a:rPr lang="en-US" dirty="0"/>
              <a:t>DP </a:t>
            </a:r>
            <a:r>
              <a:rPr lang="en-US" dirty="0" smtClean="0"/>
              <a:t>table</a:t>
            </a:r>
          </a:p>
          <a:p>
            <a:r>
              <a:rPr lang="en-US" dirty="0" smtClean="0"/>
              <a:t>DP table - binary stack</a:t>
            </a:r>
          </a:p>
          <a:p>
            <a:r>
              <a:rPr lang="en-US" dirty="0" smtClean="0"/>
              <a:t>Each node in query is mapped to stack column</a:t>
            </a:r>
          </a:p>
          <a:p>
            <a:r>
              <a:rPr lang="en-US" dirty="0" smtClean="0"/>
              <a:t>Every column has prefix pointer</a:t>
            </a:r>
          </a:p>
          <a:p>
            <a:r>
              <a:rPr lang="en-US" i="1" dirty="0" smtClean="0"/>
              <a:t>Open</a:t>
            </a:r>
            <a:r>
              <a:rPr lang="en-US" dirty="0" smtClean="0"/>
              <a:t> and </a:t>
            </a:r>
            <a:r>
              <a:rPr lang="en-US" i="1" dirty="0" smtClean="0"/>
              <a:t>close</a:t>
            </a:r>
            <a:r>
              <a:rPr lang="en-US" dirty="0" smtClean="0"/>
              <a:t> events map to push and pop actions on the top-of-the-stack (TOS)</a:t>
            </a:r>
            <a:endParaRPr lang="en-US" dirty="0"/>
          </a:p>
        </p:txBody>
      </p:sp>
      <p:sp>
        <p:nvSpPr>
          <p:cNvPr id="4" name="Slide Number Placeholder 3"/>
          <p:cNvSpPr>
            <a:spLocks noGrp="1"/>
          </p:cNvSpPr>
          <p:nvPr>
            <p:ph type="sldNum" sz="quarter" idx="12"/>
          </p:nvPr>
        </p:nvSpPr>
        <p:spPr/>
        <p:txBody>
          <a:bodyPr/>
          <a:lstStyle/>
          <a:p>
            <a:fld id="{EE1AED16-9596-704F-866A-B158A6F070CF}" type="slidenum">
              <a:rPr lang="en-US" smtClean="0"/>
              <a:pPr/>
              <a:t>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480988031"/>
              </p:ext>
            </p:extLst>
          </p:nvPr>
        </p:nvGraphicFramePr>
        <p:xfrm>
          <a:off x="6172200" y="3810000"/>
          <a:ext cx="2590800" cy="1854200"/>
        </p:xfrm>
        <a:graphic>
          <a:graphicData uri="http://schemas.openxmlformats.org/drawingml/2006/table">
            <a:tbl>
              <a:tblPr bandRow="1">
                <a:tableStyleId>{9D7B26C5-4107-4FEC-AEDC-1716B250A1EF}</a:tableStyleId>
              </a:tblPr>
              <a:tblGrid>
                <a:gridCol w="518160"/>
                <a:gridCol w="518160"/>
                <a:gridCol w="518160"/>
                <a:gridCol w="518160"/>
                <a:gridCol w="518160"/>
              </a:tblGrid>
              <a:tr h="370840">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r>
              <a:tr h="370840">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66FF">
                        <a:alpha val="30000"/>
                      </a:srgbClr>
                    </a:solidFill>
                  </a:tcPr>
                </a:tc>
              </a:tr>
              <a:tr h="370840">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a:t>
                      </a:r>
                      <a:endParaRPr lang="en-US" dirty="0"/>
                    </a:p>
                  </a:txBody>
                  <a:tcPr>
                    <a:lnL w="19050" cap="flat" cmpd="sng" algn="ctr">
                      <a:no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/a</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//c</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/d</a:t>
                      </a:r>
                      <a:endParaRPr lang="en-US" dirty="0"/>
                    </a:p>
                  </a:txBody>
                  <a:tcPr>
                    <a:lnL>
                      <a:noFill/>
                    </a:lnL>
                    <a:lnR>
                      <a:noFill/>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a:t>
                      </a:r>
                      <a:endParaRPr lang="en-US" dirty="0"/>
                    </a:p>
                  </a:txBody>
                  <a:tcPr>
                    <a:lnL>
                      <a:noFill/>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TextBox 5"/>
          <p:cNvSpPr txBox="1"/>
          <p:nvPr/>
        </p:nvSpPr>
        <p:spPr>
          <a:xfrm>
            <a:off x="6142760" y="5154115"/>
            <a:ext cx="184666" cy="369332"/>
          </a:xfrm>
          <a:prstGeom prst="rect">
            <a:avLst/>
          </a:prstGeom>
          <a:noFill/>
        </p:spPr>
        <p:txBody>
          <a:bodyPr wrap="none" rtlCol="0">
            <a:spAutoFit/>
          </a:bodyPr>
          <a:lstStyle/>
          <a:p>
            <a:endParaRPr lang="en-US" dirty="0"/>
          </a:p>
        </p:txBody>
      </p:sp>
      <p:sp>
        <p:nvSpPr>
          <p:cNvPr id="7" name="TextBox 6"/>
          <p:cNvSpPr txBox="1"/>
          <p:nvPr/>
        </p:nvSpPr>
        <p:spPr>
          <a:xfrm>
            <a:off x="5562600" y="1600200"/>
            <a:ext cx="2971800" cy="553998"/>
          </a:xfrm>
          <a:prstGeom prst="rect">
            <a:avLst/>
          </a:prstGeom>
          <a:noFill/>
        </p:spPr>
        <p:txBody>
          <a:bodyPr wrap="square" rtlCol="0">
            <a:spAutoFit/>
          </a:bodyPr>
          <a:lstStyle/>
          <a:p>
            <a:r>
              <a:rPr lang="en-US" sz="3000" dirty="0" smtClean="0"/>
              <a:t>Query: /a[//b]/d/*</a:t>
            </a:r>
            <a:endParaRPr lang="en-US" sz="3000" dirty="0"/>
          </a:p>
        </p:txBody>
      </p:sp>
      <p:sp>
        <p:nvSpPr>
          <p:cNvPr id="8" name="TextBox 7"/>
          <p:cNvSpPr txBox="1"/>
          <p:nvPr/>
        </p:nvSpPr>
        <p:spPr>
          <a:xfrm>
            <a:off x="6324600" y="2895600"/>
            <a:ext cx="2286000" cy="492443"/>
          </a:xfrm>
          <a:prstGeom prst="rect">
            <a:avLst/>
          </a:prstGeom>
          <a:noFill/>
        </p:spPr>
        <p:txBody>
          <a:bodyPr wrap="square" rtlCol="0">
            <a:spAutoFit/>
          </a:bodyPr>
          <a:lstStyle/>
          <a:p>
            <a:pPr algn="ctr"/>
            <a:r>
              <a:rPr lang="en-US" sz="2600" dirty="0" smtClean="0"/>
              <a:t>Query length</a:t>
            </a:r>
            <a:endParaRPr lang="en-US" sz="2600" dirty="0"/>
          </a:p>
        </p:txBody>
      </p:sp>
      <p:cxnSp>
        <p:nvCxnSpPr>
          <p:cNvPr id="10" name="Straight Arrow Connector 9"/>
          <p:cNvCxnSpPr/>
          <p:nvPr/>
        </p:nvCxnSpPr>
        <p:spPr>
          <a:xfrm>
            <a:off x="6172200" y="3581400"/>
            <a:ext cx="2590800" cy="0"/>
          </a:xfrm>
          <a:prstGeom prst="straightConnector1">
            <a:avLst/>
          </a:prstGeom>
          <a:ln>
            <a:solidFill>
              <a:srgbClr val="2D6CC0"/>
            </a:solidFill>
            <a:headEnd type="triangle" w="lg" len="lg"/>
            <a:tailEnd type="triangle" w="lg" len="lg"/>
          </a:ln>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5257800" y="3200400"/>
            <a:ext cx="584775" cy="3102590"/>
          </a:xfrm>
          <a:prstGeom prst="rect">
            <a:avLst/>
          </a:prstGeom>
          <a:noFill/>
        </p:spPr>
        <p:txBody>
          <a:bodyPr vert="vert" wrap="square" rtlCol="0">
            <a:spAutoFit/>
          </a:bodyPr>
          <a:lstStyle/>
          <a:p>
            <a:pPr algn="ctr"/>
            <a:r>
              <a:rPr lang="en-US" sz="2600" dirty="0" smtClean="0"/>
              <a:t>XML Max depth</a:t>
            </a:r>
            <a:endParaRPr lang="en-US" sz="2600" dirty="0"/>
          </a:p>
        </p:txBody>
      </p:sp>
      <p:cxnSp>
        <p:nvCxnSpPr>
          <p:cNvPr id="14" name="Straight Arrow Connector 13"/>
          <p:cNvCxnSpPr/>
          <p:nvPr/>
        </p:nvCxnSpPr>
        <p:spPr>
          <a:xfrm>
            <a:off x="5943600" y="3810000"/>
            <a:ext cx="0" cy="1524000"/>
          </a:xfrm>
          <a:prstGeom prst="straightConnector1">
            <a:avLst/>
          </a:prstGeom>
          <a:ln>
            <a:solidFill>
              <a:srgbClr val="2D6CC0"/>
            </a:solidFill>
            <a:headEnd type="triangle" w="lg" len="lg"/>
            <a:tailEnd type="triangle" w="lg" len="lg"/>
          </a:ln>
        </p:spPr>
        <p:style>
          <a:lnRef idx="3">
            <a:schemeClr val="accent2"/>
          </a:lnRef>
          <a:fillRef idx="0">
            <a:schemeClr val="accent2"/>
          </a:fillRef>
          <a:effectRef idx="2">
            <a:schemeClr val="accent2"/>
          </a:effectRef>
          <a:fontRef idx="minor">
            <a:schemeClr val="tx1"/>
          </a:fontRef>
        </p:style>
      </p:cxnSp>
      <p:grpSp>
        <p:nvGrpSpPr>
          <p:cNvPr id="24" name="Group 23"/>
          <p:cNvGrpSpPr/>
          <p:nvPr/>
        </p:nvGrpSpPr>
        <p:grpSpPr>
          <a:xfrm>
            <a:off x="6324600" y="5638800"/>
            <a:ext cx="2286000" cy="304800"/>
            <a:chOff x="6324600" y="5334000"/>
            <a:chExt cx="2286000" cy="304800"/>
          </a:xfrm>
        </p:grpSpPr>
        <p:sp>
          <p:nvSpPr>
            <p:cNvPr id="18" name="Curved Up Arrow 17"/>
            <p:cNvSpPr/>
            <p:nvPr/>
          </p:nvSpPr>
          <p:spPr>
            <a:xfrm flipH="1">
              <a:off x="6324600" y="5334000"/>
              <a:ext cx="5334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 name="Curved Up Arrow 18"/>
            <p:cNvSpPr/>
            <p:nvPr/>
          </p:nvSpPr>
          <p:spPr>
            <a:xfrm flipH="1">
              <a:off x="7010400" y="5334000"/>
              <a:ext cx="533400" cy="2286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 name="Curved Up Arrow 19"/>
            <p:cNvSpPr/>
            <p:nvPr/>
          </p:nvSpPr>
          <p:spPr>
            <a:xfrm flipH="1">
              <a:off x="8001000" y="5334000"/>
              <a:ext cx="6096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 name="Curved Up Arrow 20"/>
            <p:cNvSpPr/>
            <p:nvPr/>
          </p:nvSpPr>
          <p:spPr>
            <a:xfrm flipH="1">
              <a:off x="6858000" y="5334000"/>
              <a:ext cx="1143000" cy="304800"/>
            </a:xfrm>
            <a:prstGeom prst="curvedUpArrow">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23" name="TextBox 22"/>
          <p:cNvSpPr txBox="1"/>
          <p:nvPr/>
        </p:nvSpPr>
        <p:spPr>
          <a:xfrm>
            <a:off x="6248400" y="5943600"/>
            <a:ext cx="2362200" cy="492443"/>
          </a:xfrm>
          <a:prstGeom prst="rect">
            <a:avLst/>
          </a:prstGeom>
          <a:noFill/>
        </p:spPr>
        <p:txBody>
          <a:bodyPr wrap="square" rtlCol="0">
            <a:spAutoFit/>
          </a:bodyPr>
          <a:lstStyle/>
          <a:p>
            <a:pPr algn="ctr"/>
            <a:r>
              <a:rPr lang="en-US" sz="2600" dirty="0" smtClean="0"/>
              <a:t>Prefix pointers</a:t>
            </a:r>
            <a:endParaRPr lang="en-US" sz="2600" dirty="0"/>
          </a:p>
        </p:txBody>
      </p:sp>
      <p:sp>
        <p:nvSpPr>
          <p:cNvPr id="22" name="TextBox 21"/>
          <p:cNvSpPr txBox="1"/>
          <p:nvPr/>
        </p:nvSpPr>
        <p:spPr>
          <a:xfrm>
            <a:off x="5638800" y="2438400"/>
            <a:ext cx="2971800" cy="553998"/>
          </a:xfrm>
          <a:prstGeom prst="rect">
            <a:avLst/>
          </a:prstGeom>
          <a:noFill/>
        </p:spPr>
        <p:txBody>
          <a:bodyPr wrap="square" rtlCol="0">
            <a:spAutoFit/>
          </a:bodyPr>
          <a:lstStyle/>
          <a:p>
            <a:r>
              <a:rPr lang="en-US" sz="3000" dirty="0" smtClean="0"/>
              <a:t>Stack:</a:t>
            </a:r>
            <a:endParaRPr lang="en-US" sz="3000" dirty="0"/>
          </a:p>
        </p:txBody>
      </p:sp>
    </p:spTree>
    <p:extLst>
      <p:ext uri="{BB962C8B-B14F-4D97-AF65-F5344CB8AC3E}">
        <p14:creationId xmlns:p14="http://schemas.microsoft.com/office/powerpoint/2010/main" val="309006825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UCR_whiteseal">
  <a:themeElements>
    <a:clrScheme name="UCRTemplate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UCRTemplate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UCRTemplate1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UCRTemplate1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UCRTemplate1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UCRTemplate1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UCRTemplate1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UCRTemplate1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UCRTemplate1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UCRTemplate1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UCRTemplate1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UCRTemplate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UCR_whiteseal.pot</Template>
  <TotalTime>7092</TotalTime>
  <Words>5201</Words>
  <Application>Microsoft Macintosh PowerPoint</Application>
  <PresentationFormat>On-screen Show (4:3)</PresentationFormat>
  <Paragraphs>570</Paragraphs>
  <Slides>33</Slides>
  <Notes>30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UCR_whiteseal</vt:lpstr>
      <vt:lpstr>High-Performance Holistic XML Twig Filtering Using GPUs</vt:lpstr>
      <vt:lpstr>Outline</vt:lpstr>
      <vt:lpstr>Motivation</vt:lpstr>
      <vt:lpstr>Related work (software)</vt:lpstr>
      <vt:lpstr>Related work (software)</vt:lpstr>
      <vt:lpstr>Related work (hardware)</vt:lpstr>
      <vt:lpstr>Why GPUs</vt:lpstr>
      <vt:lpstr>Proposed approach</vt:lpstr>
      <vt:lpstr>Dynamic programming: algorithm</vt:lpstr>
      <vt:lpstr>Dynamic programming: stacks </vt:lpstr>
      <vt:lpstr>Push stack: Example</vt:lpstr>
      <vt:lpstr>Push stack: Example</vt:lpstr>
      <vt:lpstr>Push stack: Example</vt:lpstr>
      <vt:lpstr>Push stack: Example</vt:lpstr>
      <vt:lpstr>Push stack: Example</vt:lpstr>
      <vt:lpstr>Pop stack: Example</vt:lpstr>
      <vt:lpstr>Pop stack: Example</vt:lpstr>
      <vt:lpstr>Pop stack: Example</vt:lpstr>
      <vt:lpstr>Pop stack: Example</vt:lpstr>
      <vt:lpstr>GPU Architecture</vt:lpstr>
      <vt:lpstr>XML Event &amp; Stack Entry Encoding</vt:lpstr>
      <vt:lpstr>GPU Kernel Personality Encoding</vt:lpstr>
      <vt:lpstr>Stack entry Encoding</vt:lpstr>
      <vt:lpstr>GPU Optimizations</vt:lpstr>
      <vt:lpstr>Experiment Setup</vt:lpstr>
      <vt:lpstr>Experiment Datasets</vt:lpstr>
      <vt:lpstr>Experiment Results: Throughput</vt:lpstr>
      <vt:lpstr>Experiment Results: Speedup</vt:lpstr>
      <vt:lpstr>Batch Experiments</vt:lpstr>
      <vt:lpstr>Batch Experiments: Throughput</vt:lpstr>
      <vt:lpstr>Batch Experiments: Speedup</vt:lpstr>
      <vt:lpstr>Conclusions</vt:lpstr>
      <vt:lpstr>Thank you!</vt:lpstr>
    </vt:vector>
  </TitlesOfParts>
  <Company>UC Riverside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Dawn Saenz</dc:creator>
  <cp:lastModifiedBy>Tyler</cp:lastModifiedBy>
  <cp:revision>376</cp:revision>
  <dcterms:created xsi:type="dcterms:W3CDTF">2007-11-06T21:44:47Z</dcterms:created>
  <dcterms:modified xsi:type="dcterms:W3CDTF">2013-08-21T00:46:53Z</dcterms:modified>
</cp:coreProperties>
</file>