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6" r:id="rId6"/>
    <p:sldId id="267" r:id="rId7"/>
    <p:sldId id="257" r:id="rId8"/>
    <p:sldId id="258" r:id="rId9"/>
    <p:sldId id="268" r:id="rId10"/>
    <p:sldId id="269" r:id="rId11"/>
    <p:sldId id="270" r:id="rId12"/>
    <p:sldId id="259" r:id="rId13"/>
    <p:sldId id="271" r:id="rId14"/>
    <p:sldId id="273" r:id="rId15"/>
    <p:sldId id="272" r:id="rId16"/>
    <p:sldId id="274" r:id="rId17"/>
    <p:sldId id="263" r:id="rId18"/>
    <p:sldId id="262" r:id="rId19"/>
    <p:sldId id="26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60C7-C70F-7C42-0318-0D0FD196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5825F-96B2-429C-9EA0-C5A9EBCC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2C6D-2999-89FA-3402-80B1E080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40E2-139E-A95E-E9EE-B6530614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3AEE-8B3A-D793-5526-EECC9546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1D3D-6954-D84B-AA7F-4DF649C0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C9CD5-D806-02E6-2A89-AB0CD557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DDBB-4EC0-BA16-00E7-16E61A4F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A927-1FAC-0247-0958-F0A5B4F2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7187-AA07-6213-C4A0-B17BC50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B0DAB-D2D4-6D7B-DC28-605FACE09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C46D1-D89E-C212-16C0-EC597166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44A8-4AC3-758F-0EE6-39CA3B1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90B5-FD4B-EAA0-F96C-C86E0F3E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B9F4-93E7-F072-5F3B-67CA038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3CC5-5E4A-FECA-A135-87C74671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A820-CD59-02F9-3E33-42BFC8DF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EBF6-B1E9-874C-298D-276B3C7F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772E-FCE1-FC85-EA19-E6765B52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5C82-ABF6-81B0-A082-79DAAC6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4151-D187-F60E-E621-10A20C9D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A884-69C3-8540-1415-7E715670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509F-648E-8BDC-1CC5-67ACACBC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0FFE-6A9F-44C8-92C8-6D98C7AE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413E-9D10-14A1-077A-15104284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39B0-D824-171F-4864-FDFBBD9A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41EE-B553-A015-FCE5-900923882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6313-9375-74B9-A3F9-8672FBF43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11BF-E7DE-4F9F-5FCD-82381E37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9E04-5EBA-4D00-A4DA-145CAAB8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EFDF9-04F8-29CB-8884-AEC66130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4C68-6B2D-2218-CA62-7C2CD3C2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D9D5-2656-2693-EC0A-6AE70BF5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316DC-1D2D-B8DE-BB93-7C32BF37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A8874-D5C0-FA59-2A2C-6E4FFADF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3AF74-DDDD-761E-742E-C2E06532D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826CE-F56D-07C4-2BF6-2DD45323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E32F2-0618-D102-050A-3B094A4E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45166-C980-29C0-FC5D-4606ACE0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7DFF-0251-9101-3DF4-DAD79698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88FB-0B66-5B20-4689-88D95160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BD7A9-F01E-C017-B7C8-3BFEA219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41F5D-6BB7-1237-940D-81793339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0DD67-9B39-4258-1089-5A33F97B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055FE-67CD-C09A-E006-9BEABBD0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1F2FC-451A-94DE-9E8D-3ED6661B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1435-31AE-7B15-867D-713054C0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BCBC-E796-E6FE-D6B0-5B0A6CE4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4D668-57D3-E573-1F61-7AF03C085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D55A9-8DDB-3CF5-9A5A-5537BCEF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2D6A0-3CD4-AF0B-EC95-C24F6D9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AD058-5BD0-BE49-FEBC-3BC765B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E941-BBC9-A9E8-4DEF-5C1E2704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76432-90E4-26C7-74CA-4EE7C6F0E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F770-1B09-AC30-D98F-8C7CD0762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E5-7507-1480-FE33-F2AB01ED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2A1A-D065-94B0-0DF0-8A410166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9E827-D331-A33A-461D-CA0A4F6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CC10A-DD42-4280-2E29-DBF1F0A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80582-BF66-4295-FFD5-0A072C21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D242-E4D3-B590-F7F5-9E40E9C0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4A90-767B-4FA0-B1A9-AB4508C437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F097-9778-5296-02DB-899D57D08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8A83-8AF1-ED2E-AEE1-0B0B1C43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BDC4-D0E8-97CC-470F-A524E79B5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Zmijica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2B0BF-132F-42E8-90BC-2673B8B48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Mihael Petrinjak, Andrija Đurđević, Jakov Mladić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3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067-A73C-B706-5A15-577B758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GameForm.InitializeScreen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3DC0-399F-BAE4-C26D-669D059C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argument : </a:t>
            </a:r>
            <a:r>
              <a:rPr lang="hr-HR" dirty="0">
                <a:solidFill>
                  <a:srgbClr val="00B0F0"/>
                </a:solidFill>
              </a:rPr>
              <a:t>width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povratni</a:t>
            </a:r>
            <a:r>
              <a:rPr lang="en-US" dirty="0"/>
              <a:t> tip 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TableLayoutPanel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stvara</a:t>
            </a:r>
            <a:r>
              <a:rPr lang="en-US" dirty="0"/>
              <a:t> TLP </a:t>
            </a:r>
            <a:r>
              <a:rPr lang="en-US" dirty="0" err="1"/>
              <a:t>dimenzija</a:t>
            </a:r>
            <a:r>
              <a:rPr lang="en-US" dirty="0"/>
              <a:t> width </a:t>
            </a:r>
          </a:p>
          <a:p>
            <a:r>
              <a:rPr lang="en-US" dirty="0"/>
              <a:t>u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čeliju</a:t>
            </a:r>
            <a:r>
              <a:rPr lang="en-US" dirty="0"/>
              <a:t> </a:t>
            </a:r>
            <a:r>
              <a:rPr lang="en-US" dirty="0" err="1"/>
              <a:t>stavlja</a:t>
            </a:r>
            <a:r>
              <a:rPr lang="en-US" dirty="0"/>
              <a:t> panel</a:t>
            </a:r>
          </a:p>
          <a:p>
            <a:pPr lvl="1"/>
            <a:r>
              <a:rPr lang="en-US" dirty="0" err="1"/>
              <a:t>panelima</a:t>
            </a:r>
            <a:r>
              <a:rPr lang="en-US" dirty="0"/>
              <a:t> se </a:t>
            </a:r>
            <a:r>
              <a:rPr lang="en-US" dirty="0" err="1"/>
              <a:t>mijenjaju</a:t>
            </a:r>
            <a:r>
              <a:rPr lang="en-US" dirty="0"/>
              <a:t> </a:t>
            </a:r>
            <a:r>
              <a:rPr lang="en-US" dirty="0" err="1"/>
              <a:t>BackgroundColor</a:t>
            </a:r>
            <a:r>
              <a:rPr lang="en-US" dirty="0"/>
              <a:t> </a:t>
            </a:r>
            <a:r>
              <a:rPr lang="en-US" dirty="0" err="1"/>
              <a:t>krz</a:t>
            </a:r>
            <a:r>
              <a:rPr lang="en-US" dirty="0"/>
              <a:t> </a:t>
            </a:r>
            <a:r>
              <a:rPr lang="en-US" dirty="0" err="1"/>
              <a:t>igru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2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067-A73C-B706-5A15-577B758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GameForm.GetScreen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3DC0-399F-BAE4-C26D-669D059C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argument : </a:t>
            </a:r>
            <a:r>
              <a:rPr lang="hr-HR" dirty="0">
                <a:solidFill>
                  <a:srgbClr val="00B0F0"/>
                </a:solidFill>
              </a:rPr>
              <a:t>width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provjerava</a:t>
            </a:r>
            <a:r>
              <a:rPr lang="en-US" dirty="0"/>
              <a:t> </a:t>
            </a:r>
            <a:r>
              <a:rPr lang="en-US" dirty="0" err="1"/>
              <a:t>posotji</a:t>
            </a:r>
            <a:r>
              <a:rPr lang="en-US" dirty="0"/>
              <a:t> li </a:t>
            </a:r>
            <a:r>
              <a:rPr lang="en-US" dirty="0">
                <a:solidFill>
                  <a:srgbClr val="00B050"/>
                </a:solidFill>
              </a:rPr>
              <a:t>TLP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dimenzija</a:t>
            </a:r>
            <a:r>
              <a:rPr lang="en-US" dirty="0"/>
              <a:t> u </a:t>
            </a:r>
            <a:r>
              <a:rPr lang="en-US" dirty="0" err="1"/>
              <a:t>listi</a:t>
            </a:r>
            <a:r>
              <a:rPr lang="en-US" dirty="0"/>
              <a:t> screens</a:t>
            </a:r>
          </a:p>
          <a:p>
            <a:r>
              <a:rPr lang="en-US" dirty="0" err="1"/>
              <a:t>ako</a:t>
            </a:r>
            <a:r>
              <a:rPr lang="en-US" dirty="0"/>
              <a:t> ne,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s </a:t>
            </a:r>
            <a:r>
              <a:rPr lang="en-US" dirty="0" err="1"/>
              <a:t>GameForm.</a:t>
            </a:r>
            <a:r>
              <a:rPr lang="en-US" dirty="0" err="1">
                <a:solidFill>
                  <a:srgbClr val="FFC000"/>
                </a:solidFill>
              </a:rPr>
              <a:t>InitializeScreen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1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služi dizajneru igre u izradi logike po shemi igrica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9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varijable:</a:t>
            </a:r>
          </a:p>
          <a:p>
            <a:pPr lvl="1"/>
            <a:r>
              <a:rPr lang="hr-HR" dirty="0"/>
              <a:t>List&lt;Point&gt; </a:t>
            </a:r>
            <a:r>
              <a:rPr lang="hr-HR" sz="2600" dirty="0">
                <a:solidFill>
                  <a:srgbClr val="00B0F0"/>
                </a:solidFill>
              </a:rPr>
              <a:t>walls</a:t>
            </a:r>
            <a:r>
              <a:rPr lang="hr-HR" dirty="0"/>
              <a:t> ... sadrži koordinate zida</a:t>
            </a:r>
          </a:p>
          <a:p>
            <a:pPr lvl="1"/>
            <a:r>
              <a:rPr lang="hr-HR" dirty="0"/>
              <a:t>Stage[] </a:t>
            </a:r>
            <a:r>
              <a:rPr lang="hr-HR" dirty="0">
                <a:solidFill>
                  <a:srgbClr val="00B0F0"/>
                </a:solidFill>
              </a:rPr>
              <a:t>stage</a:t>
            </a:r>
            <a:r>
              <a:rPr lang="hr-HR" dirty="0"/>
              <a:t> ... sadrži informacije o zidovima</a:t>
            </a:r>
          </a:p>
          <a:p>
            <a:pPr lvl="1"/>
            <a:r>
              <a:rPr lang="hr-HR" dirty="0"/>
              <a:t>Snake </a:t>
            </a:r>
            <a:r>
              <a:rPr lang="hr-HR" dirty="0">
                <a:solidFill>
                  <a:srgbClr val="00B0F0"/>
                </a:solidFill>
              </a:rPr>
              <a:t>snake</a:t>
            </a:r>
            <a:r>
              <a:rPr lang="hr-HR" dirty="0"/>
              <a:t> ... instanca zmije</a:t>
            </a:r>
          </a:p>
          <a:p>
            <a:pPr lvl="1"/>
            <a:r>
              <a:rPr lang="hr-HR" dirty="0"/>
              <a:t>List&lt;Tuple&lt;Point, Food&gt;&gt; </a:t>
            </a:r>
            <a:r>
              <a:rPr lang="hr-HR" dirty="0">
                <a:solidFill>
                  <a:srgbClr val="00B0F0"/>
                </a:solidFill>
              </a:rPr>
              <a:t>foodPosition</a:t>
            </a:r>
            <a:r>
              <a:rPr lang="hr-HR" dirty="0"/>
              <a:t> ... pozicije hrane</a:t>
            </a:r>
          </a:p>
          <a:p>
            <a:pPr lvl="1"/>
            <a:r>
              <a:rPr lang="hr-HR" dirty="0"/>
              <a:t>Point </a:t>
            </a:r>
            <a:r>
              <a:rPr lang="hr-HR" dirty="0">
                <a:solidFill>
                  <a:srgbClr val="00B0F0"/>
                </a:solidFill>
              </a:rPr>
              <a:t>direction, newDirection </a:t>
            </a:r>
            <a:r>
              <a:rPr lang="hr-HR" dirty="0"/>
              <a:t>... usmjerenje zmije</a:t>
            </a:r>
          </a:p>
          <a:p>
            <a:pPr lvl="1"/>
            <a:r>
              <a:rPr lang="hr-HR" dirty="0">
                <a:solidFill>
                  <a:srgbClr val="FF0000"/>
                </a:solidFill>
              </a:rPr>
              <a:t>[ANDRIJA DOVRŠI OVE ISPOD]</a:t>
            </a:r>
          </a:p>
          <a:p>
            <a:pPr lvl="1"/>
            <a:r>
              <a:rPr lang="hr-HR" dirty="0"/>
              <a:t>Tuple&lt;Point, Food&gt; </a:t>
            </a:r>
            <a:r>
              <a:rPr lang="hr-HR" dirty="0">
                <a:solidFill>
                  <a:srgbClr val="00B0F0"/>
                </a:solidFill>
              </a:rPr>
              <a:t>newFood </a:t>
            </a:r>
            <a:endParaRPr lang="hr-HR" dirty="0"/>
          </a:p>
          <a:p>
            <a:pPr lvl="1"/>
            <a:r>
              <a:rPr lang="hr-HR" dirty="0"/>
              <a:t>ulong </a:t>
            </a:r>
            <a:r>
              <a:rPr lang="hr-HR" dirty="0">
                <a:solidFill>
                  <a:srgbClr val="00B0F0"/>
                </a:solidFill>
              </a:rPr>
              <a:t>timestamp</a:t>
            </a:r>
          </a:p>
          <a:p>
            <a:pPr lvl="1"/>
            <a:r>
              <a:rPr lang="hr-HR" dirty="0"/>
              <a:t>Random </a:t>
            </a:r>
            <a:r>
              <a:rPr lang="hr-HR" dirty="0">
                <a:solidFill>
                  <a:srgbClr val="00B0F0"/>
                </a:solidFill>
              </a:rPr>
              <a:t>r</a:t>
            </a:r>
          </a:p>
          <a:p>
            <a:pPr lvl="1"/>
            <a:r>
              <a:rPr lang="hr-HR" dirty="0"/>
              <a:t>List&lt;Point&gt; </a:t>
            </a:r>
            <a:r>
              <a:rPr lang="hr-HR" dirty="0">
                <a:solidFill>
                  <a:srgbClr val="00B0F0"/>
                </a:solidFill>
              </a:rPr>
              <a:t>transparentPoints</a:t>
            </a:r>
          </a:p>
          <a:p>
            <a:pPr lvl="1"/>
            <a:r>
              <a:rPr lang="hr-HR" dirty="0"/>
              <a:t>bool newLevel = </a:t>
            </a:r>
            <a:r>
              <a:rPr lang="hr-HR" dirty="0">
                <a:solidFill>
                  <a:srgbClr val="00B0F0"/>
                </a:solidFill>
              </a:rPr>
              <a:t>false</a:t>
            </a:r>
          </a:p>
          <a:p>
            <a:pPr lvl="1"/>
            <a:r>
              <a:rPr lang="hr-HR" dirty="0"/>
              <a:t>public int </a:t>
            </a:r>
            <a:r>
              <a:rPr lang="hr-HR" dirty="0">
                <a:solidFill>
                  <a:srgbClr val="00B0F0"/>
                </a:solidFill>
              </a:rPr>
              <a:t>randomTimeLeft </a:t>
            </a:r>
            <a:r>
              <a:rPr lang="hr-HR" dirty="0"/>
              <a:t>= 0</a:t>
            </a:r>
          </a:p>
          <a:p>
            <a:pPr lvl="1"/>
            <a:r>
              <a:rPr lang="hr-HR" dirty="0"/>
              <a:t>public int </a:t>
            </a:r>
            <a:r>
              <a:rPr lang="hr-HR" dirty="0">
                <a:solidFill>
                  <a:srgbClr val="00B0F0"/>
                </a:solidFill>
              </a:rPr>
              <a:t>randomMode </a:t>
            </a:r>
            <a:r>
              <a:rPr lang="hr-HR" dirty="0"/>
              <a:t>= 0</a:t>
            </a:r>
          </a:p>
          <a:p>
            <a:pPr marL="457200" lvl="1" indent="0">
              <a:buNone/>
            </a:pP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7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pPr lvl="1"/>
            <a:r>
              <a:rPr lang="hr-HR" dirty="0"/>
              <a:t>Keys </a:t>
            </a:r>
            <a:r>
              <a:rPr lang="hr-HR" dirty="0">
                <a:solidFill>
                  <a:srgbClr val="00B0F0"/>
                </a:solidFill>
              </a:rPr>
              <a:t>tpEdgeActivator, tpSelfActivator</a:t>
            </a:r>
            <a:r>
              <a:rPr lang="hr-HR" dirty="0"/>
              <a:t> ... aktivatori za specijalne pokrete</a:t>
            </a:r>
          </a:p>
          <a:p>
            <a:pPr lvl="1"/>
            <a:r>
              <a:rPr lang="hr-HR" dirty="0"/>
              <a:t>Keys </a:t>
            </a:r>
            <a:r>
              <a:rPr lang="hr-HR" dirty="0">
                <a:solidFill>
                  <a:srgbClr val="00B0F0"/>
                </a:solidFill>
              </a:rPr>
              <a:t>up, down, left, right </a:t>
            </a:r>
            <a:r>
              <a:rPr lang="hr-HR" dirty="0"/>
              <a:t>... generalne kontrole smjera</a:t>
            </a:r>
          </a:p>
          <a:p>
            <a:pPr lvl="1"/>
            <a:r>
              <a:rPr lang="hr-HR" dirty="0"/>
              <a:t>bool </a:t>
            </a:r>
            <a:r>
              <a:rPr lang="hr-HR" dirty="0">
                <a:solidFill>
                  <a:srgbClr val="00B0F0"/>
                </a:solidFill>
              </a:rPr>
              <a:t>tpEdge, skipN, tpSelf </a:t>
            </a:r>
            <a:r>
              <a:rPr lang="hr-HR" dirty="0"/>
              <a:t>... jesu li kretnje aktivirane posebnim tipkama</a:t>
            </a:r>
          </a:p>
          <a:p>
            <a:pPr lvl="1"/>
            <a:r>
              <a:rPr lang="hr-HR" dirty="0"/>
              <a:t>int </a:t>
            </a:r>
            <a:r>
              <a:rPr lang="hr-HR" dirty="0">
                <a:solidFill>
                  <a:srgbClr val="00B0F0"/>
                </a:solidFill>
              </a:rPr>
              <a:t>skipAmount</a:t>
            </a:r>
            <a:r>
              <a:rPr lang="hr-HR" dirty="0"/>
              <a:t> ... za koliko zmija mora skočiti</a:t>
            </a:r>
          </a:p>
          <a:p>
            <a:pPr marL="457200" lvl="1" indent="0">
              <a:buNone/>
            </a:pP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spomenute metode standarda: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Setup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Draw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KeyPressed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KeyReleased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9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metode:</a:t>
            </a:r>
          </a:p>
          <a:p>
            <a:pPr lvl="1"/>
            <a:r>
              <a:rPr lang="hr-HR" dirty="0"/>
              <a:t>bool </a:t>
            </a:r>
            <a:r>
              <a:rPr lang="hr-HR" dirty="0">
                <a:solidFill>
                  <a:srgbClr val="FFC000"/>
                </a:solidFill>
              </a:rPr>
              <a:t>ActivateTP</a:t>
            </a:r>
            <a:r>
              <a:rPr lang="hr-HR" dirty="0"/>
              <a:t>(Point dir) ... poziva metode za posebne pokrete zmije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LevelUp</a:t>
            </a:r>
            <a:r>
              <a:rPr lang="hr-HR" dirty="0"/>
              <a:t>() ... progresija na nopvi stage, otežanje igre</a:t>
            </a:r>
          </a:p>
          <a:p>
            <a:pPr lvl="1"/>
            <a:r>
              <a:rPr lang="hr-HR" dirty="0">
                <a:solidFill>
                  <a:srgbClr val="FF0000"/>
                </a:solidFill>
              </a:rPr>
              <a:t>[ANDRIJA DOVRŠI]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5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AC47-4F40-576E-683E-84D1683E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E884-F899-1565-7D14-A84FCEFA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neke istaknute varijable</a:t>
            </a:r>
          </a:p>
          <a:p>
            <a:r>
              <a:rPr lang="hr-HR" dirty="0"/>
              <a:t>svaka instanca Game klase ima istancu od Varijable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4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B985-0493-6F08-83C4-C90C230C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Stage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15D-9962-4432-6454-1E04DCC8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sadrži dizajn stageva pomoću polja </a:t>
            </a:r>
            <a:r>
              <a:rPr lang="hr-HR" dirty="0">
                <a:solidFill>
                  <a:srgbClr val="00B050"/>
                </a:solidFill>
              </a:rPr>
              <a:t>stringova</a:t>
            </a:r>
          </a:p>
          <a:p>
            <a:r>
              <a:rPr lang="hr-HR" dirty="0"/>
              <a:t>dekriptira ih i petvara u listu </a:t>
            </a:r>
            <a:r>
              <a:rPr lang="hr-HR" dirty="0">
                <a:solidFill>
                  <a:srgbClr val="00B050"/>
                </a:solidFill>
              </a:rPr>
              <a:t>Point</a:t>
            </a:r>
            <a:r>
              <a:rPr lang="hr-HR" dirty="0"/>
              <a:t> objekata</a:t>
            </a:r>
          </a:p>
          <a:p>
            <a:r>
              <a:rPr lang="hr-HR" dirty="0"/>
              <a:t>lako se dodaju i redizajniraju stagevi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0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E68C-3376-C114-7ACC-06A7333A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Snake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693D-8372-01E1-87A9-C799C86D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[ANDRIJA DOVRŠI]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2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FA21-7ED5-690A-F142-1D897A17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CC246-B193-2566-92A2-6D7DBF20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140E-345D-241A-EF5D-581A6EBC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SnakeAI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3DEA-6FD7-178C-BCA0-6CCC2E23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[ANDRIJA DOVRŠI]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BE4-CEA6-352E-CD5D-7FB5058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A26-770E-DA9A-BB43-6814973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Igra je pikselirana verzija igre </a:t>
            </a:r>
            <a:r>
              <a:rPr lang="hr-HR" i="1" dirty="0"/>
              <a:t>Snake</a:t>
            </a:r>
          </a:p>
          <a:p>
            <a:r>
              <a:rPr lang="hr-HR" dirty="0"/>
              <a:t>zmija jede </a:t>
            </a:r>
            <a:r>
              <a:rPr lang="hr-HR" dirty="0">
                <a:solidFill>
                  <a:srgbClr val="00B050"/>
                </a:solidFill>
              </a:rPr>
              <a:t>hranu</a:t>
            </a:r>
            <a:r>
              <a:rPr lang="hr-HR" dirty="0"/>
              <a:t> i povećava se</a:t>
            </a:r>
          </a:p>
          <a:p>
            <a:r>
              <a:rPr lang="hr-HR" dirty="0"/>
              <a:t>ne smije pojesti sebe</a:t>
            </a:r>
          </a:p>
          <a:p>
            <a:r>
              <a:rPr lang="hr-HR" dirty="0"/>
              <a:t>ne smije se zabiti u </a:t>
            </a:r>
            <a:r>
              <a:rPr lang="hr-HR" dirty="0">
                <a:solidFill>
                  <a:srgbClr val="7030A0"/>
                </a:solidFill>
              </a:rPr>
              <a:t>zid</a:t>
            </a:r>
          </a:p>
          <a:p>
            <a:r>
              <a:rPr lang="hr-HR" dirty="0">
                <a:solidFill>
                  <a:srgbClr val="FF0000"/>
                </a:solidFill>
              </a:rPr>
              <a:t>otrovna</a:t>
            </a:r>
            <a:r>
              <a:rPr lang="hr-HR" dirty="0"/>
              <a:t> hrana ju smanjuje</a:t>
            </a:r>
          </a:p>
          <a:p>
            <a:r>
              <a:rPr lang="hr-HR" dirty="0"/>
              <a:t>lokacija hrane je nasumična </a:t>
            </a:r>
          </a:p>
          <a:p>
            <a:r>
              <a:rPr lang="hr-HR" dirty="0">
                <a:solidFill>
                  <a:srgbClr val="FFC000"/>
                </a:solidFill>
              </a:rPr>
              <a:t>3 mape </a:t>
            </a:r>
            <a:r>
              <a:rPr lang="hr-HR" dirty="0"/>
              <a:t>(Stage) : 1, 2, 3, 1, 2, 3, ...</a:t>
            </a:r>
          </a:p>
          <a:p>
            <a:r>
              <a:rPr lang="hr-HR" dirty="0"/>
              <a:t>Level : nema ograničenja, svaka tri Stage-a se poveća</a:t>
            </a:r>
          </a:p>
          <a:p>
            <a:r>
              <a:rPr lang="hr-HR" dirty="0"/>
              <a:t>length == goalLength -&gt; novi Stage</a:t>
            </a:r>
          </a:p>
        </p:txBody>
      </p:sp>
    </p:spTree>
    <p:extLst>
      <p:ext uri="{BB962C8B-B14F-4D97-AF65-F5344CB8AC3E}">
        <p14:creationId xmlns:p14="http://schemas.microsoft.com/office/powerpoint/2010/main" val="41456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BE4-CEA6-352E-CD5D-7FB5058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A26-770E-DA9A-BB43-6814973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prelaskom na novi Stage</a:t>
            </a:r>
          </a:p>
          <a:p>
            <a:pPr lvl="1"/>
            <a:r>
              <a:rPr lang="hr-HR" dirty="0"/>
              <a:t>potrebna veća duljina za napredovanje</a:t>
            </a:r>
          </a:p>
          <a:p>
            <a:pPr lvl="1"/>
            <a:r>
              <a:rPr lang="hr-HR" dirty="0"/>
              <a:t>dobivaju se </a:t>
            </a:r>
            <a:r>
              <a:rPr lang="hr-HR" dirty="0">
                <a:solidFill>
                  <a:srgbClr val="00B050"/>
                </a:solidFill>
              </a:rPr>
              <a:t>bodovi(level, goalLEngth, width)</a:t>
            </a:r>
          </a:p>
          <a:p>
            <a:r>
              <a:rPr lang="hr-HR" dirty="0"/>
              <a:t>igra postaje teža prelaskom na novi Level (!= Stage)</a:t>
            </a:r>
          </a:p>
          <a:p>
            <a:pPr lvl="1"/>
            <a:r>
              <a:rPr lang="hr-HR" dirty="0"/>
              <a:t>zmija ubrzava, otrov jači</a:t>
            </a:r>
          </a:p>
          <a:p>
            <a:r>
              <a:rPr lang="hr-HR" dirty="0"/>
              <a:t>cilj je dobiti što veći score</a:t>
            </a:r>
          </a:p>
          <a:p>
            <a:r>
              <a:rPr lang="hr-HR" dirty="0"/>
              <a:t>igra završava</a:t>
            </a:r>
          </a:p>
          <a:p>
            <a:pPr lvl="1"/>
            <a:r>
              <a:rPr lang="hr-HR" dirty="0"/>
              <a:t>zabijanjem u zid</a:t>
            </a:r>
          </a:p>
          <a:p>
            <a:pPr lvl="1"/>
            <a:r>
              <a:rPr lang="hr-HR" dirty="0"/>
              <a:t>score == 0</a:t>
            </a:r>
          </a:p>
          <a:p>
            <a:pPr lvl="1"/>
            <a:r>
              <a:rPr lang="hr-HR" dirty="0"/>
              <a:t>zabijanjem u sebe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BE4-CEA6-352E-CD5D-7FB5058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 Versus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A26-770E-DA9A-BB43-6814973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[ANDRIJA DOVRŠI]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4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D8BD-048C-3EC1-2A83-BCAA3422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Dodatne forme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A500-ED0B-8385-5787-9DF1182C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MainMenu</a:t>
            </a:r>
          </a:p>
          <a:p>
            <a:pPr lvl="1"/>
            <a:r>
              <a:rPr lang="hr-HR" dirty="0"/>
              <a:t>prva prikazana forma prilikom pokretanja igre</a:t>
            </a:r>
          </a:p>
          <a:p>
            <a:r>
              <a:rPr lang="hr-HR" dirty="0"/>
              <a:t>HelpScreen</a:t>
            </a:r>
          </a:p>
          <a:p>
            <a:pPr lvl="1"/>
            <a:r>
              <a:rPr lang="hr-HR" dirty="0"/>
              <a:t>pravila igre</a:t>
            </a:r>
          </a:p>
          <a:p>
            <a:pPr lvl="1"/>
            <a:r>
              <a:rPr lang="hr-HR" dirty="0"/>
              <a:t>prikazuje se kad se igra pauzira</a:t>
            </a:r>
          </a:p>
          <a:p>
            <a:pPr lvl="1"/>
            <a:r>
              <a:rPr lang="hr-HR" dirty="0"/>
              <a:t>može se doći iz MainMenu</a:t>
            </a:r>
          </a:p>
          <a:p>
            <a:r>
              <a:rPr lang="hr-HR" dirty="0"/>
              <a:t>OptionsScreen</a:t>
            </a:r>
          </a:p>
          <a:p>
            <a:pPr lvl="1"/>
            <a:r>
              <a:rPr lang="hr-HR" dirty="0"/>
              <a:t>promjena postavki za kontrole</a:t>
            </a:r>
          </a:p>
          <a:p>
            <a:r>
              <a:rPr lang="hr-HR" dirty="0"/>
              <a:t>GameOverForm</a:t>
            </a:r>
          </a:p>
          <a:p>
            <a:pPr lvl="1"/>
            <a:r>
              <a:rPr lang="hr-HR" dirty="0"/>
              <a:t>prikazuje score</a:t>
            </a:r>
          </a:p>
          <a:p>
            <a:r>
              <a:rPr lang="hr-HR" dirty="0"/>
              <a:t>ControlsChange</a:t>
            </a:r>
          </a:p>
          <a:p>
            <a:pPr lvl="1"/>
            <a:r>
              <a:rPr lang="hr-HR" dirty="0"/>
              <a:t>prompt za mijenjanje kontrola</a:t>
            </a:r>
          </a:p>
        </p:txBody>
      </p:sp>
    </p:spTree>
    <p:extLst>
      <p:ext uri="{BB962C8B-B14F-4D97-AF65-F5344CB8AC3E}">
        <p14:creationId xmlns:p14="http://schemas.microsoft.com/office/powerpoint/2010/main" val="68846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ACCD-E9D5-B4FD-5D34-E0539B6A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koda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CE17-80BE-9291-3A1F-36F2766A9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GameForm :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skriva implementacije prikaza ekrana i sheme igrice</a:t>
            </a:r>
          </a:p>
          <a:p>
            <a:r>
              <a:rPr lang="hr-HR" dirty="0"/>
              <a:t>članovi:</a:t>
            </a:r>
          </a:p>
          <a:p>
            <a:pPr lvl="1"/>
            <a:r>
              <a:rPr lang="hr-HR" dirty="0"/>
              <a:t>Keys </a:t>
            </a:r>
            <a:r>
              <a:rPr lang="hr-HR" dirty="0">
                <a:solidFill>
                  <a:srgbClr val="00B0F0"/>
                </a:solidFill>
              </a:rPr>
              <a:t>KeyCode</a:t>
            </a:r>
            <a:r>
              <a:rPr lang="hr-HR" dirty="0"/>
              <a:t> ... kod pritisnute tipke dodijeljene u KeyPressed</a:t>
            </a:r>
          </a:p>
          <a:p>
            <a:pPr lvl="1"/>
            <a:r>
              <a:rPr lang="hr-HR" dirty="0">
                <a:solidFill>
                  <a:srgbClr val="00B050"/>
                </a:solidFill>
              </a:rPr>
              <a:t>Varijable</a:t>
            </a:r>
            <a:r>
              <a:rPr lang="hr-HR" dirty="0"/>
              <a:t> </a:t>
            </a:r>
            <a:r>
              <a:rPr lang="hr-HR" dirty="0">
                <a:solidFill>
                  <a:srgbClr val="00B0F0"/>
                </a:solidFill>
              </a:rPr>
              <a:t>varjable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... (na prezentaciji)</a:t>
            </a:r>
            <a:endParaRPr lang="hr-HR" dirty="0">
              <a:solidFill>
                <a:srgbClr val="00B0F0"/>
              </a:solidFill>
            </a:endParaRPr>
          </a:p>
          <a:p>
            <a:pPr lvl="1"/>
            <a:r>
              <a:rPr lang="hr-HR" dirty="0"/>
              <a:t>TableLayoutPanel </a:t>
            </a:r>
            <a:r>
              <a:rPr lang="hr-HR" dirty="0">
                <a:solidFill>
                  <a:srgbClr val="00B0F0"/>
                </a:solidFill>
              </a:rPr>
              <a:t>activeScreen</a:t>
            </a:r>
            <a:r>
              <a:rPr lang="hr-HR" dirty="0"/>
              <a:t> ... referenca na aktivan TableLayoutPanel</a:t>
            </a:r>
          </a:p>
          <a:p>
            <a:pPr lvl="1"/>
            <a:r>
              <a:rPr lang="hr-HR" dirty="0"/>
              <a:t>Dictionary&lt;int, TableLayoutPanel&gt; </a:t>
            </a:r>
            <a:r>
              <a:rPr lang="hr-HR" dirty="0">
                <a:solidFill>
                  <a:srgbClr val="00B0F0"/>
                </a:solidFill>
              </a:rPr>
              <a:t>screens</a:t>
            </a:r>
            <a:r>
              <a:rPr lang="hr-HR" dirty="0"/>
              <a:t> ... lista svih inicjaliziranih T.L.Panela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virtual void </a:t>
            </a:r>
            <a:r>
              <a:rPr lang="hr-HR" dirty="0">
                <a:solidFill>
                  <a:srgbClr val="FFC000"/>
                </a:solidFill>
              </a:rPr>
              <a:t>Setup</a:t>
            </a:r>
            <a:r>
              <a:rPr lang="hr-HR" dirty="0"/>
              <a:t>() ... shema igrica, prva funkcija</a:t>
            </a:r>
          </a:p>
          <a:p>
            <a:pPr lvl="1"/>
            <a:r>
              <a:rPr lang="hr-HR" dirty="0"/>
              <a:t>virtual void </a:t>
            </a:r>
            <a:r>
              <a:rPr lang="hr-HR" dirty="0">
                <a:solidFill>
                  <a:srgbClr val="FFC000"/>
                </a:solidFill>
              </a:rPr>
              <a:t>Draw</a:t>
            </a:r>
            <a:r>
              <a:rPr lang="hr-HR" dirty="0"/>
              <a:t>() ... shema igrica, svaki frame se poziva</a:t>
            </a:r>
          </a:p>
          <a:p>
            <a:pPr lvl="1"/>
            <a:r>
              <a:rPr lang="hr-HR" dirty="0"/>
              <a:t>virtual void </a:t>
            </a:r>
            <a:r>
              <a:rPr lang="hr-HR" dirty="0">
                <a:solidFill>
                  <a:srgbClr val="FFC000"/>
                </a:solidFill>
              </a:rPr>
              <a:t>KeyPressed</a:t>
            </a:r>
            <a:r>
              <a:rPr lang="hr-HR" dirty="0"/>
              <a:t>() ... shema igrica, poziv pritiskom na tipku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GameForm :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InitializeScreen</a:t>
            </a:r>
            <a:r>
              <a:rPr lang="hr-HR" dirty="0"/>
              <a:t>( int width ) ...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(na prezentaciji)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GetScreen</a:t>
            </a:r>
            <a:r>
              <a:rPr lang="hr-HR" dirty="0"/>
              <a:t>( int width ) ...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(na prezentaciji)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ClearScreen</a:t>
            </a:r>
            <a:r>
              <a:rPr lang="hr-HR" dirty="0"/>
              <a:t>() ... postavlja pozadinu na crnu, shema igrica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DrawList</a:t>
            </a:r>
            <a:r>
              <a:rPr lang="hr-HR" dirty="0"/>
              <a:t>( </a:t>
            </a:r>
            <a:r>
              <a:rPr lang="en-US" dirty="0"/>
              <a:t>List&lt;Point&gt; pts, Color </a:t>
            </a:r>
            <a:r>
              <a:rPr lang="en-US" noProof="1"/>
              <a:t>color</a:t>
            </a:r>
            <a:r>
              <a:rPr lang="hr-HR" dirty="0"/>
              <a:t> ) ... crta kvadratiće iz pts u boji</a:t>
            </a:r>
          </a:p>
          <a:p>
            <a:pPr lvl="1"/>
            <a:endParaRPr lang="hr-HR" dirty="0"/>
          </a:p>
          <a:p>
            <a:pPr lvl="1"/>
            <a:r>
              <a:rPr lang="hr-HR" dirty="0">
                <a:solidFill>
                  <a:srgbClr val="FFC000"/>
                </a:solidFill>
              </a:rPr>
              <a:t>GameForm</a:t>
            </a:r>
            <a:r>
              <a:rPr lang="hr-HR" dirty="0"/>
              <a:t>() ... tajmer pokreće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Timer1_Tick</a:t>
            </a:r>
            <a:r>
              <a:rPr lang="hr-HR" dirty="0"/>
              <a:t>( object sender, EventArgs e ) ... poziva </a:t>
            </a:r>
            <a:r>
              <a:rPr lang="en-US" dirty="0" err="1">
                <a:solidFill>
                  <a:srgbClr val="FFC000"/>
                </a:solidFill>
              </a:rPr>
              <a:t>Game.D</a:t>
            </a:r>
            <a:r>
              <a:rPr lang="hr-HR" dirty="0">
                <a:solidFill>
                  <a:srgbClr val="FFC000"/>
                </a:solidFill>
              </a:rPr>
              <a:t>raw</a:t>
            </a:r>
            <a:r>
              <a:rPr lang="hr-HR" dirty="0"/>
              <a:t>()</a:t>
            </a:r>
          </a:p>
          <a:p>
            <a:pPr lvl="1"/>
            <a:r>
              <a:rPr lang="en-US" dirty="0"/>
              <a:t>void </a:t>
            </a:r>
            <a:r>
              <a:rPr lang="en-US" dirty="0">
                <a:solidFill>
                  <a:srgbClr val="FFC000"/>
                </a:solidFill>
              </a:rPr>
              <a:t>Form2_Load</a:t>
            </a:r>
            <a:r>
              <a:rPr lang="en-US" dirty="0"/>
              <a:t>(</a:t>
            </a:r>
            <a:r>
              <a:rPr lang="hr-HR" dirty="0"/>
              <a:t> </a:t>
            </a:r>
            <a:r>
              <a:rPr lang="en-US" dirty="0"/>
              <a:t>object sender, </a:t>
            </a:r>
            <a:r>
              <a:rPr lang="en-US" noProof="1"/>
              <a:t>EventArgs</a:t>
            </a:r>
            <a:r>
              <a:rPr lang="en-US" dirty="0"/>
              <a:t> e</a:t>
            </a:r>
            <a:r>
              <a:rPr lang="hr-HR" dirty="0"/>
              <a:t> </a:t>
            </a:r>
            <a:r>
              <a:rPr lang="en-US" dirty="0"/>
              <a:t>)</a:t>
            </a:r>
            <a:r>
              <a:rPr lang="hr-HR" dirty="0"/>
              <a:t> ... poziva </a:t>
            </a:r>
            <a:r>
              <a:rPr lang="en-US" dirty="0" err="1">
                <a:solidFill>
                  <a:srgbClr val="FFC000"/>
                </a:solidFill>
              </a:rPr>
              <a:t>Game.S</a:t>
            </a:r>
            <a:r>
              <a:rPr lang="hr-HR" dirty="0">
                <a:solidFill>
                  <a:srgbClr val="FFC000"/>
                </a:solidFill>
              </a:rPr>
              <a:t>etup</a:t>
            </a:r>
            <a:r>
              <a:rPr lang="hr-HR" dirty="0"/>
              <a:t>()</a:t>
            </a:r>
          </a:p>
          <a:p>
            <a:pPr lvl="1"/>
            <a:r>
              <a:rPr lang="en-US" dirty="0"/>
              <a:t>void </a:t>
            </a:r>
            <a:r>
              <a:rPr lang="en-US" dirty="0" err="1">
                <a:solidFill>
                  <a:srgbClr val="FFC000"/>
                </a:solidFill>
              </a:rPr>
              <a:t>GameForm_KeyDown</a:t>
            </a:r>
            <a:r>
              <a:rPr lang="en-US" dirty="0"/>
              <a:t>(object sender, </a:t>
            </a:r>
            <a:r>
              <a:rPr lang="en-US" dirty="0" err="1"/>
              <a:t>KeyEventArgs</a:t>
            </a:r>
            <a:r>
              <a:rPr lang="en-US" dirty="0"/>
              <a:t> e)</a:t>
            </a:r>
            <a:r>
              <a:rPr lang="hr-HR" dirty="0"/>
              <a:t> </a:t>
            </a:r>
          </a:p>
          <a:p>
            <a:pPr marL="457200" lvl="1" indent="0">
              <a:buNone/>
            </a:pPr>
            <a:r>
              <a:rPr lang="hr-HR" dirty="0"/>
              <a:t>	... poziva </a:t>
            </a:r>
            <a:r>
              <a:rPr lang="en-US" noProof="1">
                <a:solidFill>
                  <a:srgbClr val="FFC000"/>
                </a:solidFill>
              </a:rPr>
              <a:t>Game.K</a:t>
            </a:r>
            <a:r>
              <a:rPr lang="hr-HR" noProof="1">
                <a:solidFill>
                  <a:srgbClr val="FFC000"/>
                </a:solidFill>
              </a:rPr>
              <a:t>eyDown</a:t>
            </a:r>
            <a:r>
              <a:rPr lang="hr-HR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659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Zmijica</vt:lpstr>
      <vt:lpstr>Funkcionalnosti</vt:lpstr>
      <vt:lpstr>Igra</vt:lpstr>
      <vt:lpstr>Igra</vt:lpstr>
      <vt:lpstr>Igra Versus AI</vt:lpstr>
      <vt:lpstr>Dodatne forme</vt:lpstr>
      <vt:lpstr>Organizacija koda</vt:lpstr>
      <vt:lpstr>class GameForm : Form</vt:lpstr>
      <vt:lpstr>class GameForm : Form</vt:lpstr>
      <vt:lpstr>GameForm.InitializeScreen</vt:lpstr>
      <vt:lpstr>GameForm.GetScreen</vt:lpstr>
      <vt:lpstr>class Game : GameForm</vt:lpstr>
      <vt:lpstr>class Game : GameForm</vt:lpstr>
      <vt:lpstr>class Game : GameForm</vt:lpstr>
      <vt:lpstr>class Game : GameForm</vt:lpstr>
      <vt:lpstr>class Game : GameForm</vt:lpstr>
      <vt:lpstr>class Varijable</vt:lpstr>
      <vt:lpstr>class Stage</vt:lpstr>
      <vt:lpstr>class Snake</vt:lpstr>
      <vt:lpstr>class SnakeAI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Zmijica</dc:title>
  <dc:creator>Mihael Petrinjak</dc:creator>
  <cp:lastModifiedBy>Mihael Petrinjak</cp:lastModifiedBy>
  <cp:revision>36</cp:revision>
  <dcterms:created xsi:type="dcterms:W3CDTF">2024-01-15T14:21:01Z</dcterms:created>
  <dcterms:modified xsi:type="dcterms:W3CDTF">2024-01-18T13:26:50Z</dcterms:modified>
</cp:coreProperties>
</file>