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xdlYfP2RQLuW+ravQTlTrZhku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824E2-6B2B-4EC8-BC92-7A91CB47548C}">
  <a:tblStyle styleId="{C32824E2-6B2B-4EC8-BC92-7A91CB4754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38D8336-7E1A-49B6-AF71-26FE6DB381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48c8455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948c84554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第	5回 Pythonゼミ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2023/11/13　M1 田所 孝之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3"/>
          <p:cNvGraphicFramePr/>
          <p:nvPr/>
        </p:nvGraphicFramePr>
        <p:xfrm>
          <a:off x="427054" y="20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{C32824E2-6B2B-4EC8-BC92-7A91CB47548C}</a:tableStyleId>
              </a:tblPr>
              <a:tblGrid>
                <a:gridCol w="1301125"/>
                <a:gridCol w="1994700"/>
                <a:gridCol w="7033500"/>
                <a:gridCol w="1008550"/>
              </a:tblGrid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日付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学習テーマ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主担当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第1回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10月16日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オリエンテーション・基本演算・データ型・if文・for文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田所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第2回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10月23日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関数・ライブラリ(pipの使い方)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重冨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第3回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10月30日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オブジェクト指向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田所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第4回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11月6日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ライブラリ（Numpy, Pandas, Matplotlib）・データ分析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重冨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第5回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11月13日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ライブラリ（Scikit-learn, Matplotlib）・データ分析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DD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田所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DDB2"/>
                    </a:solidFill>
                  </a:tcPr>
                </a:tc>
              </a:tr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第6回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11月20日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Webスクレイピングによるデータ収集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重冨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第7回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11月27日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WebAPIによるデータ収集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田所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第8回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r>
                        <a:rPr lang="en-US"/>
                        <a:t>2</a:t>
                      </a:r>
                      <a:r>
                        <a:rPr lang="en-US" sz="1400" u="none" cap="none" strike="noStrike"/>
                        <a:t>月</a:t>
                      </a:r>
                      <a:r>
                        <a:rPr lang="en-US"/>
                        <a:t>4</a:t>
                      </a:r>
                      <a:r>
                        <a:rPr lang="en-US" sz="1400" u="none" cap="none" strike="noStrike"/>
                        <a:t>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グループ課題（例年、年末辺りに発表会、今年は全体ゼミ！）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重冨,</a:t>
                      </a:r>
                      <a:r>
                        <a:rPr lang="en-US"/>
                        <a:t>田所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第9回～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12月11,18日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未定（グループごとの任意参加で課題を進める、たぶんなし）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なし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発表会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(多分)12月20日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グループごとに分析した内容を蓮池研のみんなの前で発表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なし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前回</a:t>
            </a:r>
            <a:r>
              <a:rPr lang="en-US"/>
              <a:t>までの振り返り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511550" y="5209250"/>
            <a:ext cx="9168900" cy="77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700"/>
              <a:t>Pythonでコードを書くにあたって、基本的な道具は割と上記の内容で揃っています！</a:t>
            </a:r>
            <a:endParaRPr b="1" sz="1700"/>
          </a:p>
        </p:txBody>
      </p:sp>
      <p:sp>
        <p:nvSpPr>
          <p:cNvPr id="97" name="Google Shape;97;p2"/>
          <p:cNvSpPr txBox="1"/>
          <p:nvPr/>
        </p:nvSpPr>
        <p:spPr>
          <a:xfrm>
            <a:off x="6324850" y="1520550"/>
            <a:ext cx="59388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u="sng">
                <a:solidFill>
                  <a:srgbClr val="434343"/>
                </a:solidFill>
              </a:rPr>
              <a:t>3回目：いろいろ</a:t>
            </a:r>
            <a:endParaRPr sz="2400" u="sng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NumPy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csvファイルの読み込み、</a:t>
            </a:r>
            <a:br>
              <a:rPr lang="en-US" sz="2200">
                <a:solidFill>
                  <a:srgbClr val="434343"/>
                </a:solidFill>
              </a:rPr>
            </a:br>
            <a:r>
              <a:rPr lang="en-US" sz="2200">
                <a:solidFill>
                  <a:srgbClr val="434343"/>
                </a:solidFill>
              </a:rPr>
              <a:t>拡張子、文字コード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オブジェクト指向の基礎</a:t>
            </a: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u="sng">
                <a:solidFill>
                  <a:srgbClr val="434343"/>
                </a:solidFill>
              </a:rPr>
              <a:t>4回目：データを扱うライブラリ</a:t>
            </a:r>
            <a:endParaRPr sz="2400" u="sng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NumPy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Pandas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86050" y="1500175"/>
            <a:ext cx="5938800" cy="3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u="sng">
                <a:solidFill>
                  <a:srgbClr val="434343"/>
                </a:solidFill>
              </a:rPr>
              <a:t>1回目：Pythonの基本　その１</a:t>
            </a:r>
            <a:endParaRPr sz="2400" u="sng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文字列、リスト、辞書、タプルなど...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if文による分岐、for文によるループ</a:t>
            </a:r>
            <a:br>
              <a:rPr lang="en-US" sz="2200">
                <a:solidFill>
                  <a:srgbClr val="434343"/>
                </a:solidFill>
              </a:rPr>
            </a:b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u="sng">
                <a:solidFill>
                  <a:srgbClr val="434343"/>
                </a:solidFill>
              </a:rPr>
              <a:t>2回目：Pythonの基本　その２</a:t>
            </a:r>
            <a:endParaRPr sz="2400" u="sng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便利な関数　enumerate, zip, format….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関数とメソッド　list_.append(...)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ライブラリの利用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今回の内容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550639" y="1437389"/>
            <a:ext cx="11090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b="1" lang="en-US" sz="2400">
                <a:solidFill>
                  <a:srgbClr val="434343"/>
                </a:solidFill>
              </a:rPr>
              <a:t>グラフ描画ライブラリmatplotlib</a:t>
            </a:r>
            <a:endParaRPr b="1" sz="2400">
              <a:solidFill>
                <a:srgbClr val="434343"/>
              </a:solidFill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-US" sz="1900">
                <a:solidFill>
                  <a:srgbClr val="434343"/>
                </a:solidFill>
              </a:rPr>
              <a:t>演習のいたるところに可視化の作業が含まれています</a:t>
            </a:r>
            <a:endParaRPr sz="19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1900">
                <a:solidFill>
                  <a:srgbClr val="434343"/>
                </a:solidFill>
              </a:rPr>
              <a:t>演習で使える程度に軽く解説しているので、必要になったら参照してください</a:t>
            </a:r>
            <a:br>
              <a:rPr lang="en-US" sz="2200">
                <a:solidFill>
                  <a:srgbClr val="434343"/>
                </a:solidFill>
              </a:rPr>
            </a:b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</a:rPr>
              <a:t>演習</a:t>
            </a:r>
            <a:endParaRPr b="1" sz="2400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2000"/>
              <a:buChar char="○"/>
            </a:pPr>
            <a:r>
              <a:rPr lang="en-US" sz="2000">
                <a:solidFill>
                  <a:srgbClr val="3197A8"/>
                </a:solidFill>
              </a:rPr>
              <a:t>お題１：Pythonでいろいろなお題を解いてみよう(</a:t>
            </a:r>
            <a:r>
              <a:rPr lang="en-US" sz="2000">
                <a:solidFill>
                  <a:srgbClr val="3197A8"/>
                </a:solidFill>
              </a:rPr>
              <a:t>モデリング・シミュレーション</a:t>
            </a:r>
            <a:r>
              <a:rPr lang="en-US" sz="2000">
                <a:solidFill>
                  <a:srgbClr val="3197A8"/>
                </a:solidFill>
              </a:rPr>
              <a:t>)</a:t>
            </a:r>
            <a:endParaRPr sz="2000">
              <a:solidFill>
                <a:srgbClr val="3197A8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-US" sz="1800">
                <a:solidFill>
                  <a:srgbClr val="434343"/>
                </a:solidFill>
              </a:rPr>
              <a:t>フィボナッチ数列を生成する関数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-US" sz="1800">
                <a:solidFill>
                  <a:srgbClr val="434343"/>
                </a:solidFill>
              </a:rPr>
              <a:t>モンテカルロシミュレーションで円周率を推定する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-US" sz="1800">
                <a:solidFill>
                  <a:srgbClr val="434343"/>
                </a:solidFill>
              </a:rPr>
              <a:t>在庫管理シミュレータを作ってみよう</a:t>
            </a:r>
            <a:br>
              <a:rPr lang="en-US" sz="1800">
                <a:solidFill>
                  <a:srgbClr val="434343"/>
                </a:solidFill>
              </a:rPr>
            </a:br>
            <a:endParaRPr sz="18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2000"/>
              <a:buChar char="○"/>
            </a:pPr>
            <a:r>
              <a:rPr lang="en-US" sz="2000">
                <a:solidFill>
                  <a:srgbClr val="3197A8"/>
                </a:solidFill>
              </a:rPr>
              <a:t>お題２：Pandasでデータ分析してみよう</a:t>
            </a:r>
            <a:r>
              <a:rPr lang="en-US" sz="2000">
                <a:solidFill>
                  <a:srgbClr val="3197A8"/>
                </a:solidFill>
              </a:rPr>
              <a:t>（データ分析）</a:t>
            </a:r>
            <a:endParaRPr sz="2000">
              <a:solidFill>
                <a:srgbClr val="3197A8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-US" sz="1800">
                <a:solidFill>
                  <a:srgbClr val="434343"/>
                </a:solidFill>
              </a:rPr>
              <a:t>titanicデータセットを用いた乗客の特徴の可視化</a:t>
            </a:r>
            <a:br>
              <a:rPr lang="en-US" sz="1800">
                <a:solidFill>
                  <a:srgbClr val="434343"/>
                </a:solidFill>
              </a:rPr>
            </a:br>
            <a:endParaRPr sz="18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2000"/>
              <a:buChar char="○"/>
            </a:pPr>
            <a:r>
              <a:rPr lang="en-US" sz="2000">
                <a:solidFill>
                  <a:srgbClr val="3197A8"/>
                </a:solidFill>
              </a:rPr>
              <a:t>お題３：機械学習を体験してみよう</a:t>
            </a:r>
            <a:r>
              <a:rPr lang="en-US" sz="2000">
                <a:solidFill>
                  <a:srgbClr val="3197A8"/>
                </a:solidFill>
              </a:rPr>
              <a:t>（機械学習）</a:t>
            </a:r>
            <a:endParaRPr sz="2000">
              <a:solidFill>
                <a:srgbClr val="3197A8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-US" sz="1800">
                <a:solidFill>
                  <a:srgbClr val="434343"/>
                </a:solidFill>
              </a:rPr>
              <a:t>肺がんかどうかを予測するモデルを構築する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今回の内容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550650" y="1437421"/>
            <a:ext cx="110907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演習のお題が</a:t>
            </a:r>
            <a:r>
              <a:rPr b="1" lang="en-US" sz="2400">
                <a:solidFill>
                  <a:srgbClr val="434343"/>
                </a:solidFill>
              </a:rPr>
              <a:t>3つ</a:t>
            </a:r>
            <a:r>
              <a:rPr lang="en-US" sz="2400">
                <a:solidFill>
                  <a:srgbClr val="434343"/>
                </a:solidFill>
              </a:rPr>
              <a:t>あります！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全員がすべてのお題に取り組んでほしいですが、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時間内にやるのは結構厳しいかもです。</a:t>
            </a:r>
            <a:br>
              <a:rPr lang="en-US" sz="2400">
                <a:solidFill>
                  <a:srgbClr val="434343"/>
                </a:solidFill>
              </a:rPr>
            </a:b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ってことで、お題を1つ決めて、</a:t>
            </a:r>
            <a:r>
              <a:rPr lang="en-US" sz="2400">
                <a:solidFill>
                  <a:srgbClr val="434343"/>
                </a:solidFill>
              </a:rPr>
              <a:t>グループ</a:t>
            </a:r>
            <a:r>
              <a:rPr lang="en-US" sz="2400">
                <a:solidFill>
                  <a:srgbClr val="434343"/>
                </a:solidFill>
              </a:rPr>
              <a:t>ごとに演習をしてもらいます。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ランダムにグループ分け or 自分がやりたいテーマを選択する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チームで</a:t>
            </a:r>
            <a:r>
              <a:rPr lang="en-US" sz="2400">
                <a:solidFill>
                  <a:srgbClr val="434343"/>
                </a:solidFill>
              </a:rPr>
              <a:t>協力してがんばりましょー。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graphicFrame>
        <p:nvGraphicFramePr>
          <p:cNvPr id="111" name="Google Shape;111;p5"/>
          <p:cNvGraphicFramePr/>
          <p:nvPr/>
        </p:nvGraphicFramePr>
        <p:xfrm>
          <a:off x="4318500" y="48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{B38D8336-7E1A-49B6-AF71-26FE6DB38129}</a:tableStyleId>
              </a:tblPr>
              <a:tblGrid>
                <a:gridCol w="1082900"/>
                <a:gridCol w="864250"/>
                <a:gridCol w="860325"/>
                <a:gridCol w="74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担当お題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8c845547_0_8"/>
          <p:cNvSpPr txBox="1"/>
          <p:nvPr>
            <p:ph type="title"/>
          </p:nvPr>
        </p:nvSpPr>
        <p:spPr>
          <a:xfrm>
            <a:off x="838200" y="365125"/>
            <a:ext cx="105156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最後に</a:t>
            </a:r>
            <a:endParaRPr/>
          </a:p>
        </p:txBody>
      </p:sp>
      <p:sp>
        <p:nvSpPr>
          <p:cNvPr id="117" name="Google Shape;117;g2948c845547_0_8"/>
          <p:cNvSpPr txBox="1"/>
          <p:nvPr/>
        </p:nvSpPr>
        <p:spPr>
          <a:xfrm>
            <a:off x="550639" y="1358714"/>
            <a:ext cx="11090700" cy="5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今回の演習問題は本来、全部をみ</a:t>
            </a:r>
            <a:r>
              <a:rPr lang="en-US" sz="2400">
                <a:solidFill>
                  <a:srgbClr val="434343"/>
                </a:solidFill>
              </a:rPr>
              <a:t>んな</a:t>
            </a:r>
            <a:r>
              <a:rPr lang="en-US" sz="2400">
                <a:solidFill>
                  <a:srgbClr val="434343"/>
                </a:solidFill>
              </a:rPr>
              <a:t>にやってほしいものです。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時間の都合上，それが厳しいので，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最後に，グループごとに担当したお題について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197A8"/>
                </a:solidFill>
              </a:rPr>
              <a:t>5分くらいでかるーく解説してもらって、</a:t>
            </a:r>
            <a:endParaRPr b="1" sz="2400">
              <a:solidFill>
                <a:srgbClr val="3197A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197A8"/>
                </a:solidFill>
              </a:rPr>
              <a:t>B3のみ</a:t>
            </a:r>
            <a:r>
              <a:rPr b="1" lang="en-US" sz="2400">
                <a:solidFill>
                  <a:srgbClr val="3197A8"/>
                </a:solidFill>
              </a:rPr>
              <a:t>んな</a:t>
            </a:r>
            <a:r>
              <a:rPr b="1" lang="en-US" sz="2400">
                <a:solidFill>
                  <a:srgbClr val="3197A8"/>
                </a:solidFill>
              </a:rPr>
              <a:t>で各お題について情報共有してもらおうと思います！</a:t>
            </a:r>
            <a:endParaRPr b="1" sz="2400">
              <a:solidFill>
                <a:srgbClr val="3197A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4343"/>
                </a:solidFill>
              </a:rPr>
              <a:t>解説内容</a:t>
            </a:r>
            <a:endParaRPr b="1" sz="24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en-US" sz="2000">
                <a:solidFill>
                  <a:srgbClr val="434343"/>
                </a:solidFill>
              </a:rPr>
              <a:t>コード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en-US" sz="2000">
                <a:solidFill>
                  <a:srgbClr val="434343"/>
                </a:solidFill>
              </a:rPr>
              <a:t>ロジック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en-US" sz="2000">
                <a:solidFill>
                  <a:srgbClr val="434343"/>
                </a:solidFill>
              </a:rPr>
              <a:t>その他大事だと思った部分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演習</a:t>
            </a:r>
            <a:r>
              <a:rPr lang="en-US"/>
              <a:t>スタート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38200" y="1666500"/>
            <a:ext cx="4798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</a:rPr>
              <a:t>復習</a:t>
            </a:r>
            <a:endParaRPr i="0" sz="2200" u="none" cap="none" strike="noStrike"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</a:rPr>
              <a:t>グラフ描画ライブラリmatplotlib</a:t>
            </a:r>
            <a:br>
              <a:rPr i="0" lang="en-US" sz="2200" u="none" cap="none" strike="noStrike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i="0" sz="2200" u="none" cap="none" strike="noStrike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i="0" lang="en-US" sz="2200" u="none" cap="none" strike="noStrike">
                <a:solidFill>
                  <a:srgbClr val="000000"/>
                </a:solidFill>
              </a:rPr>
              <a:t>演習</a:t>
            </a:r>
            <a:endParaRPr i="0" sz="22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6768620" y="1469972"/>
            <a:ext cx="181200" cy="138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B5600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080329" y="20585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各自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6768625" y="3398127"/>
            <a:ext cx="181200" cy="159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A9988"/>
          </a:solidFill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1095024" y="3750060"/>
            <a:ext cx="5673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</a:rPr>
              <a:t>・</a:t>
            </a:r>
            <a:r>
              <a:rPr lang="en-US" sz="1600"/>
              <a:t>お題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ごとに座る</a:t>
            </a:r>
            <a:br>
              <a:rPr i="0" lang="en-US" sz="1600" u="none" cap="none" strike="noStrike">
                <a:solidFill>
                  <a:srgbClr val="000000"/>
                </a:solidFill>
              </a:rPr>
            </a:br>
            <a:r>
              <a:rPr i="0" lang="en-US" sz="1600" u="none" cap="none" strike="noStrike">
                <a:solidFill>
                  <a:srgbClr val="000000"/>
                </a:solidFill>
              </a:rPr>
              <a:t>・周りの人と相談しながら進めてOK！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</a:rPr>
              <a:t>・初めの演習が終わったら、他の演習へGO！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9097313" y="3398113"/>
            <a:ext cx="965400" cy="443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latin typeface="Lato"/>
                <a:ea typeface="Lato"/>
                <a:cs typeface="Lato"/>
                <a:sym typeface="Lato"/>
              </a:rPr>
              <a:t>田所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724227" y="4098608"/>
            <a:ext cx="1740300" cy="23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767490" y="4098608"/>
            <a:ext cx="1740300" cy="23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8025413" y="4368275"/>
            <a:ext cx="1137900" cy="737100"/>
          </a:xfrm>
          <a:prstGeom prst="roundRect">
            <a:avLst>
              <a:gd fmla="val 16667" name="adj"/>
            </a:avLst>
          </a:prstGeom>
          <a:solidFill>
            <a:srgbClr val="FFB8A2">
              <a:alpha val="59609"/>
            </a:srgbClr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お題①</a:t>
            </a:r>
            <a:endParaRPr b="1" i="0" sz="11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10099005" y="4329881"/>
            <a:ext cx="1077300" cy="813900"/>
          </a:xfrm>
          <a:prstGeom prst="roundRect">
            <a:avLst>
              <a:gd fmla="val 16667" name="adj"/>
            </a:avLst>
          </a:prstGeom>
          <a:solidFill>
            <a:srgbClr val="FFB8A2">
              <a:alpha val="59609"/>
            </a:srgbClr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お題②</a:t>
            </a:r>
            <a:endParaRPr b="1" i="0" sz="11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10099005" y="5361905"/>
            <a:ext cx="1077300" cy="813900"/>
          </a:xfrm>
          <a:prstGeom prst="roundRect">
            <a:avLst>
              <a:gd fmla="val 16667" name="adj"/>
            </a:avLst>
          </a:prstGeom>
          <a:solidFill>
            <a:srgbClr val="FFB8A2">
              <a:alpha val="59609"/>
            </a:srgbClr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お題③</a:t>
            </a:r>
            <a:endParaRPr b="1" i="0" sz="11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2022-10-23T11:55:05Z</dcterms:created>
  <dc:creator>048masha800tp</dc:creator>
</cp:coreProperties>
</file>