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4630400" cy="8229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00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10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10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0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0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40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50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60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70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80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90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731520" y="110489"/>
            <a:ext cx="13167361" cy="180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731520" y="1920239"/>
            <a:ext cx="13167361" cy="6309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7071359" y="7408545"/>
            <a:ext cx="3413761" cy="43815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Text 0"/>
          <p:cNvSpPr txBox="1"/>
          <p:nvPr/>
        </p:nvSpPr>
        <p:spPr>
          <a:xfrm>
            <a:off x="793790" y="2337197"/>
            <a:ext cx="7556421" cy="2084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500"/>
              </a:lnSpc>
              <a:defRPr b="1" spc="-134" sz="44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Прогнозирование вероятности дефолта по кредиту</a:t>
            </a:r>
          </a:p>
        </p:txBody>
      </p:sp>
      <p:sp>
        <p:nvSpPr>
          <p:cNvPr id="122" name="Text 1"/>
          <p:cNvSpPr txBox="1"/>
          <p:nvPr/>
        </p:nvSpPr>
        <p:spPr>
          <a:xfrm>
            <a:off x="793790" y="4803696"/>
            <a:ext cx="7556421" cy="104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В этом представлении мы рассмотрим алгоритмы машинного обучения, применимые к прогнозированию вероятности дефолта по кредиту, используя практический пример.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 0"/>
          <p:cNvSpPr txBox="1"/>
          <p:nvPr/>
        </p:nvSpPr>
        <p:spPr>
          <a:xfrm>
            <a:off x="793790" y="734020"/>
            <a:ext cx="2244565" cy="687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b="1" spc="-134" sz="44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Выводы</a:t>
            </a:r>
          </a:p>
        </p:txBody>
      </p:sp>
      <p:sp>
        <p:nvSpPr>
          <p:cNvPr id="221" name="Shape 1"/>
          <p:cNvSpPr/>
          <p:nvPr/>
        </p:nvSpPr>
        <p:spPr>
          <a:xfrm>
            <a:off x="793790" y="1896428"/>
            <a:ext cx="2173724" cy="1669852"/>
          </a:xfrm>
          <a:prstGeom prst="roundRect">
            <a:avLst>
              <a:gd name="adj" fmla="val 5705"/>
            </a:avLst>
          </a:prstGeom>
          <a:solidFill>
            <a:srgbClr val="110080"/>
          </a:solidFill>
          <a:ln w="7620">
            <a:solidFill>
              <a:srgbClr val="2A199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2" name="Text 2"/>
          <p:cNvSpPr txBox="1"/>
          <p:nvPr/>
        </p:nvSpPr>
        <p:spPr>
          <a:xfrm>
            <a:off x="1005286" y="2504599"/>
            <a:ext cx="159581" cy="419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3500"/>
              </a:lnSpc>
              <a:defRPr b="1" spc="-67" sz="2200">
                <a:solidFill>
                  <a:srgbClr val="E5E0D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23" name="Text 3"/>
          <p:cNvSpPr txBox="1"/>
          <p:nvPr/>
        </p:nvSpPr>
        <p:spPr>
          <a:xfrm>
            <a:off x="3194328" y="2123241"/>
            <a:ext cx="2410716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b="1" spc="-67" sz="2200">
                <a:solidFill>
                  <a:srgbClr val="E5E0D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Успешная модель</a:t>
            </a:r>
          </a:p>
        </p:txBody>
      </p:sp>
      <p:sp>
        <p:nvSpPr>
          <p:cNvPr id="224" name="Text 4"/>
          <p:cNvSpPr txBox="1"/>
          <p:nvPr/>
        </p:nvSpPr>
        <p:spPr>
          <a:xfrm>
            <a:off x="3194328" y="2613660"/>
            <a:ext cx="10415469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Модель успешно предсказывает вероятность дефолта по кредиту на основе исторических данных.</a:t>
            </a:r>
          </a:p>
        </p:txBody>
      </p:sp>
      <p:sp>
        <p:nvSpPr>
          <p:cNvPr id="225" name="Shape 5"/>
          <p:cNvSpPr/>
          <p:nvPr/>
        </p:nvSpPr>
        <p:spPr>
          <a:xfrm>
            <a:off x="3080860" y="3551039"/>
            <a:ext cx="10642404" cy="15241"/>
          </a:xfrm>
          <a:prstGeom prst="roundRect">
            <a:avLst>
              <a:gd name="adj" fmla="val 50000"/>
            </a:avLst>
          </a:prstGeom>
          <a:solidFill>
            <a:srgbClr val="2A19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6" name="Shape 6"/>
          <p:cNvSpPr/>
          <p:nvPr/>
        </p:nvSpPr>
        <p:spPr>
          <a:xfrm>
            <a:off x="793790" y="3679626"/>
            <a:ext cx="4347568" cy="1669853"/>
          </a:xfrm>
          <a:prstGeom prst="roundRect">
            <a:avLst>
              <a:gd name="adj" fmla="val 5705"/>
            </a:avLst>
          </a:prstGeom>
          <a:solidFill>
            <a:srgbClr val="110080"/>
          </a:solidFill>
          <a:ln w="7620">
            <a:solidFill>
              <a:srgbClr val="2A199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7" name="Text 7"/>
          <p:cNvSpPr txBox="1"/>
          <p:nvPr/>
        </p:nvSpPr>
        <p:spPr>
          <a:xfrm>
            <a:off x="1033444" y="4287797"/>
            <a:ext cx="159581" cy="41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3500"/>
              </a:lnSpc>
              <a:defRPr b="1" spc="-67" sz="2200">
                <a:solidFill>
                  <a:srgbClr val="E5E0D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28" name="Text 8"/>
          <p:cNvSpPr txBox="1"/>
          <p:nvPr/>
        </p:nvSpPr>
        <p:spPr>
          <a:xfrm>
            <a:off x="5368171" y="3906441"/>
            <a:ext cx="1650668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b="1" spc="-67" sz="2200">
                <a:solidFill>
                  <a:srgbClr val="E5E0D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Применение</a:t>
            </a:r>
          </a:p>
        </p:txBody>
      </p:sp>
      <p:sp>
        <p:nvSpPr>
          <p:cNvPr id="229" name="Text 9"/>
          <p:cNvSpPr txBox="1"/>
          <p:nvPr/>
        </p:nvSpPr>
        <p:spPr>
          <a:xfrm>
            <a:off x="5368171" y="4396859"/>
            <a:ext cx="8241626" cy="68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Модель может быть использована в реальных банковских системах для оценки кредитного риска.</a:t>
            </a:r>
          </a:p>
        </p:txBody>
      </p:sp>
      <p:sp>
        <p:nvSpPr>
          <p:cNvPr id="230" name="Shape 10"/>
          <p:cNvSpPr/>
          <p:nvPr/>
        </p:nvSpPr>
        <p:spPr>
          <a:xfrm>
            <a:off x="5254704" y="5334237"/>
            <a:ext cx="8468559" cy="15241"/>
          </a:xfrm>
          <a:prstGeom prst="roundRect">
            <a:avLst>
              <a:gd name="adj" fmla="val 50000"/>
            </a:avLst>
          </a:prstGeom>
          <a:solidFill>
            <a:srgbClr val="2A19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Shape 11"/>
          <p:cNvSpPr/>
          <p:nvPr/>
        </p:nvSpPr>
        <p:spPr>
          <a:xfrm>
            <a:off x="793790" y="5462825"/>
            <a:ext cx="6521410" cy="2032755"/>
          </a:xfrm>
          <a:prstGeom prst="roundRect">
            <a:avLst>
              <a:gd name="adj" fmla="val 4687"/>
            </a:avLst>
          </a:prstGeom>
          <a:solidFill>
            <a:srgbClr val="110080"/>
          </a:solidFill>
          <a:ln w="7620">
            <a:solidFill>
              <a:srgbClr val="2A199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2" name="Text 12"/>
          <p:cNvSpPr txBox="1"/>
          <p:nvPr/>
        </p:nvSpPr>
        <p:spPr>
          <a:xfrm>
            <a:off x="1035647" y="6252447"/>
            <a:ext cx="159581" cy="41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3500"/>
              </a:lnSpc>
              <a:defRPr b="1" spc="-67" sz="2200">
                <a:solidFill>
                  <a:srgbClr val="E5E0D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33" name="Text 13"/>
          <p:cNvSpPr txBox="1"/>
          <p:nvPr/>
        </p:nvSpPr>
        <p:spPr>
          <a:xfrm>
            <a:off x="7542014" y="5689639"/>
            <a:ext cx="1515930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b="1" spc="-67" sz="2200">
                <a:solidFill>
                  <a:srgbClr val="E5E0D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Улучшения</a:t>
            </a:r>
          </a:p>
        </p:txBody>
      </p:sp>
      <p:sp>
        <p:nvSpPr>
          <p:cNvPr id="234" name="Text 14"/>
          <p:cNvSpPr txBox="1"/>
          <p:nvPr/>
        </p:nvSpPr>
        <p:spPr>
          <a:xfrm>
            <a:off x="7542014" y="6180058"/>
            <a:ext cx="6067783" cy="104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Модель может быть улучшена путем добавления новых данных, изменения алгоритма или использования других методов машинного обучения.</a:t>
            </a:r>
          </a:p>
        </p:txBody>
      </p:sp>
      <p:pic>
        <p:nvPicPr>
          <p:cNvPr id="235" name="Снимок экрана 2024-12-25 в 23.18.36.png" descr="Снимок экрана 2024-12-25 в 23.18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80415" y="7675880"/>
            <a:ext cx="2298701" cy="55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 0"/>
          <p:cNvSpPr txBox="1"/>
          <p:nvPr/>
        </p:nvSpPr>
        <p:spPr>
          <a:xfrm>
            <a:off x="793790" y="2539960"/>
            <a:ext cx="2694295" cy="687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b="1" spc="-134" sz="44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Проблема</a:t>
            </a:r>
          </a:p>
        </p:txBody>
      </p:sp>
      <p:sp>
        <p:nvSpPr>
          <p:cNvPr id="125" name="Text 1"/>
          <p:cNvSpPr txBox="1"/>
          <p:nvPr/>
        </p:nvSpPr>
        <p:spPr>
          <a:xfrm>
            <a:off x="793789" y="3815715"/>
            <a:ext cx="1002030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b="1" spc="-67" sz="22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Вопрос</a:t>
            </a:r>
          </a:p>
        </p:txBody>
      </p:sp>
      <p:sp>
        <p:nvSpPr>
          <p:cNvPr id="126" name="Text 2"/>
          <p:cNvSpPr txBox="1"/>
          <p:nvPr/>
        </p:nvSpPr>
        <p:spPr>
          <a:xfrm>
            <a:off x="793789" y="4396859"/>
            <a:ext cx="6244711" cy="68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Как оценить вероятность дефолта по кредиту, то есть невозврата кредита заемщиком?</a:t>
            </a:r>
          </a:p>
        </p:txBody>
      </p:sp>
      <p:sp>
        <p:nvSpPr>
          <p:cNvPr id="127" name="Text 3"/>
          <p:cNvSpPr txBox="1"/>
          <p:nvPr/>
        </p:nvSpPr>
        <p:spPr>
          <a:xfrm>
            <a:off x="7599520" y="3815715"/>
            <a:ext cx="683714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b="1" spc="-67" sz="22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Цель</a:t>
            </a:r>
          </a:p>
        </p:txBody>
      </p:sp>
      <p:sp>
        <p:nvSpPr>
          <p:cNvPr id="128" name="Text 4"/>
          <p:cNvSpPr txBox="1"/>
          <p:nvPr/>
        </p:nvSpPr>
        <p:spPr>
          <a:xfrm>
            <a:off x="7599520" y="4396859"/>
            <a:ext cx="6244710" cy="104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Разработка модели машинного обучения, которая может прогнозировать вероятность дефолта по кредиту на основе исторических данных о заемщиках.</a:t>
            </a:r>
          </a:p>
        </p:txBody>
      </p:sp>
      <p:pic>
        <p:nvPicPr>
          <p:cNvPr id="129" name="Снимок экрана 2024-12-25 в 23.16.07.png" descr="Снимок экрана 2024-12-25 в 23.16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11341" y="7682230"/>
            <a:ext cx="2438401" cy="546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Text 0"/>
          <p:cNvSpPr txBox="1"/>
          <p:nvPr/>
        </p:nvSpPr>
        <p:spPr>
          <a:xfrm>
            <a:off x="793790" y="884514"/>
            <a:ext cx="2075670" cy="687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b="1" spc="-134" sz="44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Данные</a:t>
            </a:r>
          </a:p>
        </p:txBody>
      </p:sp>
      <p:sp>
        <p:nvSpPr>
          <p:cNvPr id="133" name="Shape 1"/>
          <p:cNvSpPr/>
          <p:nvPr/>
        </p:nvSpPr>
        <p:spPr>
          <a:xfrm>
            <a:off x="793790" y="1933456"/>
            <a:ext cx="3664864" cy="3499604"/>
          </a:xfrm>
          <a:prstGeom prst="roundRect">
            <a:avLst>
              <a:gd name="adj" fmla="val 2722"/>
            </a:avLst>
          </a:prstGeom>
          <a:solidFill>
            <a:srgbClr val="110080"/>
          </a:solidFill>
          <a:ln w="7620">
            <a:solidFill>
              <a:srgbClr val="2A199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Text 2"/>
          <p:cNvSpPr txBox="1"/>
          <p:nvPr/>
        </p:nvSpPr>
        <p:spPr>
          <a:xfrm>
            <a:off x="1028223" y="2167889"/>
            <a:ext cx="1279829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b="1" spc="-67" sz="2200">
                <a:solidFill>
                  <a:srgbClr val="E5E0D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Источник</a:t>
            </a:r>
          </a:p>
        </p:txBody>
      </p:sp>
      <p:sp>
        <p:nvSpPr>
          <p:cNvPr id="135" name="Text 3"/>
          <p:cNvSpPr txBox="1"/>
          <p:nvPr/>
        </p:nvSpPr>
        <p:spPr>
          <a:xfrm>
            <a:off x="1028223" y="2658308"/>
            <a:ext cx="3195996" cy="104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Данные собраны из CSV-файла, содержащего информацию о клиентах.</a:t>
            </a:r>
          </a:p>
        </p:txBody>
      </p:sp>
      <p:sp>
        <p:nvSpPr>
          <p:cNvPr id="136" name="Shape 4"/>
          <p:cNvSpPr/>
          <p:nvPr/>
        </p:nvSpPr>
        <p:spPr>
          <a:xfrm>
            <a:off x="4685467" y="1933456"/>
            <a:ext cx="3664864" cy="3499604"/>
          </a:xfrm>
          <a:prstGeom prst="roundRect">
            <a:avLst>
              <a:gd name="adj" fmla="val 2722"/>
            </a:avLst>
          </a:prstGeom>
          <a:solidFill>
            <a:srgbClr val="110080"/>
          </a:solidFill>
          <a:ln w="7620">
            <a:solidFill>
              <a:srgbClr val="2A199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7" name="Text 5"/>
          <p:cNvSpPr txBox="1"/>
          <p:nvPr/>
        </p:nvSpPr>
        <p:spPr>
          <a:xfrm>
            <a:off x="4919900" y="2167889"/>
            <a:ext cx="2175569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b="1" spc="-67" sz="2200">
                <a:solidFill>
                  <a:srgbClr val="E5E0D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Характеристики</a:t>
            </a:r>
          </a:p>
        </p:txBody>
      </p:sp>
      <p:sp>
        <p:nvSpPr>
          <p:cNvPr id="138" name="Text 6"/>
          <p:cNvSpPr txBox="1"/>
          <p:nvPr/>
        </p:nvSpPr>
        <p:spPr>
          <a:xfrm>
            <a:off x="4919900" y="2658308"/>
            <a:ext cx="3195996" cy="2112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Данные включают в себя такие атрибуты, как возраст, пол, работа, жилищные условия, сбережения, текущие счета, сумма кредита, длительность кредита и цель кредита.</a:t>
            </a:r>
          </a:p>
        </p:txBody>
      </p:sp>
      <p:sp>
        <p:nvSpPr>
          <p:cNvPr id="139" name="Shape 7"/>
          <p:cNvSpPr/>
          <p:nvPr/>
        </p:nvSpPr>
        <p:spPr>
          <a:xfrm>
            <a:off x="793790" y="5659873"/>
            <a:ext cx="7556421" cy="1685093"/>
          </a:xfrm>
          <a:prstGeom prst="roundRect">
            <a:avLst>
              <a:gd name="adj" fmla="val 5654"/>
            </a:avLst>
          </a:prstGeom>
          <a:solidFill>
            <a:srgbClr val="110080"/>
          </a:solidFill>
          <a:ln w="7620">
            <a:solidFill>
              <a:srgbClr val="2A199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0" name="Text 8"/>
          <p:cNvSpPr txBox="1"/>
          <p:nvPr/>
        </p:nvSpPr>
        <p:spPr>
          <a:xfrm>
            <a:off x="1028223" y="5894308"/>
            <a:ext cx="2318220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b="1" spc="-67" sz="2200">
                <a:solidFill>
                  <a:srgbClr val="E5E0D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Целевой признак</a:t>
            </a:r>
          </a:p>
        </p:txBody>
      </p:sp>
      <p:sp>
        <p:nvSpPr>
          <p:cNvPr id="141" name="Text 9"/>
          <p:cNvSpPr txBox="1"/>
          <p:nvPr/>
        </p:nvSpPr>
        <p:spPr>
          <a:xfrm>
            <a:off x="1028224" y="6384726"/>
            <a:ext cx="7087552" cy="68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Целевой признак, который мы хотим предсказать - это Default. Он показывает, вернет ли клиент кредит или нет.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Text 0"/>
          <p:cNvSpPr txBox="1"/>
          <p:nvPr/>
        </p:nvSpPr>
        <p:spPr>
          <a:xfrm>
            <a:off x="6235778" y="928091"/>
            <a:ext cx="6020015" cy="65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200"/>
              </a:lnSpc>
              <a:defRPr b="1" spc="-126" sz="42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Предобработка данных</a:t>
            </a:r>
          </a:p>
        </p:txBody>
      </p:sp>
      <p:sp>
        <p:nvSpPr>
          <p:cNvPr id="145" name="Shape 1"/>
          <p:cNvSpPr/>
          <p:nvPr/>
        </p:nvSpPr>
        <p:spPr>
          <a:xfrm>
            <a:off x="6235779" y="2159198"/>
            <a:ext cx="481728" cy="481728"/>
          </a:xfrm>
          <a:prstGeom prst="roundRect">
            <a:avLst>
              <a:gd name="adj" fmla="val 18670"/>
            </a:avLst>
          </a:prstGeom>
          <a:solidFill>
            <a:srgbClr val="110080"/>
          </a:solidFill>
          <a:ln w="7620">
            <a:solidFill>
              <a:srgbClr val="2A199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6" name="Text 2"/>
          <p:cNvSpPr txBox="1"/>
          <p:nvPr/>
        </p:nvSpPr>
        <p:spPr>
          <a:xfrm>
            <a:off x="6386829" y="2239447"/>
            <a:ext cx="179628" cy="327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500"/>
              </a:lnSpc>
              <a:defRPr b="1" spc="-76" sz="2500">
                <a:solidFill>
                  <a:srgbClr val="E5E0D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7" name="Text 3"/>
          <p:cNvSpPr txBox="1"/>
          <p:nvPr/>
        </p:nvSpPr>
        <p:spPr>
          <a:xfrm>
            <a:off x="6931580" y="2159198"/>
            <a:ext cx="3019783" cy="985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b="1" spc="-63" sz="2100">
                <a:solidFill>
                  <a:srgbClr val="E5E0D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1. Кодирование категориальных признаков</a:t>
            </a:r>
          </a:p>
        </p:txBody>
      </p:sp>
      <p:sp>
        <p:nvSpPr>
          <p:cNvPr id="148" name="Text 4"/>
          <p:cNvSpPr txBox="1"/>
          <p:nvPr/>
        </p:nvSpPr>
        <p:spPr>
          <a:xfrm>
            <a:off x="6931580" y="3291363"/>
            <a:ext cx="3019783" cy="1961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pc="-34" sz="1600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Категориальные признаки, такие как пол или работа, должны быть преобразованы в числовые значения для использования в алгоритмах машинного обучения.</a:t>
            </a:r>
          </a:p>
        </p:txBody>
      </p:sp>
      <p:sp>
        <p:nvSpPr>
          <p:cNvPr id="149" name="Shape 5"/>
          <p:cNvSpPr/>
          <p:nvPr/>
        </p:nvSpPr>
        <p:spPr>
          <a:xfrm>
            <a:off x="10165436" y="2159198"/>
            <a:ext cx="481728" cy="481728"/>
          </a:xfrm>
          <a:prstGeom prst="roundRect">
            <a:avLst>
              <a:gd name="adj" fmla="val 18670"/>
            </a:avLst>
          </a:prstGeom>
          <a:solidFill>
            <a:srgbClr val="110080"/>
          </a:solidFill>
          <a:ln w="7620">
            <a:solidFill>
              <a:srgbClr val="2A199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0" name="Text 6"/>
          <p:cNvSpPr txBox="1"/>
          <p:nvPr/>
        </p:nvSpPr>
        <p:spPr>
          <a:xfrm>
            <a:off x="10316487" y="2239447"/>
            <a:ext cx="179627" cy="327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500"/>
              </a:lnSpc>
              <a:defRPr b="1" spc="-76" sz="2500">
                <a:solidFill>
                  <a:srgbClr val="E5E0D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1" name="Text 7"/>
          <p:cNvSpPr txBox="1"/>
          <p:nvPr/>
        </p:nvSpPr>
        <p:spPr>
          <a:xfrm>
            <a:off x="10861237" y="2159198"/>
            <a:ext cx="3019783" cy="655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b="1" spc="-63" sz="2100">
                <a:solidFill>
                  <a:srgbClr val="E5E0D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2. Нормализация данных</a:t>
            </a:r>
          </a:p>
        </p:txBody>
      </p:sp>
      <p:sp>
        <p:nvSpPr>
          <p:cNvPr id="152" name="Text 8"/>
          <p:cNvSpPr txBox="1"/>
          <p:nvPr/>
        </p:nvSpPr>
        <p:spPr>
          <a:xfrm>
            <a:off x="10861237" y="2956797"/>
            <a:ext cx="3019783" cy="1961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pc="-34" sz="1600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Данные должны быть нормализованы для того, чтобы алгоритмы машинного обучения могли правильно обрабатывать признаки, которые имеют разные диапазоны значений.</a:t>
            </a:r>
          </a:p>
        </p:txBody>
      </p:sp>
      <p:sp>
        <p:nvSpPr>
          <p:cNvPr id="153" name="Shape 9"/>
          <p:cNvSpPr/>
          <p:nvPr/>
        </p:nvSpPr>
        <p:spPr>
          <a:xfrm>
            <a:off x="6235779" y="5810368"/>
            <a:ext cx="481728" cy="481728"/>
          </a:xfrm>
          <a:prstGeom prst="roundRect">
            <a:avLst>
              <a:gd name="adj" fmla="val 18670"/>
            </a:avLst>
          </a:prstGeom>
          <a:solidFill>
            <a:srgbClr val="110080"/>
          </a:solidFill>
          <a:ln w="7620">
            <a:solidFill>
              <a:srgbClr val="2A199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4" name="Text 10"/>
          <p:cNvSpPr txBox="1"/>
          <p:nvPr/>
        </p:nvSpPr>
        <p:spPr>
          <a:xfrm>
            <a:off x="6386770" y="5890617"/>
            <a:ext cx="179627" cy="327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500"/>
              </a:lnSpc>
              <a:defRPr b="1" spc="-76" sz="2500">
                <a:solidFill>
                  <a:srgbClr val="E5E0D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5" name="Text 11"/>
          <p:cNvSpPr txBox="1"/>
          <p:nvPr/>
        </p:nvSpPr>
        <p:spPr>
          <a:xfrm>
            <a:off x="6931580" y="5810369"/>
            <a:ext cx="4112927" cy="325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600"/>
              </a:lnSpc>
              <a:defRPr b="1" spc="-63" sz="2100">
                <a:solidFill>
                  <a:srgbClr val="E5E0D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3. Генерация целевого признака</a:t>
            </a:r>
          </a:p>
        </p:txBody>
      </p:sp>
      <p:sp>
        <p:nvSpPr>
          <p:cNvPr id="156" name="Text 12"/>
          <p:cNvSpPr txBox="1"/>
          <p:nvPr/>
        </p:nvSpPr>
        <p:spPr>
          <a:xfrm>
            <a:off x="6931580" y="6273403"/>
            <a:ext cx="6949441" cy="641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pc="-34" sz="1600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Целевой признак Default должен быть создан на основе исходных данных. Например, если клиент не вернул кредит, то Default будет равен 1.</a:t>
            </a:r>
          </a:p>
        </p:txBody>
      </p:sp>
      <p:pic>
        <p:nvPicPr>
          <p:cNvPr id="157" name="Снимок экрана 2024-12-25 в 23.16.40.png" descr="Снимок экрана 2024-12-25 в 23.16.4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35888" y="7707630"/>
            <a:ext cx="2184401" cy="495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 0"/>
          <p:cNvSpPr txBox="1"/>
          <p:nvPr/>
        </p:nvSpPr>
        <p:spPr>
          <a:xfrm>
            <a:off x="793790" y="2358508"/>
            <a:ext cx="5320944" cy="687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b="1" spc="-134" sz="44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Построение модели</a:t>
            </a:r>
          </a:p>
        </p:txBody>
      </p:sp>
      <p:sp>
        <p:nvSpPr>
          <p:cNvPr id="160" name="Text 1"/>
          <p:cNvSpPr txBox="1"/>
          <p:nvPr/>
        </p:nvSpPr>
        <p:spPr>
          <a:xfrm>
            <a:off x="793789" y="3634263"/>
            <a:ext cx="1043095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b="1" spc="-67" sz="22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Модель</a:t>
            </a:r>
          </a:p>
        </p:txBody>
      </p:sp>
      <p:sp>
        <p:nvSpPr>
          <p:cNvPr id="161" name="Text 2"/>
          <p:cNvSpPr txBox="1"/>
          <p:nvPr/>
        </p:nvSpPr>
        <p:spPr>
          <a:xfrm>
            <a:off x="793789" y="4215407"/>
            <a:ext cx="6244711" cy="1045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Random Forest Classifier - это алгоритм машинного обучения, который хорошо подходит для задачи классификации, такой как прогнозирование дефолта по кредиту.</a:t>
            </a:r>
          </a:p>
        </p:txBody>
      </p:sp>
      <p:sp>
        <p:nvSpPr>
          <p:cNvPr id="162" name="Text 3"/>
          <p:cNvSpPr txBox="1"/>
          <p:nvPr/>
        </p:nvSpPr>
        <p:spPr>
          <a:xfrm>
            <a:off x="7599520" y="3634263"/>
            <a:ext cx="1295517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b="1" spc="-67" sz="22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Обучение</a:t>
            </a:r>
          </a:p>
        </p:txBody>
      </p:sp>
      <p:sp>
        <p:nvSpPr>
          <p:cNvPr id="163" name="Text 4"/>
          <p:cNvSpPr txBox="1"/>
          <p:nvPr/>
        </p:nvSpPr>
        <p:spPr>
          <a:xfrm>
            <a:off x="7599520" y="4215407"/>
            <a:ext cx="6244710" cy="1400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Данные разделяются на две части: 80% для обучения модели и 20% для тестирования. Модель обучается на обучающих данных, чтобы предсказывать значение целевого признака (Default) для новых данных.</a:t>
            </a:r>
          </a:p>
        </p:txBody>
      </p:sp>
      <p:pic>
        <p:nvPicPr>
          <p:cNvPr id="164" name="Снимок экрана 2024-12-25 в 23.17.00.png" descr="Снимок экрана 2024-12-25 в 23.17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67067" y="7720330"/>
            <a:ext cx="1866901" cy="46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ext 0"/>
          <p:cNvSpPr txBox="1"/>
          <p:nvPr/>
        </p:nvSpPr>
        <p:spPr>
          <a:xfrm>
            <a:off x="6280189" y="1421486"/>
            <a:ext cx="3122470" cy="687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b="1" spc="-134" sz="44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Результаты</a:t>
            </a:r>
          </a:p>
        </p:txBody>
      </p:sp>
      <p:pic>
        <p:nvPicPr>
          <p:cNvPr id="168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80189" y="2470428"/>
            <a:ext cx="566977" cy="566977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Text 1"/>
          <p:cNvSpPr txBox="1"/>
          <p:nvPr/>
        </p:nvSpPr>
        <p:spPr>
          <a:xfrm>
            <a:off x="6280189" y="3264217"/>
            <a:ext cx="1240129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b="1" spc="-67" sz="2200">
                <a:solidFill>
                  <a:srgbClr val="E5E0D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Точность</a:t>
            </a:r>
          </a:p>
        </p:txBody>
      </p:sp>
      <p:sp>
        <p:nvSpPr>
          <p:cNvPr id="170" name="Text 2"/>
          <p:cNvSpPr txBox="1"/>
          <p:nvPr/>
        </p:nvSpPr>
        <p:spPr>
          <a:xfrm>
            <a:off x="6280189" y="3754635"/>
            <a:ext cx="3608071" cy="68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Значение Точности (Accuracy) модели.</a:t>
            </a:r>
          </a:p>
        </p:txBody>
      </p:sp>
      <p:pic>
        <p:nvPicPr>
          <p:cNvPr id="171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28420" y="2470428"/>
            <a:ext cx="566977" cy="566977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Text 3"/>
          <p:cNvSpPr txBox="1"/>
          <p:nvPr/>
        </p:nvSpPr>
        <p:spPr>
          <a:xfrm>
            <a:off x="10228420" y="3264217"/>
            <a:ext cx="1240128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b="1" spc="-67" sz="2200">
                <a:solidFill>
                  <a:srgbClr val="E5E0D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Точность</a:t>
            </a:r>
          </a:p>
        </p:txBody>
      </p:sp>
      <p:sp>
        <p:nvSpPr>
          <p:cNvPr id="173" name="Text 4"/>
          <p:cNvSpPr txBox="1"/>
          <p:nvPr/>
        </p:nvSpPr>
        <p:spPr>
          <a:xfrm>
            <a:off x="10228420" y="3754635"/>
            <a:ext cx="2712758" cy="33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Значение Precision модели.</a:t>
            </a:r>
          </a:p>
        </p:txBody>
      </p:sp>
      <p:pic>
        <p:nvPicPr>
          <p:cNvPr id="174" name="Image 3" descr="Imag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80189" y="5160883"/>
            <a:ext cx="566977" cy="566977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Text 5"/>
          <p:cNvSpPr txBox="1"/>
          <p:nvPr/>
        </p:nvSpPr>
        <p:spPr>
          <a:xfrm>
            <a:off x="6280189" y="5954672"/>
            <a:ext cx="1144818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b="1" spc="-67" sz="2200">
                <a:solidFill>
                  <a:srgbClr val="E5E0D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Полнота</a:t>
            </a:r>
          </a:p>
        </p:txBody>
      </p:sp>
      <p:sp>
        <p:nvSpPr>
          <p:cNvPr id="176" name="Text 6"/>
          <p:cNvSpPr txBox="1"/>
          <p:nvPr/>
        </p:nvSpPr>
        <p:spPr>
          <a:xfrm>
            <a:off x="6280189" y="6445091"/>
            <a:ext cx="2438467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Значение Recall модели.</a:t>
            </a:r>
          </a:p>
        </p:txBody>
      </p:sp>
      <p:pic>
        <p:nvPicPr>
          <p:cNvPr id="177" name="Image 4" descr="Image 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228420" y="5160883"/>
            <a:ext cx="566977" cy="566977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Text 7"/>
          <p:cNvSpPr txBox="1"/>
          <p:nvPr/>
        </p:nvSpPr>
        <p:spPr>
          <a:xfrm>
            <a:off x="10228420" y="5954672"/>
            <a:ext cx="1140265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b="1" spc="-67" sz="2200">
                <a:solidFill>
                  <a:srgbClr val="E5E0D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F1-Score</a:t>
            </a:r>
          </a:p>
        </p:txBody>
      </p:sp>
      <p:sp>
        <p:nvSpPr>
          <p:cNvPr id="179" name="Text 8"/>
          <p:cNvSpPr txBox="1"/>
          <p:nvPr/>
        </p:nvSpPr>
        <p:spPr>
          <a:xfrm>
            <a:off x="10228420" y="6445091"/>
            <a:ext cx="2717224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Значение F1-Score модели.</a:t>
            </a:r>
          </a:p>
        </p:txBody>
      </p:sp>
      <p:pic>
        <p:nvPicPr>
          <p:cNvPr id="180" name="Снимок экрана 2024-12-25 в 23.17.18.png" descr="Снимок экрана 2024-12-25 в 23.17.18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605990" y="7701280"/>
            <a:ext cx="1917701" cy="50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 0"/>
          <p:cNvSpPr txBox="1"/>
          <p:nvPr/>
        </p:nvSpPr>
        <p:spPr>
          <a:xfrm>
            <a:off x="793790" y="972145"/>
            <a:ext cx="3405416" cy="687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b="1" spc="-134" sz="44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Приложение</a:t>
            </a:r>
          </a:p>
        </p:txBody>
      </p:sp>
      <p:pic>
        <p:nvPicPr>
          <p:cNvPr id="183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8348" y="2134553"/>
            <a:ext cx="2152056" cy="1669852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Text 1"/>
          <p:cNvSpPr txBox="1"/>
          <p:nvPr/>
        </p:nvSpPr>
        <p:spPr>
          <a:xfrm>
            <a:off x="3974585" y="2959179"/>
            <a:ext cx="159581" cy="419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3500"/>
              </a:lnSpc>
              <a:defRPr b="1" spc="-67" sz="2200">
                <a:solidFill>
                  <a:srgbClr val="E5E0D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5" name="Text 2"/>
          <p:cNvSpPr txBox="1"/>
          <p:nvPr/>
        </p:nvSpPr>
        <p:spPr>
          <a:xfrm>
            <a:off x="5357217" y="2361366"/>
            <a:ext cx="1131755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b="1" spc="-67" sz="2200">
                <a:solidFill>
                  <a:srgbClr val="E5E0D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Streamlit</a:t>
            </a:r>
          </a:p>
        </p:txBody>
      </p:sp>
      <p:sp>
        <p:nvSpPr>
          <p:cNvPr id="186" name="Text 3"/>
          <p:cNvSpPr txBox="1"/>
          <p:nvPr/>
        </p:nvSpPr>
        <p:spPr>
          <a:xfrm>
            <a:off x="5357217" y="2851785"/>
            <a:ext cx="8252580" cy="68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Используется для создания интерактивного приложения, позволяющего пользователю ввести информацию о клиенте.</a:t>
            </a:r>
          </a:p>
        </p:txBody>
      </p:sp>
      <p:sp>
        <p:nvSpPr>
          <p:cNvPr id="187" name="Shape 4"/>
          <p:cNvSpPr/>
          <p:nvPr/>
        </p:nvSpPr>
        <p:spPr>
          <a:xfrm>
            <a:off x="5187077" y="3817501"/>
            <a:ext cx="8592861" cy="15241"/>
          </a:xfrm>
          <a:prstGeom prst="roundRect">
            <a:avLst>
              <a:gd name="adj" fmla="val 50000"/>
            </a:avLst>
          </a:prstGeom>
          <a:solidFill>
            <a:srgbClr val="2A19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88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2380" y="3861077"/>
            <a:ext cx="4304110" cy="1669853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Text 5"/>
          <p:cNvSpPr txBox="1"/>
          <p:nvPr/>
        </p:nvSpPr>
        <p:spPr>
          <a:xfrm>
            <a:off x="3974526" y="4469248"/>
            <a:ext cx="159581" cy="41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3500"/>
              </a:lnSpc>
              <a:defRPr b="1" spc="-67" sz="2200">
                <a:solidFill>
                  <a:srgbClr val="E5E0D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90" name="Text 6"/>
          <p:cNvSpPr txBox="1"/>
          <p:nvPr/>
        </p:nvSpPr>
        <p:spPr>
          <a:xfrm>
            <a:off x="6433303" y="4087891"/>
            <a:ext cx="1769854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b="1" spc="-67" sz="2200">
                <a:solidFill>
                  <a:srgbClr val="E5E0D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Ввод данных</a:t>
            </a:r>
          </a:p>
        </p:txBody>
      </p:sp>
      <p:sp>
        <p:nvSpPr>
          <p:cNvPr id="191" name="Text 7"/>
          <p:cNvSpPr txBox="1"/>
          <p:nvPr/>
        </p:nvSpPr>
        <p:spPr>
          <a:xfrm>
            <a:off x="6433303" y="4578310"/>
            <a:ext cx="7176493" cy="68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Пользователь вводит информацию о клиенте, такую как возраст, пол, работа, сумма кредита и т.д.</a:t>
            </a:r>
          </a:p>
        </p:txBody>
      </p:sp>
      <p:sp>
        <p:nvSpPr>
          <p:cNvPr id="192" name="Shape 8"/>
          <p:cNvSpPr/>
          <p:nvPr/>
        </p:nvSpPr>
        <p:spPr>
          <a:xfrm>
            <a:off x="6263163" y="5544025"/>
            <a:ext cx="7516774" cy="15241"/>
          </a:xfrm>
          <a:prstGeom prst="roundRect">
            <a:avLst>
              <a:gd name="adj" fmla="val 50000"/>
            </a:avLst>
          </a:prstGeom>
          <a:solidFill>
            <a:srgbClr val="2A19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93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6294" y="5587603"/>
            <a:ext cx="6456165" cy="1669853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Text 9"/>
          <p:cNvSpPr txBox="1"/>
          <p:nvPr/>
        </p:nvSpPr>
        <p:spPr>
          <a:xfrm>
            <a:off x="3974466" y="6195774"/>
            <a:ext cx="159581" cy="419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3500"/>
              </a:lnSpc>
              <a:defRPr b="1" spc="-67" sz="2200">
                <a:solidFill>
                  <a:srgbClr val="E5E0D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95" name="Text 10"/>
          <p:cNvSpPr txBox="1"/>
          <p:nvPr/>
        </p:nvSpPr>
        <p:spPr>
          <a:xfrm>
            <a:off x="7509271" y="5814417"/>
            <a:ext cx="1101843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b="1" spc="-67" sz="2200">
                <a:solidFill>
                  <a:srgbClr val="E5E0D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Прогноз</a:t>
            </a:r>
          </a:p>
        </p:txBody>
      </p:sp>
      <p:sp>
        <p:nvSpPr>
          <p:cNvPr id="196" name="Text 11"/>
          <p:cNvSpPr txBox="1"/>
          <p:nvPr/>
        </p:nvSpPr>
        <p:spPr>
          <a:xfrm>
            <a:off x="7509271" y="6304836"/>
            <a:ext cx="6100525" cy="68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Обученная модель анализирует введенные данные и возвращает вероятность дефолта.</a:t>
            </a:r>
          </a:p>
        </p:txBody>
      </p:sp>
      <p:pic>
        <p:nvPicPr>
          <p:cNvPr id="197" name="Снимок экрана 2024-12-25 в 23.17.39.png" descr="Снимок экрана 2024-12-25 в 23.17.39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719919" y="7707630"/>
            <a:ext cx="1803401" cy="495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3488" y="1331238"/>
            <a:ext cx="4919306" cy="5567125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Text 0"/>
          <p:cNvSpPr txBox="1"/>
          <p:nvPr/>
        </p:nvSpPr>
        <p:spPr>
          <a:xfrm>
            <a:off x="6280189" y="1775816"/>
            <a:ext cx="3884069" cy="687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b="1" spc="-134" sz="44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Демонстрация</a:t>
            </a:r>
          </a:p>
        </p:txBody>
      </p:sp>
      <p:pic>
        <p:nvPicPr>
          <p:cNvPr id="202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80189" y="2824758"/>
            <a:ext cx="1134071" cy="1814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Text 1"/>
          <p:cNvSpPr txBox="1"/>
          <p:nvPr/>
        </p:nvSpPr>
        <p:spPr>
          <a:xfrm>
            <a:off x="7754422" y="3051572"/>
            <a:ext cx="3024702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b="1" spc="-67" sz="2200">
                <a:solidFill>
                  <a:srgbClr val="E5E0D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Скриншоты или видео</a:t>
            </a:r>
          </a:p>
        </p:txBody>
      </p:sp>
      <p:sp>
        <p:nvSpPr>
          <p:cNvPr id="204" name="Text 2"/>
          <p:cNvSpPr txBox="1"/>
          <p:nvPr/>
        </p:nvSpPr>
        <p:spPr>
          <a:xfrm>
            <a:off x="7754421" y="3541989"/>
            <a:ext cx="6082191" cy="68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Демонстрация работы приложения с помощью скриншотов или видеоролика.</a:t>
            </a:r>
          </a:p>
        </p:txBody>
      </p:sp>
      <p:pic>
        <p:nvPicPr>
          <p:cNvPr id="205" name="Image 3" descr="Imag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80189" y="4639269"/>
            <a:ext cx="1134071" cy="1814515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Text 3"/>
          <p:cNvSpPr txBox="1"/>
          <p:nvPr/>
        </p:nvSpPr>
        <p:spPr>
          <a:xfrm>
            <a:off x="7754422" y="4866083"/>
            <a:ext cx="3186589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b="1" spc="-67" sz="2200">
                <a:solidFill>
                  <a:srgbClr val="E5E0D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Примеры ввода данных</a:t>
            </a:r>
          </a:p>
        </p:txBody>
      </p:sp>
      <p:sp>
        <p:nvSpPr>
          <p:cNvPr id="207" name="Text 4"/>
          <p:cNvSpPr txBox="1"/>
          <p:nvPr/>
        </p:nvSpPr>
        <p:spPr>
          <a:xfrm>
            <a:off x="7754421" y="5356502"/>
            <a:ext cx="6082191" cy="68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Демонстрация ввода данных о клиенте и получения прогноза.</a:t>
            </a:r>
          </a:p>
        </p:txBody>
      </p:sp>
      <p:pic>
        <p:nvPicPr>
          <p:cNvPr id="208" name="Снимок экрана 2024-12-25 в 23.17.55.png" descr="Снимок экрана 2024-12-25 в 23.17.5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517288" y="7688580"/>
            <a:ext cx="2006601" cy="533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 0"/>
          <p:cNvSpPr txBox="1"/>
          <p:nvPr/>
        </p:nvSpPr>
        <p:spPr>
          <a:xfrm>
            <a:off x="663772" y="521493"/>
            <a:ext cx="2091928" cy="575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4600"/>
              </a:lnSpc>
              <a:defRPr b="1" spc="-112" sz="37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Примеры</a:t>
            </a:r>
          </a:p>
        </p:txBody>
      </p:sp>
      <p:pic>
        <p:nvPicPr>
          <p:cNvPr id="211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3773" y="1611749"/>
            <a:ext cx="3449123" cy="42043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3773" y="6029325"/>
            <a:ext cx="3449123" cy="5194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59347" y="1611749"/>
            <a:ext cx="3449123" cy="4215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 3" descr="Imag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59347" y="6040041"/>
            <a:ext cx="3449123" cy="5578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Image 4" descr="Image 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854921" y="1611749"/>
            <a:ext cx="3449123" cy="4211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Image 5" descr="Image 5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854921" y="6036231"/>
            <a:ext cx="3449123" cy="5347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Снимок экрана 2024-12-25 в 23.18.11.png" descr="Снимок экрана 2024-12-25 в 23.18.1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297618" y="7701280"/>
            <a:ext cx="2311401" cy="50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Снимок экрана 2024-12-25 в 23.19.20.png" descr="Снимок экрана 2024-12-25 в 23.19.20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240468" y="7806277"/>
            <a:ext cx="2425701" cy="482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