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E354D-2F64-44AE-9584-233072750931}" v="42" dt="2023-12-18T12:24:28.862"/>
    <p1510:client id="{AEC6D4B4-88A1-4199-AA04-3D7D6F24A006}" v="342" dt="2023-12-18T20:59:06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E27C3-1171-4C33-B048-02A236330990}" type="datetimeFigureOut">
              <a:rPr lang="fr-CH" smtClean="0"/>
              <a:t>18.12.2023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891CB-C607-4F45-9C7E-50908D8B73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425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A21C-3A05-4099-AED3-01326C55C73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CD0-CD15-42F1-91C0-FCAFDBB59FD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B3B-8798-412A-859F-D45DA6C90F95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790C-352A-43D7-9FDC-CCBE13A0756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2EB0813-6BE2-485A-87EF-43931220A621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7FF4-F113-4871-9AEA-2300B6B470E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103F-9009-43E7-A4E1-2676AC5289ED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1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23D-AB65-42AC-82F0-29D5DF1217D5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6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DFB-1F01-4FC5-9E77-120F00F116C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F67A-8DB1-4B3C-A82A-E9031180FAD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3613-BB6C-439A-8803-2A94888EA492}" type="datetime1">
              <a:rPr lang="en-US" smtClean="0"/>
              <a:t>12/18/2023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A7D2F0A-C449-49F1-9D16-EE2202DBC8FC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8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26" Type="http://schemas.openxmlformats.org/officeDocument/2006/relationships/image" Target="../media/image40.svg"/><Relationship Id="rId3" Type="http://schemas.openxmlformats.org/officeDocument/2006/relationships/image" Target="../media/image23.svg"/><Relationship Id="rId21" Type="http://schemas.openxmlformats.org/officeDocument/2006/relationships/image" Target="../media/image10.pn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24" Type="http://schemas.openxmlformats.org/officeDocument/2006/relationships/image" Target="../media/image9.svg"/><Relationship Id="rId5" Type="http://schemas.openxmlformats.org/officeDocument/2006/relationships/image" Target="../media/image25.svg"/><Relationship Id="rId15" Type="http://schemas.openxmlformats.org/officeDocument/2006/relationships/image" Target="../media/image33.png"/><Relationship Id="rId23" Type="http://schemas.openxmlformats.org/officeDocument/2006/relationships/image" Target="../media/image8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17.svg"/><Relationship Id="rId14" Type="http://schemas.openxmlformats.org/officeDocument/2006/relationships/image" Target="../media/image32.svg"/><Relationship Id="rId22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6E0AD-8EDF-D7EF-F607-ADD65B8C2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Process </a:t>
            </a:r>
            <a:r>
              <a:rPr lang="fr-CH" dirty="0" err="1"/>
              <a:t>controll</a:t>
            </a:r>
            <a:r>
              <a:rPr lang="fr-CH" dirty="0"/>
              <a:t> –</a:t>
            </a:r>
            <a:r>
              <a:rPr lang="fr-CH" dirty="0" err="1"/>
              <a:t>Hyperdrive</a:t>
            </a:r>
            <a:r>
              <a:rPr lang="fr-CH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FF882A-2121-FC2F-A93D-B86CFC21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34560"/>
            <a:ext cx="3296920" cy="1069848"/>
          </a:xfrm>
        </p:spPr>
        <p:txBody>
          <a:bodyPr/>
          <a:lstStyle/>
          <a:p>
            <a:r>
              <a:rPr lang="fr-CH" b="0" i="0" dirty="0">
                <a:solidFill>
                  <a:srgbClr val="1D2125"/>
                </a:solidFill>
                <a:effectLst/>
              </a:rPr>
              <a:t>Joachim Raffaele Bono</a:t>
            </a:r>
            <a:br>
              <a:rPr lang="fr-CH" dirty="0"/>
            </a:br>
            <a:r>
              <a:rPr lang="fr-CH" b="0" i="0" dirty="0">
                <a:solidFill>
                  <a:srgbClr val="1D2125"/>
                </a:solidFill>
                <a:effectLst/>
              </a:rPr>
              <a:t>Elise </a:t>
            </a:r>
            <a:r>
              <a:rPr lang="fr-CH" b="0" i="0" dirty="0" err="1">
                <a:solidFill>
                  <a:srgbClr val="1D2125"/>
                </a:solidFill>
                <a:effectLst/>
              </a:rPr>
              <a:t>Høimyr</a:t>
            </a:r>
            <a:br>
              <a:rPr lang="fr-CH" dirty="0"/>
            </a:br>
            <a:r>
              <a:rPr lang="fr-CH" b="0" i="0" dirty="0">
                <a:solidFill>
                  <a:srgbClr val="1D2125"/>
                </a:solidFill>
                <a:effectLst/>
              </a:rPr>
              <a:t>Séverine Oppliger</a:t>
            </a:r>
            <a:endParaRPr lang="fr-CH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599C167-8C0B-54D9-2A86-50B65FA6FE77}"/>
              </a:ext>
            </a:extLst>
          </p:cNvPr>
          <p:cNvSpPr txBox="1">
            <a:spLocks/>
          </p:cNvSpPr>
          <p:nvPr/>
        </p:nvSpPr>
        <p:spPr>
          <a:xfrm>
            <a:off x="7320280" y="5269484"/>
            <a:ext cx="38201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H" dirty="0">
                <a:solidFill>
                  <a:srgbClr val="1D2125"/>
                </a:solidFill>
              </a:rPr>
              <a:t>Group D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C769AD-EF77-D919-9486-A133AF6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9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6D198-E88E-165E-BA7A-8E7FC3EA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492C6-E664-1A7E-51B7-E61C9473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TODO: insert a </a:t>
            </a:r>
            <a:r>
              <a:rPr lang="fr-CH" dirty="0" err="1"/>
              <a:t>video</a:t>
            </a:r>
            <a:r>
              <a:rPr lang="fr-CH" dirty="0"/>
              <a:t> in case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doesn’t</a:t>
            </a:r>
            <a:r>
              <a:rPr lang="fr-CH" dirty="0"/>
              <a:t> </a:t>
            </a:r>
            <a:r>
              <a:rPr lang="fr-CH" dirty="0" err="1"/>
              <a:t>work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3BE081-50B7-D872-E540-49655F22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FF912D-F71D-7AC9-EE94-1A5E9F16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89CED-957C-DE18-0996-5264CD02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9808"/>
          </a:xfrm>
        </p:spPr>
        <p:txBody>
          <a:bodyPr>
            <a:normAutofit fontScale="90000"/>
          </a:bodyPr>
          <a:lstStyle/>
          <a:p>
            <a:r>
              <a:rPr lang="fr-CH" dirty="0"/>
              <a:t>GUI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7F0B2A-0A35-04A6-C5F1-655E4B92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3FB19D-4432-3E9A-4659-B1FAEEF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434B391-7495-CA90-A8D6-677ADB0FE6DE}"/>
              </a:ext>
            </a:extLst>
          </p:cNvPr>
          <p:cNvSpPr txBox="1">
            <a:spLocks/>
          </p:cNvSpPr>
          <p:nvPr/>
        </p:nvSpPr>
        <p:spPr>
          <a:xfrm>
            <a:off x="1088136" y="1522633"/>
            <a:ext cx="564747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3200" dirty="0"/>
              <a:t>Python (uses </a:t>
            </a:r>
            <a:r>
              <a:rPr lang="fr-CH" sz="3200" dirty="0" err="1"/>
              <a:t>Tkinter</a:t>
            </a:r>
            <a:r>
              <a:rPr lang="fr-CH" sz="3200" dirty="0"/>
              <a:t>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E30545B-AE53-1CA7-DE2B-DBCD4633A904}"/>
              </a:ext>
            </a:extLst>
          </p:cNvPr>
          <p:cNvSpPr txBox="1">
            <a:spLocks/>
          </p:cNvSpPr>
          <p:nvPr/>
        </p:nvSpPr>
        <p:spPr>
          <a:xfrm>
            <a:off x="5899909" y="1520425"/>
            <a:ext cx="564747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3200" dirty="0"/>
              <a:t>Java (uses Swing)</a:t>
            </a:r>
          </a:p>
        </p:txBody>
      </p:sp>
      <p:pic>
        <p:nvPicPr>
          <p:cNvPr id="11" name="Espace réservé du contenu 10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5054245E-5585-7E12-5D9D-BAC7543C7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3452" y="2270233"/>
            <a:ext cx="5659116" cy="3716866"/>
          </a:xfrm>
        </p:spPr>
      </p:pic>
    </p:spTree>
    <p:extLst>
      <p:ext uri="{BB962C8B-B14F-4D97-AF65-F5344CB8AC3E}">
        <p14:creationId xmlns:p14="http://schemas.microsoft.com/office/powerpoint/2010/main" val="71308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que 47" descr="Un coup de pinceau">
            <a:extLst>
              <a:ext uri="{FF2B5EF4-FFF2-40B4-BE49-F238E27FC236}">
                <a16:creationId xmlns:a16="http://schemas.microsoft.com/office/drawing/2014/main" id="{D9F8987E-1F9B-EAD7-D425-9D4562067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2756" y="2190159"/>
            <a:ext cx="2157220" cy="402704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D85E6A-A822-B5F6-E5A3-A54403A0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Hyperdrive project 2023 - Group 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4666FD-A8A9-E711-ADEF-BB237819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877FC33-DF95-8D2E-8B9C-7E1F69F12414}"/>
              </a:ext>
            </a:extLst>
          </p:cNvPr>
          <p:cNvSpPr txBox="1">
            <a:spLocks/>
          </p:cNvSpPr>
          <p:nvPr/>
        </p:nvSpPr>
        <p:spPr>
          <a:xfrm>
            <a:off x="728472" y="18319"/>
            <a:ext cx="10058400" cy="129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Java </a:t>
            </a:r>
            <a:r>
              <a:rPr lang="fr-CH" dirty="0" err="1"/>
              <a:t>Implementation</a:t>
            </a:r>
            <a:r>
              <a:rPr lang="fr-CH" dirty="0"/>
              <a:t> (1/2) - Classes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F0EDEF9-44EB-A5F1-F5E8-65AC6DDDC7FA}"/>
              </a:ext>
            </a:extLst>
          </p:cNvPr>
          <p:cNvSpPr/>
          <p:nvPr/>
        </p:nvSpPr>
        <p:spPr>
          <a:xfrm>
            <a:off x="715136" y="2701368"/>
            <a:ext cx="10718038" cy="468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/>
              <a:t>Main</a:t>
            </a:r>
            <a:endParaRPr lang="fr-CH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BB4FC14-F7DC-8184-2A3B-F5556B405824}"/>
              </a:ext>
            </a:extLst>
          </p:cNvPr>
          <p:cNvSpPr/>
          <p:nvPr/>
        </p:nvSpPr>
        <p:spPr>
          <a:xfrm>
            <a:off x="680938" y="4209314"/>
            <a:ext cx="2840482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SetupVehicleManager</a:t>
            </a:r>
            <a:endParaRPr lang="fr-CH" sz="160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97D3B8B-E01C-ECC1-1ECB-AA3EADE28EC6}"/>
              </a:ext>
            </a:extLst>
          </p:cNvPr>
          <p:cNvSpPr/>
          <p:nvPr/>
        </p:nvSpPr>
        <p:spPr>
          <a:xfrm>
            <a:off x="8170763" y="3829953"/>
            <a:ext cx="2073927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SteeringController</a:t>
            </a:r>
            <a:endParaRPr lang="fr-CH" sz="160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97B88CF-DE26-2A33-C34D-58F6EABC1C14}"/>
              </a:ext>
            </a:extLst>
          </p:cNvPr>
          <p:cNvSpPr/>
          <p:nvPr/>
        </p:nvSpPr>
        <p:spPr>
          <a:xfrm>
            <a:off x="6115031" y="3829953"/>
            <a:ext cx="1674240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SteeringModel</a:t>
            </a:r>
            <a:endParaRPr lang="fr-CH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F240A33-E1A3-483F-0DFD-EE5C02AA63FC}"/>
              </a:ext>
            </a:extLst>
          </p:cNvPr>
          <p:cNvSpPr/>
          <p:nvPr/>
        </p:nvSpPr>
        <p:spPr>
          <a:xfrm>
            <a:off x="10448195" y="4777184"/>
            <a:ext cx="919416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View</a:t>
            </a:r>
            <a:endParaRPr lang="fr-CH" sz="16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9871C2E-2D18-0A4D-EAE0-8038E840ED0B}"/>
              </a:ext>
            </a:extLst>
          </p:cNvPr>
          <p:cNvSpPr/>
          <p:nvPr/>
        </p:nvSpPr>
        <p:spPr>
          <a:xfrm>
            <a:off x="8054009" y="5159263"/>
            <a:ext cx="2337311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VehicleInfoController</a:t>
            </a:r>
            <a:endParaRPr lang="fr-CH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A5148B0-B528-8AE0-01D0-66704F8AE763}"/>
              </a:ext>
            </a:extLst>
          </p:cNvPr>
          <p:cNvSpPr/>
          <p:nvPr/>
        </p:nvSpPr>
        <p:spPr>
          <a:xfrm>
            <a:off x="5995904" y="5176887"/>
            <a:ext cx="1915795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VehicleInfoModel</a:t>
            </a:r>
            <a:endParaRPr lang="fr-CH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8E45804-0036-1E9A-2576-B5A3995FA6CA}"/>
              </a:ext>
            </a:extLst>
          </p:cNvPr>
          <p:cNvSpPr/>
          <p:nvPr/>
        </p:nvSpPr>
        <p:spPr>
          <a:xfrm>
            <a:off x="728472" y="1304973"/>
            <a:ext cx="1473747" cy="47208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MqttHandler</a:t>
            </a:r>
            <a:endParaRPr lang="fr-CH" sz="16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1E65857-B43D-1B2C-94F3-33956B271B40}"/>
              </a:ext>
            </a:extLst>
          </p:cNvPr>
          <p:cNvSpPr/>
          <p:nvPr/>
        </p:nvSpPr>
        <p:spPr>
          <a:xfrm>
            <a:off x="5024998" y="1304973"/>
            <a:ext cx="2036820" cy="4695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MessageHandler</a:t>
            </a:r>
            <a:endParaRPr lang="fr-CH" sz="1600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C1DEB7F-EFCC-DCD8-D044-4D2131DE005A}"/>
              </a:ext>
            </a:extLst>
          </p:cNvPr>
          <p:cNvSpPr/>
          <p:nvPr/>
        </p:nvSpPr>
        <p:spPr>
          <a:xfrm>
            <a:off x="9207728" y="1304972"/>
            <a:ext cx="2125726" cy="46953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MessageListener</a:t>
            </a:r>
            <a:endParaRPr lang="fr-CH" sz="1600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89FC36A-F36C-F8F5-5109-866C03AA6578}"/>
              </a:ext>
            </a:extLst>
          </p:cNvPr>
          <p:cNvSpPr/>
          <p:nvPr/>
        </p:nvSpPr>
        <p:spPr>
          <a:xfrm>
            <a:off x="686545" y="1250182"/>
            <a:ext cx="10718038" cy="582826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CH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7" name="Graphique 26" descr="Badge 1 avec un remplissage uni">
            <a:extLst>
              <a:ext uri="{FF2B5EF4-FFF2-40B4-BE49-F238E27FC236}">
                <a16:creationId xmlns:a16="http://schemas.microsoft.com/office/drawing/2014/main" id="{6731B5BC-D062-B0CE-B370-79CCD2B62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6881" y="3212427"/>
            <a:ext cx="410675" cy="41067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970646C-3EF8-A90C-D643-0AAA5EEBE57C}"/>
              </a:ext>
            </a:extLst>
          </p:cNvPr>
          <p:cNvSpPr txBox="1"/>
          <p:nvPr/>
        </p:nvSpPr>
        <p:spPr>
          <a:xfrm>
            <a:off x="5594407" y="937466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accent5">
                    <a:lumMod val="50000"/>
                  </a:schemeClr>
                </a:solidFill>
              </a:rPr>
              <a:t>Utilities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C134EAB-0DB7-2B07-3C14-E1841245218A}"/>
              </a:ext>
            </a:extLst>
          </p:cNvPr>
          <p:cNvSpPr/>
          <p:nvPr/>
        </p:nvSpPr>
        <p:spPr>
          <a:xfrm>
            <a:off x="5896790" y="3729155"/>
            <a:ext cx="5536384" cy="2571216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CH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0CE386F-BF0C-B5A3-78C6-4A124D69E1E0}"/>
              </a:ext>
            </a:extLst>
          </p:cNvPr>
          <p:cNvSpPr txBox="1"/>
          <p:nvPr/>
        </p:nvSpPr>
        <p:spPr>
          <a:xfrm>
            <a:off x="7150906" y="3347810"/>
            <a:ext cx="301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>
                <a:solidFill>
                  <a:schemeClr val="accent5">
                    <a:lumMod val="50000"/>
                  </a:schemeClr>
                </a:solidFill>
              </a:rPr>
              <a:t>MVC architecture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9F4382A-0F0C-3824-CD5B-F4D1A5CC8B73}"/>
              </a:ext>
            </a:extLst>
          </p:cNvPr>
          <p:cNvSpPr txBox="1"/>
          <p:nvPr/>
        </p:nvSpPr>
        <p:spPr>
          <a:xfrm>
            <a:off x="651570" y="3537565"/>
            <a:ext cx="301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 err="1">
                <a:solidFill>
                  <a:schemeClr val="accent5">
                    <a:lumMod val="50000"/>
                  </a:schemeClr>
                </a:solidFill>
              </a:rPr>
              <a:t>Connect</a:t>
            </a:r>
            <a:r>
              <a:rPr lang="fr-CH" sz="1600" dirty="0">
                <a:solidFill>
                  <a:schemeClr val="accent5">
                    <a:lumMod val="50000"/>
                  </a:schemeClr>
                </a:solidFill>
              </a:rPr>
              <a:t> to </a:t>
            </a:r>
            <a:r>
              <a:rPr lang="fr-CH" sz="1600" dirty="0" err="1">
                <a:solidFill>
                  <a:schemeClr val="accent5">
                    <a:lumMod val="50000"/>
                  </a:schemeClr>
                </a:solidFill>
              </a:rPr>
              <a:t>vehicle</a:t>
            </a:r>
            <a:r>
              <a:rPr lang="fr-CH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CH" sz="1600" dirty="0" err="1">
                <a:solidFill>
                  <a:schemeClr val="accent5">
                    <a:lumMod val="50000"/>
                  </a:schemeClr>
                </a:solidFill>
              </a:rPr>
              <a:t>through</a:t>
            </a:r>
            <a:r>
              <a:rPr lang="fr-CH" sz="1600" dirty="0">
                <a:solidFill>
                  <a:schemeClr val="accent5">
                    <a:lumMod val="50000"/>
                  </a:schemeClr>
                </a:solidFill>
              </a:rPr>
              <a:t> MQTT broker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5F37944-6EA4-8DEF-6CA3-9FBE6E664319}"/>
              </a:ext>
            </a:extLst>
          </p:cNvPr>
          <p:cNvCxnSpPr>
            <a:cxnSpLocks/>
          </p:cNvCxnSpPr>
          <p:nvPr/>
        </p:nvCxnSpPr>
        <p:spPr>
          <a:xfrm flipV="1">
            <a:off x="3657473" y="4693827"/>
            <a:ext cx="304927" cy="33598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3D535EA-B3DA-F316-BBC0-74D899D9F998}"/>
              </a:ext>
            </a:extLst>
          </p:cNvPr>
          <p:cNvSpPr txBox="1"/>
          <p:nvPr/>
        </p:nvSpPr>
        <p:spPr>
          <a:xfrm>
            <a:off x="4505221" y="3930210"/>
            <a:ext cx="1209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cap="small" dirty="0" err="1">
                <a:solidFill>
                  <a:schemeClr val="accent1">
                    <a:lumMod val="50000"/>
                  </a:schemeClr>
                </a:solidFill>
              </a:rPr>
              <a:t>Steering</a:t>
            </a:r>
            <a:r>
              <a:rPr lang="fr-CH" sz="1600" b="1" cap="small" dirty="0">
                <a:solidFill>
                  <a:schemeClr val="accent1">
                    <a:lumMod val="50000"/>
                  </a:schemeClr>
                </a:solidFill>
              </a:rPr>
              <a:t> thread</a:t>
            </a:r>
          </a:p>
        </p:txBody>
      </p:sp>
      <p:pic>
        <p:nvPicPr>
          <p:cNvPr id="46" name="Graphique 45" descr="Badge avec un remplissage uni">
            <a:extLst>
              <a:ext uri="{FF2B5EF4-FFF2-40B4-BE49-F238E27FC236}">
                <a16:creationId xmlns:a16="http://schemas.microsoft.com/office/drawing/2014/main" id="{A9B5AD12-7676-6A75-CF59-C14EAA22A1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3486" y="4805847"/>
            <a:ext cx="410675" cy="410675"/>
          </a:xfrm>
          <a:prstGeom prst="rect">
            <a:avLst/>
          </a:prstGeom>
        </p:spPr>
      </p:pic>
      <p:pic>
        <p:nvPicPr>
          <p:cNvPr id="49" name="Graphique 48" descr="Un coup de pinceau">
            <a:extLst>
              <a:ext uri="{FF2B5EF4-FFF2-40B4-BE49-F238E27FC236}">
                <a16:creationId xmlns:a16="http://schemas.microsoft.com/office/drawing/2014/main" id="{2ACFBF9D-7738-116E-2C5B-946FA8A3BB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0985" y="3680577"/>
            <a:ext cx="2157220" cy="4027042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B1B2ED73-E396-E1E2-9A79-7E3C262EB3C9}"/>
              </a:ext>
            </a:extLst>
          </p:cNvPr>
          <p:cNvSpPr txBox="1"/>
          <p:nvPr/>
        </p:nvSpPr>
        <p:spPr>
          <a:xfrm>
            <a:off x="4312210" y="5452266"/>
            <a:ext cx="146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cap="small" dirty="0" err="1">
                <a:solidFill>
                  <a:schemeClr val="accent3">
                    <a:lumMod val="50000"/>
                  </a:schemeClr>
                </a:solidFill>
              </a:rPr>
              <a:t>VehicleInfo</a:t>
            </a:r>
            <a:r>
              <a:rPr lang="fr-CH" sz="1600" b="1" cap="small" dirty="0">
                <a:solidFill>
                  <a:schemeClr val="accent3">
                    <a:lumMod val="50000"/>
                  </a:schemeClr>
                </a:solidFill>
              </a:rPr>
              <a:t> thread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93A74EB-CF12-D22C-39F1-F6520E9CBF9D}"/>
              </a:ext>
            </a:extLst>
          </p:cNvPr>
          <p:cNvSpPr txBox="1"/>
          <p:nvPr/>
        </p:nvSpPr>
        <p:spPr>
          <a:xfrm>
            <a:off x="639953" y="1800521"/>
            <a:ext cx="2320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Manage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communication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between the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application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and the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MQTT broker</a:t>
            </a:r>
            <a:endParaRPr lang="fr-CH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C3FA9D8-8C03-921B-049C-2E8436CC9A58}"/>
              </a:ext>
            </a:extLst>
          </p:cNvPr>
          <p:cNvSpPr txBox="1"/>
          <p:nvPr/>
        </p:nvSpPr>
        <p:spPr>
          <a:xfrm>
            <a:off x="8958417" y="1808692"/>
            <a:ext cx="2672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Recipient of the last message published in a given topic to which we are subscribed</a:t>
            </a:r>
            <a:endParaRPr lang="fr-CH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7A3104F-C4F7-C971-7D9C-2655D274ACCF}"/>
              </a:ext>
            </a:extLst>
          </p:cNvPr>
          <p:cNvSpPr txBox="1"/>
          <p:nvPr/>
        </p:nvSpPr>
        <p:spPr>
          <a:xfrm>
            <a:off x="4313771" y="1823169"/>
            <a:ext cx="3459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Manage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</a:rPr>
              <a:t>MessageListeners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and handle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incoming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messages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(store them in the appropriate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MessageListener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instance)</a:t>
            </a:r>
            <a:endParaRPr lang="fr-CH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547D877-999D-F45E-8F29-387CC4467602}"/>
              </a:ext>
            </a:extLst>
          </p:cNvPr>
          <p:cNvCxnSpPr>
            <a:cxnSpLocks/>
          </p:cNvCxnSpPr>
          <p:nvPr/>
        </p:nvCxnSpPr>
        <p:spPr>
          <a:xfrm>
            <a:off x="3657473" y="5029809"/>
            <a:ext cx="304927" cy="31435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D7D5C4DE-A9F9-17B4-D347-18612E9476FC}"/>
              </a:ext>
            </a:extLst>
          </p:cNvPr>
          <p:cNvSpPr txBox="1"/>
          <p:nvPr/>
        </p:nvSpPr>
        <p:spPr>
          <a:xfrm>
            <a:off x="5947196" y="4299599"/>
            <a:ext cx="421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Control speed, lane offset, lights + (de)toggle emergency stop</a:t>
            </a:r>
            <a:endParaRPr lang="fr-CH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CAD2A34-873D-FCC7-D7F1-852CD2118BD9}"/>
              </a:ext>
            </a:extLst>
          </p:cNvPr>
          <p:cNvSpPr txBox="1"/>
          <p:nvPr/>
        </p:nvSpPr>
        <p:spPr>
          <a:xfrm>
            <a:off x="6030377" y="5651880"/>
            <a:ext cx="438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Retrieve info about connection status, measured speed,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trackId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battery level + estimate if turning</a:t>
            </a:r>
            <a:endParaRPr lang="fr-CH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1" name="Graphique 60" descr="Envoyer contour">
            <a:extLst>
              <a:ext uri="{FF2B5EF4-FFF2-40B4-BE49-F238E27FC236}">
                <a16:creationId xmlns:a16="http://schemas.microsoft.com/office/drawing/2014/main" id="{6F4A210D-D771-9B71-5C4D-B44C240938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6012" y="4255465"/>
            <a:ext cx="535529" cy="535529"/>
          </a:xfrm>
          <a:prstGeom prst="rect">
            <a:avLst/>
          </a:prstGeom>
        </p:spPr>
      </p:pic>
      <p:pic>
        <p:nvPicPr>
          <p:cNvPr id="62" name="Graphique 61" descr="Oreille contour">
            <a:extLst>
              <a:ext uri="{FF2B5EF4-FFF2-40B4-BE49-F238E27FC236}">
                <a16:creationId xmlns:a16="http://schemas.microsoft.com/office/drawing/2014/main" id="{A46BD5FE-2696-0B1F-6EB9-DD75BC8EDC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10086314" y="5564921"/>
            <a:ext cx="676856" cy="653503"/>
          </a:xfrm>
          <a:prstGeom prst="rect">
            <a:avLst/>
          </a:prstGeom>
        </p:spPr>
      </p:pic>
      <p:pic>
        <p:nvPicPr>
          <p:cNvPr id="70" name="Graphique 69" descr="Envoyer contour">
            <a:extLst>
              <a:ext uri="{FF2B5EF4-FFF2-40B4-BE49-F238E27FC236}">
                <a16:creationId xmlns:a16="http://schemas.microsoft.com/office/drawing/2014/main" id="{86402930-8184-2265-AB38-EED94822AB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4049" y="5064270"/>
            <a:ext cx="279890" cy="27989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686E2517-9767-F401-FA99-3F2F3D28B8FA}"/>
              </a:ext>
            </a:extLst>
          </p:cNvPr>
          <p:cNvSpPr txBox="1"/>
          <p:nvPr/>
        </p:nvSpPr>
        <p:spPr>
          <a:xfrm>
            <a:off x="659593" y="4657573"/>
            <a:ext cx="3237168" cy="1669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Broker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discovering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?</a:t>
            </a:r>
          </a:p>
          <a:p>
            <a:pPr>
              <a:lnSpc>
                <a:spcPct val="150000"/>
              </a:lnSpc>
            </a:pP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If no, «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discover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»: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endParaRPr lang="fr-CH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Vehicle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among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recognized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vehicles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?</a:t>
            </a:r>
          </a:p>
          <a:p>
            <a:pPr>
              <a:lnSpc>
                <a:spcPct val="150000"/>
              </a:lnSpc>
            </a:pP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Connect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vehicle</a:t>
            </a:r>
            <a:endParaRPr lang="fr-CH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Is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vehicle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ready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?</a:t>
            </a:r>
            <a:endParaRPr lang="fr-CH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5" name="Graphique 74" descr="Oreille contour">
            <a:extLst>
              <a:ext uri="{FF2B5EF4-FFF2-40B4-BE49-F238E27FC236}">
                <a16:creationId xmlns:a16="http://schemas.microsoft.com/office/drawing/2014/main" id="{469F0675-8DAB-0099-81B9-CA2FCCAD84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405893" y="4715458"/>
            <a:ext cx="325585" cy="314351"/>
          </a:xfrm>
          <a:prstGeom prst="rect">
            <a:avLst/>
          </a:prstGeom>
        </p:spPr>
      </p:pic>
      <p:pic>
        <p:nvPicPr>
          <p:cNvPr id="76" name="Graphique 75" descr="Envoyer contour">
            <a:extLst>
              <a:ext uri="{FF2B5EF4-FFF2-40B4-BE49-F238E27FC236}">
                <a16:creationId xmlns:a16="http://schemas.microsoft.com/office/drawing/2014/main" id="{DDA66166-F497-738D-8EEC-121AE39A16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1048" y="5694098"/>
            <a:ext cx="279890" cy="279890"/>
          </a:xfrm>
          <a:prstGeom prst="rect">
            <a:avLst/>
          </a:prstGeom>
        </p:spPr>
      </p:pic>
      <p:pic>
        <p:nvPicPr>
          <p:cNvPr id="78" name="Graphique 77" descr="Oreille contour">
            <a:extLst>
              <a:ext uri="{FF2B5EF4-FFF2-40B4-BE49-F238E27FC236}">
                <a16:creationId xmlns:a16="http://schemas.microsoft.com/office/drawing/2014/main" id="{DC867903-8A4E-06BD-6395-5744F2C4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402954" y="5379747"/>
            <a:ext cx="325585" cy="314351"/>
          </a:xfrm>
          <a:prstGeom prst="rect">
            <a:avLst/>
          </a:prstGeom>
        </p:spPr>
      </p:pic>
      <p:pic>
        <p:nvPicPr>
          <p:cNvPr id="79" name="Graphique 78" descr="Oreille contour">
            <a:extLst>
              <a:ext uri="{FF2B5EF4-FFF2-40B4-BE49-F238E27FC236}">
                <a16:creationId xmlns:a16="http://schemas.microsoft.com/office/drawing/2014/main" id="{1439D940-B50E-6A8B-F66E-8406547EDA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405917" y="6006172"/>
            <a:ext cx="325585" cy="3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0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 animBg="1"/>
      <p:bldP spid="31" grpId="0"/>
      <p:bldP spid="33" grpId="0"/>
      <p:bldP spid="44" grpId="0"/>
      <p:bldP spid="50" grpId="0"/>
      <p:bldP spid="51" grpId="0"/>
      <p:bldP spid="52" grpId="0"/>
      <p:bldP spid="54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59D9B-21F8-F742-845A-3CFC228B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8319"/>
            <a:ext cx="10058400" cy="1290538"/>
          </a:xfrm>
        </p:spPr>
        <p:txBody>
          <a:bodyPr>
            <a:normAutofit/>
          </a:bodyPr>
          <a:lstStyle/>
          <a:p>
            <a:r>
              <a:rPr lang="fr-CH" dirty="0"/>
              <a:t>Java </a:t>
            </a:r>
            <a:r>
              <a:rPr lang="fr-CH" dirty="0" err="1"/>
              <a:t>Implementation</a:t>
            </a:r>
            <a:r>
              <a:rPr lang="fr-CH" dirty="0"/>
              <a:t> (2/2) – MVC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B931A6-EAAA-E634-2545-288A8314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Hyperdrive project 2023 - Group 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0845C3-4C9D-D3A9-FA33-F8719CDD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38F03E-EBF1-2DEB-A467-2F300910D447}"/>
              </a:ext>
            </a:extLst>
          </p:cNvPr>
          <p:cNvSpPr/>
          <p:nvPr/>
        </p:nvSpPr>
        <p:spPr>
          <a:xfrm>
            <a:off x="2249836" y="3426377"/>
            <a:ext cx="1566926" cy="5999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/>
              <a:t>Model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A0F49D2-9907-CB65-B7C1-1D7C0A93CC8E}"/>
              </a:ext>
            </a:extLst>
          </p:cNvPr>
          <p:cNvSpPr/>
          <p:nvPr/>
        </p:nvSpPr>
        <p:spPr>
          <a:xfrm>
            <a:off x="8931560" y="3426377"/>
            <a:ext cx="1844802" cy="6299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View</a:t>
            </a:r>
            <a:endParaRPr lang="fr-CH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7CD27E7-A004-CE1C-CB7D-545C224A5040}"/>
              </a:ext>
            </a:extLst>
          </p:cNvPr>
          <p:cNvSpPr/>
          <p:nvPr/>
        </p:nvSpPr>
        <p:spPr>
          <a:xfrm>
            <a:off x="5312822" y="3430887"/>
            <a:ext cx="2161540" cy="6299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Controller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3B18238C-0DBD-7A4A-1645-CCFEBF9DE7EA}"/>
              </a:ext>
            </a:extLst>
          </p:cNvPr>
          <p:cNvSpPr/>
          <p:nvPr/>
        </p:nvSpPr>
        <p:spPr>
          <a:xfrm>
            <a:off x="826674" y="2028869"/>
            <a:ext cx="1313688" cy="46736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/>
              <a:t>Steer</a:t>
            </a:r>
            <a:endParaRPr lang="fr-CH" dirty="0"/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292E8436-2E55-23C5-0587-BEDB26D0D5EB}"/>
              </a:ext>
            </a:extLst>
          </p:cNvPr>
          <p:cNvSpPr/>
          <p:nvPr/>
        </p:nvSpPr>
        <p:spPr>
          <a:xfrm>
            <a:off x="826674" y="4194981"/>
            <a:ext cx="1313688" cy="61976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/>
              <a:t>Retrieve</a:t>
            </a:r>
            <a:r>
              <a:rPr lang="fr-CH" sz="1400" dirty="0"/>
              <a:t> </a:t>
            </a:r>
            <a:r>
              <a:rPr lang="fr-CH" sz="1400" dirty="0" err="1"/>
              <a:t>vehicle</a:t>
            </a:r>
            <a:r>
              <a:rPr lang="fr-CH" sz="1400" dirty="0"/>
              <a:t> info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422D6B-AA7C-26D2-2A26-7285CB274AD8}"/>
              </a:ext>
            </a:extLst>
          </p:cNvPr>
          <p:cNvSpPr txBox="1"/>
          <p:nvPr/>
        </p:nvSpPr>
        <p:spPr>
          <a:xfrm>
            <a:off x="2232310" y="4026325"/>
            <a:ext cx="2042160" cy="1669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1400" dirty="0"/>
              <a:t>Connection </a:t>
            </a:r>
            <a:r>
              <a:rPr lang="fr-CH" sz="1400" dirty="0" err="1"/>
              <a:t>status</a:t>
            </a:r>
            <a:endParaRPr lang="fr-CH" sz="1400" dirty="0"/>
          </a:p>
          <a:p>
            <a:pPr>
              <a:lnSpc>
                <a:spcPct val="150000"/>
              </a:lnSpc>
            </a:pPr>
            <a:r>
              <a:rPr lang="fr-CH" sz="1400" dirty="0" err="1"/>
              <a:t>Measured</a:t>
            </a:r>
            <a:r>
              <a:rPr lang="fr-CH" sz="1400" dirty="0"/>
              <a:t> speed</a:t>
            </a:r>
          </a:p>
          <a:p>
            <a:pPr>
              <a:lnSpc>
                <a:spcPct val="150000"/>
              </a:lnSpc>
            </a:pPr>
            <a:r>
              <a:rPr lang="fr-CH" sz="1400" dirty="0" err="1"/>
              <a:t>Turning</a:t>
            </a:r>
            <a:r>
              <a:rPr lang="fr-CH" sz="1400" dirty="0"/>
              <a:t> </a:t>
            </a:r>
            <a:r>
              <a:rPr lang="fr-CH" sz="1400" dirty="0" err="1"/>
              <a:t>status</a:t>
            </a:r>
            <a:endParaRPr lang="fr-CH" sz="1400" dirty="0"/>
          </a:p>
          <a:p>
            <a:pPr>
              <a:lnSpc>
                <a:spcPct val="150000"/>
              </a:lnSpc>
            </a:pPr>
            <a:r>
              <a:rPr lang="fr-CH" sz="1400" dirty="0" err="1"/>
              <a:t>Current</a:t>
            </a:r>
            <a:r>
              <a:rPr lang="fr-CH" sz="1400" dirty="0"/>
              <a:t> </a:t>
            </a:r>
            <a:r>
              <a:rPr lang="fr-CH" sz="1400" dirty="0" err="1"/>
              <a:t>track</a:t>
            </a:r>
            <a:r>
              <a:rPr lang="fr-CH" sz="1400" dirty="0"/>
              <a:t> id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Battery </a:t>
            </a:r>
            <a:r>
              <a:rPr lang="fr-CH" sz="1400" dirty="0" err="1"/>
              <a:t>level</a:t>
            </a:r>
            <a:endParaRPr lang="fr-CH" sz="1400" dirty="0"/>
          </a:p>
        </p:txBody>
      </p:sp>
      <p:pic>
        <p:nvPicPr>
          <p:cNvPr id="23" name="Graphique 22" descr="Disque avec un remplissage uni">
            <a:extLst>
              <a:ext uri="{FF2B5EF4-FFF2-40B4-BE49-F238E27FC236}">
                <a16:creationId xmlns:a16="http://schemas.microsoft.com/office/drawing/2014/main" id="{EC2B204F-C640-380A-4D91-0377FA4EC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188" y="3500483"/>
            <a:ext cx="434340" cy="434340"/>
          </a:xfrm>
          <a:prstGeom prst="rect">
            <a:avLst/>
          </a:prstGeom>
        </p:spPr>
      </p:pic>
      <p:pic>
        <p:nvPicPr>
          <p:cNvPr id="25" name="Graphique 24" descr="Œil contour">
            <a:extLst>
              <a:ext uri="{FF2B5EF4-FFF2-40B4-BE49-F238E27FC236}">
                <a16:creationId xmlns:a16="http://schemas.microsoft.com/office/drawing/2014/main" id="{6C71D562-7C94-8B69-EE73-AC94B4F20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1350" y="3072429"/>
            <a:ext cx="509778" cy="509778"/>
          </a:xfrm>
          <a:prstGeom prst="rect">
            <a:avLst/>
          </a:prstGeom>
        </p:spPr>
      </p:pic>
      <p:pic>
        <p:nvPicPr>
          <p:cNvPr id="29" name="Graphique 28" descr="Pinceau avec un remplissage uni">
            <a:extLst>
              <a:ext uri="{FF2B5EF4-FFF2-40B4-BE49-F238E27FC236}">
                <a16:creationId xmlns:a16="http://schemas.microsoft.com/office/drawing/2014/main" id="{3B0127B4-9E8E-E9C7-B3F8-C60FD4581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1350" y="3863704"/>
            <a:ext cx="425100" cy="425100"/>
          </a:xfrm>
          <a:prstGeom prst="rect">
            <a:avLst/>
          </a:prstGeom>
        </p:spPr>
      </p:pic>
      <p:pic>
        <p:nvPicPr>
          <p:cNvPr id="31" name="Graphique 30" descr="Oreille contour">
            <a:extLst>
              <a:ext uri="{FF2B5EF4-FFF2-40B4-BE49-F238E27FC236}">
                <a16:creationId xmlns:a16="http://schemas.microsoft.com/office/drawing/2014/main" id="{2238C90A-6F3F-044D-1AAB-585EAEE7E4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772661" y="4205618"/>
            <a:ext cx="1062466" cy="1025808"/>
          </a:xfrm>
          <a:prstGeom prst="rect">
            <a:avLst/>
          </a:prstGeom>
        </p:spPr>
      </p:pic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76502CCF-B178-CE0B-3479-BEDC9C3D9CC5}"/>
              </a:ext>
            </a:extLst>
          </p:cNvPr>
          <p:cNvSpPr txBox="1">
            <a:spLocks/>
          </p:cNvSpPr>
          <p:nvPr/>
        </p:nvSpPr>
        <p:spPr>
          <a:xfrm>
            <a:off x="826674" y="1471374"/>
            <a:ext cx="1313688" cy="637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fr-CH" dirty="0"/>
              <a:t>Thread</a:t>
            </a:r>
          </a:p>
        </p:txBody>
      </p:sp>
      <p:pic>
        <p:nvPicPr>
          <p:cNvPr id="2050" name="Picture 2" descr="Slider - Free ui icons">
            <a:extLst>
              <a:ext uri="{FF2B5EF4-FFF2-40B4-BE49-F238E27FC236}">
                <a16:creationId xmlns:a16="http://schemas.microsoft.com/office/drawing/2014/main" id="{045345EC-DFDB-4F4D-E1EF-7AC01CE3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406" y="1647130"/>
            <a:ext cx="740085" cy="7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dio button off - User Interface &amp; Gesture Icons">
            <a:extLst>
              <a:ext uri="{FF2B5EF4-FFF2-40B4-BE49-F238E27FC236}">
                <a16:creationId xmlns:a16="http://schemas.microsoft.com/office/drawing/2014/main" id="{BD08B55E-BD96-8C47-95D2-7CA1A58C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058" y="2311058"/>
            <a:ext cx="275164" cy="2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adio Button Vector SVG Icon (6) - SVG Repo">
            <a:extLst>
              <a:ext uri="{FF2B5EF4-FFF2-40B4-BE49-F238E27FC236}">
                <a16:creationId xmlns:a16="http://schemas.microsoft.com/office/drawing/2014/main" id="{FE265B90-47DF-6241-24BA-9AF05E09C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491" y="2311058"/>
            <a:ext cx="278597" cy="2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793AC12-7A96-E425-C685-034252932247}"/>
              </a:ext>
            </a:extLst>
          </p:cNvPr>
          <p:cNvSpPr txBox="1"/>
          <p:nvPr/>
        </p:nvSpPr>
        <p:spPr>
          <a:xfrm>
            <a:off x="9263742" y="225932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1D6EE8-E8AD-4CEC-1001-05A06A4C0FC6}"/>
              </a:ext>
            </a:extLst>
          </p:cNvPr>
          <p:cNvSpPr txBox="1"/>
          <p:nvPr/>
        </p:nvSpPr>
        <p:spPr>
          <a:xfrm>
            <a:off x="9985146" y="2262954"/>
            <a:ext cx="5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Off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53C9320-16CF-A9B8-E1A9-F68EB052E3FF}"/>
              </a:ext>
            </a:extLst>
          </p:cNvPr>
          <p:cNvSpPr/>
          <p:nvPr/>
        </p:nvSpPr>
        <p:spPr>
          <a:xfrm>
            <a:off x="9052058" y="2749786"/>
            <a:ext cx="1446676" cy="3444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Emergency</a:t>
            </a:r>
          </a:p>
        </p:txBody>
      </p:sp>
      <p:pic>
        <p:nvPicPr>
          <p:cNvPr id="37" name="Graphique 36" descr="Curseur avec un remplissage uni">
            <a:extLst>
              <a:ext uri="{FF2B5EF4-FFF2-40B4-BE49-F238E27FC236}">
                <a16:creationId xmlns:a16="http://schemas.microsoft.com/office/drawing/2014/main" id="{E8382F90-3846-FFA7-D738-7A7118DF33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69402" y="2922004"/>
            <a:ext cx="406960" cy="40696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87D5B2D6-D32A-68CF-ADD3-4F2EE1EC2F21}"/>
              </a:ext>
            </a:extLst>
          </p:cNvPr>
          <p:cNvSpPr txBox="1"/>
          <p:nvPr/>
        </p:nvSpPr>
        <p:spPr>
          <a:xfrm>
            <a:off x="2234152" y="1918027"/>
            <a:ext cx="2383361" cy="134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1400" dirty="0" err="1"/>
              <a:t>Wished</a:t>
            </a:r>
            <a:r>
              <a:rPr lang="fr-CH" sz="1400" dirty="0"/>
              <a:t> speed</a:t>
            </a:r>
          </a:p>
          <a:p>
            <a:pPr>
              <a:lnSpc>
                <a:spcPct val="150000"/>
              </a:lnSpc>
            </a:pPr>
            <a:r>
              <a:rPr lang="fr-CH" sz="1400" dirty="0" err="1"/>
              <a:t>Wished</a:t>
            </a:r>
            <a:r>
              <a:rPr lang="fr-CH" sz="1400" dirty="0"/>
              <a:t> </a:t>
            </a:r>
            <a:r>
              <a:rPr lang="fr-CH" sz="1400" dirty="0" err="1"/>
              <a:t>lane</a:t>
            </a:r>
            <a:r>
              <a:rPr lang="fr-CH" sz="1400" dirty="0"/>
              <a:t> offset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Front lights / Back lights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Emergency </a:t>
            </a:r>
            <a:r>
              <a:rPr lang="fr-CH" sz="1400" dirty="0" err="1"/>
              <a:t>status</a:t>
            </a:r>
            <a:endParaRPr lang="fr-CH" sz="1400" dirty="0"/>
          </a:p>
        </p:txBody>
      </p:sp>
      <p:pic>
        <p:nvPicPr>
          <p:cNvPr id="2058" name="Picture 10" descr="Paragraph text - User Interface &amp; Gesture Icons">
            <a:extLst>
              <a:ext uri="{FF2B5EF4-FFF2-40B4-BE49-F238E27FC236}">
                <a16:creationId xmlns:a16="http://schemas.microsoft.com/office/drawing/2014/main" id="{BBE3D5DA-96FE-87DD-FBDD-E1457AA19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88" y="4583677"/>
            <a:ext cx="621947" cy="6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ogress bar icon">
            <a:extLst>
              <a:ext uri="{FF2B5EF4-FFF2-40B4-BE49-F238E27FC236}">
                <a16:creationId xmlns:a16="http://schemas.microsoft.com/office/drawing/2014/main" id="{6384EE8C-48EF-7A3F-ACF1-582476BC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961" y="4476655"/>
            <a:ext cx="895808" cy="8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que 45" descr="Voiture avec un remplissage uni">
            <a:extLst>
              <a:ext uri="{FF2B5EF4-FFF2-40B4-BE49-F238E27FC236}">
                <a16:creationId xmlns:a16="http://schemas.microsoft.com/office/drawing/2014/main" id="{8CBBB264-36A0-A682-3FF3-09CA7A1486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29013" y="4339110"/>
            <a:ext cx="914400" cy="914400"/>
          </a:xfrm>
          <a:prstGeom prst="rect">
            <a:avLst/>
          </a:prstGeom>
        </p:spPr>
      </p:pic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69937E9A-8843-C254-4312-12792115BBBD}"/>
              </a:ext>
            </a:extLst>
          </p:cNvPr>
          <p:cNvSpPr/>
          <p:nvPr/>
        </p:nvSpPr>
        <p:spPr>
          <a:xfrm>
            <a:off x="6150529" y="4569999"/>
            <a:ext cx="715012" cy="36512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</a:p>
        </p:txBody>
      </p:sp>
      <p:pic>
        <p:nvPicPr>
          <p:cNvPr id="48" name="Graphique 47" descr="Envoyer contour">
            <a:extLst>
              <a:ext uri="{FF2B5EF4-FFF2-40B4-BE49-F238E27FC236}">
                <a16:creationId xmlns:a16="http://schemas.microsoft.com/office/drawing/2014/main" id="{27E3AA36-2826-4129-9D08-472B3285C2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55415" y="2259544"/>
            <a:ext cx="715012" cy="715012"/>
          </a:xfrm>
          <a:prstGeom prst="rect">
            <a:avLst/>
          </a:prstGeom>
        </p:spPr>
      </p:pic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6456A421-1BC6-9631-3E4A-1134E9F13910}"/>
              </a:ext>
            </a:extLst>
          </p:cNvPr>
          <p:cNvSpPr/>
          <p:nvPr/>
        </p:nvSpPr>
        <p:spPr>
          <a:xfrm>
            <a:off x="5910651" y="2414639"/>
            <a:ext cx="715012" cy="36512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</a:p>
        </p:txBody>
      </p:sp>
      <p:pic>
        <p:nvPicPr>
          <p:cNvPr id="51" name="Graphique 50" descr="Voiture avec un remplissage uni">
            <a:extLst>
              <a:ext uri="{FF2B5EF4-FFF2-40B4-BE49-F238E27FC236}">
                <a16:creationId xmlns:a16="http://schemas.microsoft.com/office/drawing/2014/main" id="{6AF2FB3A-4A73-4672-1B9E-313D63A319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31505" y="2185436"/>
            <a:ext cx="914400" cy="914400"/>
          </a:xfrm>
          <a:prstGeom prst="rect">
            <a:avLst/>
          </a:prstGeom>
        </p:spPr>
      </p:pic>
      <p:sp>
        <p:nvSpPr>
          <p:cNvPr id="59" name="Arc 58">
            <a:extLst>
              <a:ext uri="{FF2B5EF4-FFF2-40B4-BE49-F238E27FC236}">
                <a16:creationId xmlns:a16="http://schemas.microsoft.com/office/drawing/2014/main" id="{318CB41B-658B-6B89-37B8-9A6801F8B05F}"/>
              </a:ext>
            </a:extLst>
          </p:cNvPr>
          <p:cNvSpPr/>
          <p:nvPr/>
        </p:nvSpPr>
        <p:spPr>
          <a:xfrm>
            <a:off x="3916669" y="1308857"/>
            <a:ext cx="5410553" cy="1308689"/>
          </a:xfrm>
          <a:prstGeom prst="arc">
            <a:avLst>
              <a:gd name="adj1" fmla="val 10983331"/>
              <a:gd name="adj2" fmla="val 213009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1" name="Graphique 60" descr="Badge avec un remplissage uni">
            <a:extLst>
              <a:ext uri="{FF2B5EF4-FFF2-40B4-BE49-F238E27FC236}">
                <a16:creationId xmlns:a16="http://schemas.microsoft.com/office/drawing/2014/main" id="{B7583D33-3E09-C6BB-0E0E-15771F52BC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55579" y="3226671"/>
            <a:ext cx="410675" cy="410675"/>
          </a:xfrm>
          <a:prstGeom prst="rect">
            <a:avLst/>
          </a:prstGeom>
        </p:spPr>
      </p:pic>
      <p:pic>
        <p:nvPicPr>
          <p:cNvPr id="63" name="Graphique 62" descr="Badge 1 avec un remplissage uni">
            <a:extLst>
              <a:ext uri="{FF2B5EF4-FFF2-40B4-BE49-F238E27FC236}">
                <a16:creationId xmlns:a16="http://schemas.microsoft.com/office/drawing/2014/main" id="{6DAD19B7-4B67-B664-D6FE-A5B5D8ADEA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361981" y="1370590"/>
            <a:ext cx="410675" cy="410675"/>
          </a:xfrm>
          <a:prstGeom prst="rect">
            <a:avLst/>
          </a:prstGeom>
        </p:spPr>
      </p:pic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377D043E-0928-E355-A48F-93CA3E5820C1}"/>
              </a:ext>
            </a:extLst>
          </p:cNvPr>
          <p:cNvCxnSpPr>
            <a:stCxn id="2048" idx="0"/>
          </p:cNvCxnSpPr>
          <p:nvPr/>
        </p:nvCxnSpPr>
        <p:spPr>
          <a:xfrm flipH="1">
            <a:off x="6150529" y="3029490"/>
            <a:ext cx="17696" cy="17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necteur droit 2052">
            <a:extLst>
              <a:ext uri="{FF2B5EF4-FFF2-40B4-BE49-F238E27FC236}">
                <a16:creationId xmlns:a16="http://schemas.microsoft.com/office/drawing/2014/main" id="{9526C536-4077-A35B-1D09-1C4F94134685}"/>
              </a:ext>
            </a:extLst>
          </p:cNvPr>
          <p:cNvCxnSpPr>
            <a:cxnSpLocks/>
            <a:endCxn id="2048" idx="0"/>
          </p:cNvCxnSpPr>
          <p:nvPr/>
        </p:nvCxnSpPr>
        <p:spPr>
          <a:xfrm>
            <a:off x="5996633" y="3013731"/>
            <a:ext cx="171592" cy="15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necteur droit 2058">
            <a:extLst>
              <a:ext uri="{FF2B5EF4-FFF2-40B4-BE49-F238E27FC236}">
                <a16:creationId xmlns:a16="http://schemas.microsoft.com/office/drawing/2014/main" id="{BED62D52-38FF-A16C-6F71-00544729764F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3980234" y="1822188"/>
            <a:ext cx="17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droit 2064">
            <a:extLst>
              <a:ext uri="{FF2B5EF4-FFF2-40B4-BE49-F238E27FC236}">
                <a16:creationId xmlns:a16="http://schemas.microsoft.com/office/drawing/2014/main" id="{FC8DA163-47C6-7286-B3E1-2DEC4F3A9019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980234" y="1671593"/>
            <a:ext cx="0" cy="150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Arc 2067">
            <a:extLst>
              <a:ext uri="{FF2B5EF4-FFF2-40B4-BE49-F238E27FC236}">
                <a16:creationId xmlns:a16="http://schemas.microsoft.com/office/drawing/2014/main" id="{9B1927D3-5FB7-E12B-DBA9-83C7D00A3924}"/>
              </a:ext>
            </a:extLst>
          </p:cNvPr>
          <p:cNvSpPr/>
          <p:nvPr/>
        </p:nvSpPr>
        <p:spPr>
          <a:xfrm rot="10800000">
            <a:off x="4013762" y="4237219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069" name="Graphique 2068" descr="Badge 1 avec un remplissage uni">
            <a:extLst>
              <a:ext uri="{FF2B5EF4-FFF2-40B4-BE49-F238E27FC236}">
                <a16:creationId xmlns:a16="http://schemas.microsoft.com/office/drawing/2014/main" id="{F53FB15A-8049-098F-A06D-3CA6A58FBC4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87789" y="3810585"/>
            <a:ext cx="410675" cy="410675"/>
          </a:xfrm>
          <a:prstGeom prst="rect">
            <a:avLst/>
          </a:prstGeom>
        </p:spPr>
      </p:pic>
      <p:cxnSp>
        <p:nvCxnSpPr>
          <p:cNvPr id="2070" name="Connecteur droit 2069">
            <a:extLst>
              <a:ext uri="{FF2B5EF4-FFF2-40B4-BE49-F238E27FC236}">
                <a16:creationId xmlns:a16="http://schemas.microsoft.com/office/drawing/2014/main" id="{FB5393CA-7315-6D50-05C0-EB9052E7A43A}"/>
              </a:ext>
            </a:extLst>
          </p:cNvPr>
          <p:cNvCxnSpPr>
            <a:cxnSpLocks/>
          </p:cNvCxnSpPr>
          <p:nvPr/>
        </p:nvCxnSpPr>
        <p:spPr>
          <a:xfrm flipH="1">
            <a:off x="4093381" y="4274668"/>
            <a:ext cx="57013" cy="150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Connecteur droit 2070">
            <a:extLst>
              <a:ext uri="{FF2B5EF4-FFF2-40B4-BE49-F238E27FC236}">
                <a16:creationId xmlns:a16="http://schemas.microsoft.com/office/drawing/2014/main" id="{0ACCDE90-6A4E-3754-EC00-76024B654497}"/>
              </a:ext>
            </a:extLst>
          </p:cNvPr>
          <p:cNvCxnSpPr>
            <a:cxnSpLocks/>
            <a:stCxn id="2068" idx="0"/>
          </p:cNvCxnSpPr>
          <p:nvPr/>
        </p:nvCxnSpPr>
        <p:spPr>
          <a:xfrm>
            <a:off x="4080887" y="4434445"/>
            <a:ext cx="158447" cy="6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6" name="Graphique 2075" descr="Badge avec un remplissage uni">
            <a:extLst>
              <a:ext uri="{FF2B5EF4-FFF2-40B4-BE49-F238E27FC236}">
                <a16:creationId xmlns:a16="http://schemas.microsoft.com/office/drawing/2014/main" id="{7A1DC198-4F29-5D25-3AE9-F9EE71259D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38137" y="5523828"/>
            <a:ext cx="410675" cy="410675"/>
          </a:xfrm>
          <a:prstGeom prst="rect">
            <a:avLst/>
          </a:prstGeom>
        </p:spPr>
      </p:pic>
      <p:cxnSp>
        <p:nvCxnSpPr>
          <p:cNvPr id="2077" name="Connecteur droit 2076">
            <a:extLst>
              <a:ext uri="{FF2B5EF4-FFF2-40B4-BE49-F238E27FC236}">
                <a16:creationId xmlns:a16="http://schemas.microsoft.com/office/drawing/2014/main" id="{D7E4FEA3-9332-C8C1-B12A-64F609373094}"/>
              </a:ext>
            </a:extLst>
          </p:cNvPr>
          <p:cNvCxnSpPr>
            <a:cxnSpLocks/>
          </p:cNvCxnSpPr>
          <p:nvPr/>
        </p:nvCxnSpPr>
        <p:spPr>
          <a:xfrm flipH="1">
            <a:off x="8938881" y="5319846"/>
            <a:ext cx="57013" cy="150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necteur droit 2077">
            <a:extLst>
              <a:ext uri="{FF2B5EF4-FFF2-40B4-BE49-F238E27FC236}">
                <a16:creationId xmlns:a16="http://schemas.microsoft.com/office/drawing/2014/main" id="{1B1EA988-15C6-8970-1242-82872DED1CF0}"/>
              </a:ext>
            </a:extLst>
          </p:cNvPr>
          <p:cNvCxnSpPr>
            <a:cxnSpLocks/>
            <a:stCxn id="20" idx="0"/>
          </p:cNvCxnSpPr>
          <p:nvPr/>
        </p:nvCxnSpPr>
        <p:spPr>
          <a:xfrm flipH="1">
            <a:off x="8845962" y="5311757"/>
            <a:ext cx="146851" cy="8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376CE7F-5EF7-17E4-7E6A-6487DDF60EE1}"/>
              </a:ext>
            </a:extLst>
          </p:cNvPr>
          <p:cNvSpPr/>
          <p:nvPr/>
        </p:nvSpPr>
        <p:spPr>
          <a:xfrm>
            <a:off x="3896666" y="3158855"/>
            <a:ext cx="775763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Observable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BB849-ED76-E270-325C-2C0736792143}"/>
              </a:ext>
            </a:extLst>
          </p:cNvPr>
          <p:cNvSpPr/>
          <p:nvPr/>
        </p:nvSpPr>
        <p:spPr>
          <a:xfrm>
            <a:off x="5389136" y="3160694"/>
            <a:ext cx="664965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Observer</a:t>
            </a:r>
          </a:p>
        </p:txBody>
      </p:sp>
      <p:sp>
        <p:nvSpPr>
          <p:cNvPr id="2048" name="Arc 2047">
            <a:extLst>
              <a:ext uri="{FF2B5EF4-FFF2-40B4-BE49-F238E27FC236}">
                <a16:creationId xmlns:a16="http://schemas.microsoft.com/office/drawing/2014/main" id="{1D6FEC9C-70EB-CA61-65B4-B3A534508EFB}"/>
              </a:ext>
            </a:extLst>
          </p:cNvPr>
          <p:cNvSpPr/>
          <p:nvPr/>
        </p:nvSpPr>
        <p:spPr>
          <a:xfrm>
            <a:off x="4111077" y="2619998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0B2DD38-EEE7-A815-C6EA-8A0BFF2DF9BF}"/>
              </a:ext>
            </a:extLst>
          </p:cNvPr>
          <p:cNvSpPr/>
          <p:nvPr/>
        </p:nvSpPr>
        <p:spPr>
          <a:xfrm>
            <a:off x="3988265" y="5381950"/>
            <a:ext cx="775763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Observable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A73E8E8-91E7-E718-A871-6110F8C378F1}"/>
              </a:ext>
            </a:extLst>
          </p:cNvPr>
          <p:cNvCxnSpPr/>
          <p:nvPr/>
        </p:nvCxnSpPr>
        <p:spPr>
          <a:xfrm flipH="1">
            <a:off x="6105835" y="5286491"/>
            <a:ext cx="17696" cy="17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7A5DF3E-393C-6105-645C-2194A4B306CD}"/>
              </a:ext>
            </a:extLst>
          </p:cNvPr>
          <p:cNvCxnSpPr>
            <a:cxnSpLocks/>
          </p:cNvCxnSpPr>
          <p:nvPr/>
        </p:nvCxnSpPr>
        <p:spPr>
          <a:xfrm>
            <a:off x="5957617" y="5282012"/>
            <a:ext cx="171592" cy="15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15158C23-223D-ECB2-F076-924EAC62C54F}"/>
              </a:ext>
            </a:extLst>
          </p:cNvPr>
          <p:cNvSpPr/>
          <p:nvPr/>
        </p:nvSpPr>
        <p:spPr>
          <a:xfrm>
            <a:off x="6935665" y="4902265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5B0C264-B2D8-3107-234B-234806B9BB57}"/>
              </a:ext>
            </a:extLst>
          </p:cNvPr>
          <p:cNvSpPr/>
          <p:nvPr/>
        </p:nvSpPr>
        <p:spPr>
          <a:xfrm>
            <a:off x="5415313" y="5431802"/>
            <a:ext cx="664965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Observer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2352A55-F42B-175B-CC1F-0F12E05C5D4E}"/>
              </a:ext>
            </a:extLst>
          </p:cNvPr>
          <p:cNvSpPr/>
          <p:nvPr/>
        </p:nvSpPr>
        <p:spPr>
          <a:xfrm>
            <a:off x="4069929" y="4880524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6" name="Graphique 25" descr="Badge 3 avec un remplissage uni">
            <a:extLst>
              <a:ext uri="{FF2B5EF4-FFF2-40B4-BE49-F238E27FC236}">
                <a16:creationId xmlns:a16="http://schemas.microsoft.com/office/drawing/2014/main" id="{80D53CF9-77E9-AC3F-932F-8EB7508DB5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790220" y="5513009"/>
            <a:ext cx="415162" cy="4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4" grpId="0"/>
      <p:bldP spid="35" grpId="0"/>
      <p:bldP spid="38" grpId="0" animBg="1"/>
      <p:bldP spid="39" grpId="0"/>
      <p:bldP spid="47" grpId="0" animBg="1"/>
      <p:bldP spid="50" grpId="0" animBg="1"/>
      <p:bldP spid="59" grpId="0" animBg="1"/>
      <p:bldP spid="2068" grpId="0" animBg="1"/>
      <p:bldP spid="3" grpId="0" animBg="1"/>
      <p:bldP spid="7" grpId="0" animBg="1"/>
      <p:bldP spid="2048" grpId="0" animBg="1"/>
      <p:bldP spid="10" grpId="0" animBg="1"/>
      <p:bldP spid="20" grpId="0" animBg="1"/>
      <p:bldP spid="22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305AB-E05D-9620-1D9D-87CA32F1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0"/>
            <a:ext cx="10058400" cy="1609344"/>
          </a:xfrm>
        </p:spPr>
        <p:txBody>
          <a:bodyPr/>
          <a:lstStyle/>
          <a:p>
            <a:r>
              <a:rPr lang="fr-CH" dirty="0" err="1"/>
              <a:t>Difficulties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070DD-B70F-0E9F-54BE-88D5D50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u="sng" dirty="0"/>
              <a:t>GUI</a:t>
            </a:r>
            <a:r>
              <a:rPr lang="fr-CH" dirty="0"/>
              <a:t>:</a:t>
            </a:r>
          </a:p>
          <a:p>
            <a:pPr lvl="1"/>
            <a:r>
              <a:rPr lang="fr-CH" sz="2000" u="sng" dirty="0" err="1"/>
              <a:t>Sliders</a:t>
            </a:r>
            <a:r>
              <a:rPr lang="fr-CH" sz="2000" dirty="0"/>
              <a:t>: action (</a:t>
            </a:r>
            <a:r>
              <a:rPr lang="fr-CH" sz="2000" dirty="0" err="1"/>
              <a:t>publish</a:t>
            </a:r>
            <a:r>
              <a:rPr lang="fr-CH" sz="2000" dirty="0"/>
              <a:t>) at </a:t>
            </a:r>
            <a:r>
              <a:rPr lang="fr-CH" sz="2000" dirty="0" err="1"/>
              <a:t>each</a:t>
            </a:r>
            <a:r>
              <a:rPr lang="fr-CH" sz="2000" dirty="0"/>
              <a:t> </a:t>
            </a:r>
            <a:r>
              <a:rPr lang="fr-CH" sz="2000" dirty="0" err="1"/>
              <a:t>step</a:t>
            </a:r>
            <a:r>
              <a:rPr lang="fr-CH" sz="2000" dirty="0"/>
              <a:t> </a:t>
            </a:r>
            <a:r>
              <a:rPr lang="fr-CH" sz="2000" dirty="0" err="1"/>
              <a:t>while</a:t>
            </a:r>
            <a:r>
              <a:rPr lang="fr-CH" sz="2000" dirty="0"/>
              <a:t> </a:t>
            </a:r>
            <a:r>
              <a:rPr lang="fr-CH" sz="2000" dirty="0" err="1"/>
              <a:t>we</a:t>
            </a:r>
            <a:r>
              <a:rPr lang="fr-CH" sz="2000" dirty="0"/>
              <a:t> move </a:t>
            </a:r>
            <a:r>
              <a:rPr lang="fr-CH" sz="2000" dirty="0" err="1"/>
              <a:t>it</a:t>
            </a:r>
            <a:r>
              <a:rPr lang="fr-CH" sz="2000" dirty="0"/>
              <a:t> (not </a:t>
            </a:r>
            <a:r>
              <a:rPr lang="fr-CH" sz="2000" dirty="0" err="1"/>
              <a:t>only</a:t>
            </a:r>
            <a:r>
              <a:rPr lang="fr-CH" sz="2000" dirty="0"/>
              <a:t> </a:t>
            </a:r>
            <a:r>
              <a:rPr lang="fr-CH" sz="2000" dirty="0" err="1"/>
              <a:t>when</a:t>
            </a:r>
            <a:r>
              <a:rPr lang="fr-CH" sz="2000" dirty="0"/>
              <a:t> mouse </a:t>
            </a:r>
            <a:r>
              <a:rPr lang="fr-CH" sz="2000" dirty="0" err="1"/>
              <a:t>realised</a:t>
            </a:r>
            <a:r>
              <a:rPr lang="fr-CH" sz="2000" dirty="0"/>
              <a:t>)</a:t>
            </a:r>
          </a:p>
          <a:p>
            <a:pPr marL="274320" lvl="1" indent="0">
              <a:buNone/>
            </a:pPr>
            <a:r>
              <a:rPr lang="fr-CH" sz="2000" dirty="0"/>
              <a:t>	</a:t>
            </a:r>
            <a:r>
              <a:rPr lang="fr-CH" sz="2000" dirty="0">
                <a:sym typeface="Symbol" panose="05050102010706020507" pitchFamily="18" charset="2"/>
              </a:rPr>
              <a:t> </a:t>
            </a:r>
            <a:r>
              <a:rPr lang="fr-CH" sz="2000" dirty="0" err="1"/>
              <a:t>fixed</a:t>
            </a:r>
            <a:r>
              <a:rPr lang="fr-CH" sz="2000" dirty="0"/>
              <a:t> on Java but </a:t>
            </a:r>
            <a:r>
              <a:rPr lang="fr-CH" sz="2000" dirty="0" err="1"/>
              <a:t>seems</a:t>
            </a:r>
            <a:r>
              <a:rPr lang="fr-CH" sz="2000" dirty="0"/>
              <a:t> impossible on Python</a:t>
            </a:r>
          </a:p>
          <a:p>
            <a:r>
              <a:rPr lang="fr-CH" u="sng" dirty="0"/>
              <a:t>Battery </a:t>
            </a:r>
            <a:r>
              <a:rPr lang="fr-CH" u="sng" dirty="0" err="1"/>
              <a:t>status</a:t>
            </a:r>
            <a:r>
              <a:rPr lang="fr-CH" dirty="0"/>
              <a:t>: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really</a:t>
            </a:r>
            <a:r>
              <a:rPr lang="fr-CH" dirty="0"/>
              <a:t> reliable (shows 80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battery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fast </a:t>
            </a:r>
            <a:r>
              <a:rPr lang="fr-CH" dirty="0" err="1"/>
              <a:t>empty</a:t>
            </a:r>
            <a:r>
              <a:rPr lang="fr-CH" dirty="0"/>
              <a:t>)</a:t>
            </a:r>
          </a:p>
          <a:p>
            <a:r>
              <a:rPr lang="fr-CH" u="sng" dirty="0"/>
              <a:t>Concurrent </a:t>
            </a:r>
            <a:r>
              <a:rPr lang="fr-CH" u="sng" dirty="0" err="1"/>
              <a:t>programming</a:t>
            </a:r>
            <a:r>
              <a:rPr lang="fr-CH" dirty="0"/>
              <a:t>: no Java interaction </a:t>
            </a:r>
            <a:r>
              <a:rPr lang="fr-CH" dirty="0" err="1"/>
              <a:t>with</a:t>
            </a:r>
            <a:r>
              <a:rPr lang="fr-CH" dirty="0"/>
              <a:t> MQTT emergency topic </a:t>
            </a:r>
          </a:p>
          <a:p>
            <a:pPr marL="0" indent="0">
              <a:buNone/>
            </a:pPr>
            <a:r>
              <a:rPr lang="fr-CH" dirty="0">
                <a:sym typeface="Symbol" panose="05050102010706020507" pitchFamily="18" charset="2"/>
              </a:rPr>
              <a:t>	 no </a:t>
            </a:r>
            <a:r>
              <a:rPr lang="fr-CH" dirty="0" err="1">
                <a:sym typeface="Symbol" panose="05050102010706020507" pitchFamily="18" charset="2"/>
              </a:rPr>
              <a:t>external</a:t>
            </a:r>
            <a:r>
              <a:rPr lang="fr-CH" dirty="0">
                <a:sym typeface="Symbol" panose="05050102010706020507" pitchFamily="18" charset="2"/>
              </a:rPr>
              <a:t> emergency activation </a:t>
            </a:r>
            <a:r>
              <a:rPr lang="fr-CH" dirty="0" err="1">
                <a:sym typeface="Symbol" panose="05050102010706020507" pitchFamily="18" charset="2"/>
              </a:rPr>
              <a:t>detected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7D3CC7-9371-CE29-C7D7-CB02DCDF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80DB04-17FA-5F6C-BD06-DF510BC9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22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428</TotalTime>
  <Words>313</Words>
  <Application>Microsoft Office PowerPoint</Application>
  <PresentationFormat>Grand écran</PresentationFormat>
  <Paragraphs>77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Wingdings</vt:lpstr>
      <vt:lpstr>Type de bois</vt:lpstr>
      <vt:lpstr>Process controll –Hyperdrive Project</vt:lpstr>
      <vt:lpstr>Demo</vt:lpstr>
      <vt:lpstr>GUI</vt:lpstr>
      <vt:lpstr>Présentation PowerPoint</vt:lpstr>
      <vt:lpstr>Java Implementation (2/2) – MVC</vt:lpstr>
      <vt:lpstr>Difficulties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controll –Hyperdrive Project</dc:title>
  <dc:creator>OPPLIGER Severine</dc:creator>
  <cp:lastModifiedBy>OPPLIGER Severine</cp:lastModifiedBy>
  <cp:revision>2</cp:revision>
  <dcterms:created xsi:type="dcterms:W3CDTF">2023-12-17T17:18:21Z</dcterms:created>
  <dcterms:modified xsi:type="dcterms:W3CDTF">2023-12-18T21:00:16Z</dcterms:modified>
</cp:coreProperties>
</file>