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297"/>
    <a:srgbClr val="FF5050"/>
    <a:srgbClr val="FFB37A"/>
    <a:srgbClr val="F2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>
        <p:scale>
          <a:sx n="50" d="100"/>
          <a:sy n="50" d="100"/>
        </p:scale>
        <p:origin x="3720" y="19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52F9-47C2-4315-9B6C-6CE1E4A6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25455-54AD-4C26-BFE4-5730ACFA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E309-8903-4F7B-B8ED-792A211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63B31-AA55-48E1-BBB0-ED3345D3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6C17-42E6-4BEB-B7A1-87C7DBA1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D492-4335-453D-8F47-FB02E888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FEB0D-5537-48C1-826E-4E3F4C2B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C849A-BDE4-478E-B8E2-537B0E39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A8E7-D1E4-4467-A9FC-5B87B0C0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76E0-0546-492A-94D0-F9FE73BE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15CAE-B642-4C83-B9F5-41ED498B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59757-BB29-4B4F-98E2-43FF65D5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BCF1-4829-4658-B67C-EE1F70DD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077B7-CC44-4BD4-9D85-39348DD6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2D41-295D-45D4-88AC-49C45BDA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B760-C4CB-4A02-911A-EB6FFB81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F5C9-655A-4475-8F43-AAAB6CD6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9523-1FF8-410A-85C7-B8D8D6EB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1AED7-559F-43D9-AA6D-B17F0DC7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34779-547F-4D5A-AA65-938A721F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3D7B-849E-4FB4-AAEC-3F8090AE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060CB-88CF-43DF-B706-0A0AF378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64DF-EC52-4D4E-9AB8-C29CA8ED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E331-2E50-4F70-B428-B2C7C759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DECB-2AF0-4CE7-BD59-B1EE810C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9918-C512-4322-B85D-A34BEF0B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2258-67A0-4D0A-977A-4D4F129D0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CF70-23A0-48C1-BD6D-48F54F598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50243-F37F-4A88-ABF6-2E06D877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4FCE-45D5-43F6-8C29-89167A07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04647-45C2-4301-9A02-516C64AD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31C0-DA8E-4BEC-964D-B879CC31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73F2-5D39-4247-BFA5-FE8BF323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4F312-F26E-400E-B427-FAC4B6C0E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502E5-CF50-4C30-9BFF-6745E9C0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C2BFD-8C03-460E-80EF-FE29DA6A7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2D02C-71E1-4F72-A38B-F14FFBFE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107F9-AFF6-4B86-BE57-D48C1430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86D26-C21C-42CB-8751-D0A58FC0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F4D9-385C-4FA7-99FC-AC3415A9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63011-60CF-4484-BD61-C2BA6240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2BCEC-B5FC-4E66-BEFA-C3ADD509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C63C3-A2F7-48B6-87EE-BA9223C1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6CEFC-D810-41AA-85FE-69D86F5D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50C09-7E6A-4EE2-94C7-2351245A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1E876-9E57-45A3-83AA-C168C0B9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651-1E3E-4DD0-BFD2-2DBCE671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1EFB-E3A9-4269-B3B4-1AE72A38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895FC-7A35-4ACA-BD7C-9FAFC810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72149-E648-4CB5-94D2-FF9E230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641B-E6BC-45E5-B4AE-78DDC00D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0FF4-E6BA-45C8-B95D-3F8A0962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436F-A010-4C4C-95B4-3CFE7EB6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7D58B-5F5D-4D1D-A382-6E8DA2F1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107E7-4331-47C9-BEF7-78AD69F99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EB77-C7D3-4724-8ED4-49561E91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C01CA-ABF9-4451-9156-09DC7FBD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5CE3-CE24-459D-9120-2DCA1A4A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5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D934A-173E-4C79-9EEE-1ED0A3E5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8F7A-4F7B-42C3-8820-D8B279D5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A82A-5F57-4FEB-B435-6C4214084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535B-EED5-41E3-809B-97653F3ECF1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CFE4-6CDA-4718-99DE-4C68BAE5A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E3A2-99B8-466B-9991-EC34B179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99E7-685D-4AB2-B754-5A78F3CB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D7785FC-577E-486C-A263-9B538442DBF6}"/>
              </a:ext>
            </a:extLst>
          </p:cNvPr>
          <p:cNvSpPr txBox="1"/>
          <p:nvPr/>
        </p:nvSpPr>
        <p:spPr>
          <a:xfrm>
            <a:off x="6924675" y="5905500"/>
            <a:ext cx="498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 Franklyn De La Cruz, JJ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Krehbiel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Tristan Nguyen,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Mihee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Park, Shae Stringer-Jones, Maria Valdes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E6CE37-D54B-4D70-BCC4-F5D4C57C4560}"/>
              </a:ext>
            </a:extLst>
          </p:cNvPr>
          <p:cNvCxnSpPr>
            <a:cxnSpLocks/>
          </p:cNvCxnSpPr>
          <p:nvPr/>
        </p:nvCxnSpPr>
        <p:spPr>
          <a:xfrm>
            <a:off x="5943600" y="1762125"/>
            <a:ext cx="58007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BFBF2B-7B30-4720-ADF3-F47DE8DC848C}"/>
              </a:ext>
            </a:extLst>
          </p:cNvPr>
          <p:cNvSpPr txBox="1"/>
          <p:nvPr/>
        </p:nvSpPr>
        <p:spPr>
          <a:xfrm>
            <a:off x="5567616" y="1196457"/>
            <a:ext cx="61972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Money Buy Happiness?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Analysis of The Happiness Index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5949BB2A-5C2E-4154-B5E3-05DE445C4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86A71A-CB44-43FE-8CB9-DEB74EACA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85" y="2470365"/>
            <a:ext cx="3923926" cy="1642214"/>
          </a:xfrm>
          <a:prstGeom prst="rect">
            <a:avLst/>
          </a:prstGeom>
        </p:spPr>
      </p:pic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168919D1-7B02-4CCE-991F-C799D2BB6DF8}"/>
              </a:ext>
            </a:extLst>
          </p:cNvPr>
          <p:cNvGrpSpPr/>
          <p:nvPr/>
        </p:nvGrpSpPr>
        <p:grpSpPr>
          <a:xfrm>
            <a:off x="-7931419" y="13307"/>
            <a:ext cx="11730288" cy="6858000"/>
            <a:chOff x="-7860853" y="-2639"/>
            <a:chExt cx="11730288" cy="6858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9C7E8C0-4717-45E3-97E1-1DC635E7CB3D}"/>
                </a:ext>
              </a:extLst>
            </p:cNvPr>
            <p:cNvGrpSpPr/>
            <p:nvPr/>
          </p:nvGrpSpPr>
          <p:grpSpPr>
            <a:xfrm>
              <a:off x="-7860853" y="-2639"/>
              <a:ext cx="11730288" cy="6858000"/>
              <a:chOff x="855892" y="-19251"/>
              <a:chExt cx="11730288" cy="68580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7AC81E4-DA2E-44C0-9AAC-D73EE94A082D}"/>
                  </a:ext>
                </a:extLst>
              </p:cNvPr>
              <p:cNvGrpSpPr/>
              <p:nvPr/>
            </p:nvGrpSpPr>
            <p:grpSpPr>
              <a:xfrm>
                <a:off x="855892" y="-19251"/>
                <a:ext cx="11730288" cy="6858000"/>
                <a:chOff x="819481" y="8841"/>
                <a:chExt cx="11730288" cy="6858000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A5846318-AC54-4CEB-810D-6F872BA75C13}"/>
                    </a:ext>
                  </a:extLst>
                </p:cNvPr>
                <p:cNvGrpSpPr/>
                <p:nvPr/>
              </p:nvGrpSpPr>
              <p:grpSpPr>
                <a:xfrm>
                  <a:off x="819481" y="8841"/>
                  <a:ext cx="11730288" cy="6858000"/>
                  <a:chOff x="-66612" y="-33357"/>
                  <a:chExt cx="11730288" cy="6858000"/>
                </a:xfrm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75" name="Rectangle: Top Corners Rounded 74">
                    <a:extLst>
                      <a:ext uri="{FF2B5EF4-FFF2-40B4-BE49-F238E27FC236}">
                        <a16:creationId xmlns:a16="http://schemas.microsoft.com/office/drawing/2014/main" id="{3112CE9B-8F39-4B28-A923-226C8649C3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235660" y="2982632"/>
                    <a:ext cx="496110" cy="359923"/>
                  </a:xfrm>
                  <a:prstGeom prst="round2SameRect">
                    <a:avLst>
                      <a:gd name="adj1" fmla="val 4099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B693456C-B77A-42F0-A123-28D68AF9524F}"/>
                      </a:ext>
                    </a:extLst>
                  </p:cNvPr>
                  <p:cNvSpPr/>
                  <p:nvPr/>
                </p:nvSpPr>
                <p:spPr>
                  <a:xfrm>
                    <a:off x="-66612" y="-33357"/>
                    <a:ext cx="11370365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21C9D473-2AE6-4AB5-8FE6-FBE018BBDFE8}"/>
                    </a:ext>
                  </a:extLst>
                </p:cNvPr>
                <p:cNvGrpSpPr/>
                <p:nvPr/>
              </p:nvGrpSpPr>
              <p:grpSpPr>
                <a:xfrm>
                  <a:off x="3320170" y="1420332"/>
                  <a:ext cx="8393616" cy="3003151"/>
                  <a:chOff x="3342523" y="1420332"/>
                  <a:chExt cx="8393616" cy="3003151"/>
                </a:xfrm>
              </p:grpSpPr>
              <p:pic>
                <p:nvPicPr>
                  <p:cNvPr id="73" name="Picture 4">
                    <a:extLst>
                      <a:ext uri="{FF2B5EF4-FFF2-40B4-BE49-F238E27FC236}">
                        <a16:creationId xmlns:a16="http://schemas.microsoft.com/office/drawing/2014/main" id="{FD37086D-86A2-4A32-BECC-448BFF6E4849}"/>
                      </a:ext>
                    </a:extLst>
                  </p:cNvPr>
                  <p:cNvPicPr preferRelativeResize="0">
                    <a:picLocks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91" r="6854"/>
                  <a:stretch/>
                </p:blipFill>
                <p:spPr bwMode="auto">
                  <a:xfrm>
                    <a:off x="3342523" y="1420332"/>
                    <a:ext cx="4164671" cy="29969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4" name="Picture 8">
                    <a:extLst>
                      <a:ext uri="{FF2B5EF4-FFF2-40B4-BE49-F238E27FC236}">
                        <a16:creationId xmlns:a16="http://schemas.microsoft.com/office/drawing/2014/main" id="{BCECA6E8-A7F9-4B8F-B7A2-FE90AA624272}"/>
                      </a:ext>
                    </a:extLst>
                  </p:cNvPr>
                  <p:cNvPicPr preferRelativeResize="0">
                    <a:picLocks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467" r="5577"/>
                  <a:stretch/>
                </p:blipFill>
                <p:spPr bwMode="auto">
                  <a:xfrm>
                    <a:off x="7571468" y="1420332"/>
                    <a:ext cx="4164671" cy="30031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608489-814A-4A39-981F-C550AC75222C}"/>
                  </a:ext>
                </a:extLst>
              </p:cNvPr>
              <p:cNvSpPr txBox="1"/>
              <p:nvPr/>
            </p:nvSpPr>
            <p:spPr>
              <a:xfrm>
                <a:off x="3561192" y="4533403"/>
                <a:ext cx="3755448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GDP</a:t>
                </a:r>
              </a:p>
              <a:p>
                <a:pPr algn="ctr"/>
                <a:r>
                  <a:rPr lang="en-US" sz="2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(Gross Domestic Product)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CB4A9E-239A-484D-A382-D22FECD8860B}"/>
                  </a:ext>
                </a:extLst>
              </p:cNvPr>
              <p:cNvSpPr txBox="1"/>
              <p:nvPr/>
            </p:nvSpPr>
            <p:spPr>
              <a:xfrm>
                <a:off x="7844128" y="4527440"/>
                <a:ext cx="3647467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Gini Index</a:t>
                </a:r>
              </a:p>
              <a:p>
                <a:pPr algn="ctr"/>
                <a:r>
                  <a:rPr lang="en-US" sz="2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(Economic inequality)</a:t>
                </a:r>
              </a:p>
              <a:p>
                <a:pPr algn="ctr"/>
                <a:endParaRPr 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D1E2D4-CF85-4950-BD8C-3CD666C8BDA5}"/>
                </a:ext>
              </a:extLst>
            </p:cNvPr>
            <p:cNvSpPr txBox="1"/>
            <p:nvPr/>
          </p:nvSpPr>
          <p:spPr>
            <a:xfrm>
              <a:off x="-5110551" y="381992"/>
              <a:ext cx="78937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Economic Growth or Equality?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6185F2D-9E42-4821-9ED9-0DC234DEA9E2}"/>
              </a:ext>
            </a:extLst>
          </p:cNvPr>
          <p:cNvGrpSpPr/>
          <p:nvPr/>
        </p:nvGrpSpPr>
        <p:grpSpPr>
          <a:xfrm>
            <a:off x="-8250998" y="13403"/>
            <a:ext cx="11678518" cy="6858000"/>
            <a:chOff x="-8250998" y="7159727"/>
            <a:chExt cx="11678518" cy="6858000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9574F85F-C924-425C-8659-E614BC56DAD3}"/>
                </a:ext>
              </a:extLst>
            </p:cNvPr>
            <p:cNvGrpSpPr/>
            <p:nvPr/>
          </p:nvGrpSpPr>
          <p:grpSpPr>
            <a:xfrm>
              <a:off x="-8250998" y="7159727"/>
              <a:ext cx="11678518" cy="6858000"/>
              <a:chOff x="-8237935" y="-7478"/>
              <a:chExt cx="11678518" cy="685800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1A0AA4D-D5BE-4CFC-B856-51A67195CFD6}"/>
                  </a:ext>
                </a:extLst>
              </p:cNvPr>
              <p:cNvGrpSpPr/>
              <p:nvPr/>
            </p:nvGrpSpPr>
            <p:grpSpPr>
              <a:xfrm>
                <a:off x="-8237935" y="-7478"/>
                <a:ext cx="11678518" cy="6858000"/>
                <a:chOff x="804320" y="-458105"/>
                <a:chExt cx="11678518" cy="685800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B9A19809-01A0-432B-9817-D7906EB86DD1}"/>
                    </a:ext>
                  </a:extLst>
                </p:cNvPr>
                <p:cNvGrpSpPr/>
                <p:nvPr/>
              </p:nvGrpSpPr>
              <p:grpSpPr>
                <a:xfrm>
                  <a:off x="804320" y="-458105"/>
                  <a:ext cx="11678518" cy="6858000"/>
                  <a:chOff x="-30985" y="-466946"/>
                  <a:chExt cx="11678518" cy="6858000"/>
                </a:xfrm>
                <a:solidFill>
                  <a:srgbClr val="F2FFB3"/>
                </a:solidFill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697FC91-6C59-4963-A1D2-15FE999BC00E}"/>
                      </a:ext>
                    </a:extLst>
                  </p:cNvPr>
                  <p:cNvSpPr/>
                  <p:nvPr/>
                </p:nvSpPr>
                <p:spPr>
                  <a:xfrm>
                    <a:off x="-30985" y="-466946"/>
                    <a:ext cx="11370365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84" name="Rectangle: Top Corners Rounded 83">
                    <a:extLst>
                      <a:ext uri="{FF2B5EF4-FFF2-40B4-BE49-F238E27FC236}">
                        <a16:creationId xmlns:a16="http://schemas.microsoft.com/office/drawing/2014/main" id="{EF8DD26D-9F5C-4EF3-A345-AF6B25A0FB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219517" y="1976093"/>
                    <a:ext cx="496110" cy="359923"/>
                  </a:xfrm>
                  <a:prstGeom prst="round2SameRect">
                    <a:avLst>
                      <a:gd name="adj1" fmla="val 4099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B</a:t>
                    </a:r>
                  </a:p>
                </p:txBody>
              </p:sp>
            </p:grpSp>
            <p:pic>
              <p:nvPicPr>
                <p:cNvPr id="81" name="Picture 2">
                  <a:extLst>
                    <a:ext uri="{FF2B5EF4-FFF2-40B4-BE49-F238E27FC236}">
                      <a16:creationId xmlns:a16="http://schemas.microsoft.com/office/drawing/2014/main" id="{2EBE97B5-ECB3-44C4-AD47-A471FA2C165C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4437" y="684677"/>
                  <a:ext cx="4005393" cy="29884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6">
                  <a:extLst>
                    <a:ext uri="{FF2B5EF4-FFF2-40B4-BE49-F238E27FC236}">
                      <a16:creationId xmlns:a16="http://schemas.microsoft.com/office/drawing/2014/main" id="{5B8F74A6-D261-4B04-B955-D3B64EE6068C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9123" y="667130"/>
                  <a:ext cx="4005393" cy="29884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5" name="Picture 8">
                <a:extLst>
                  <a:ext uri="{FF2B5EF4-FFF2-40B4-BE49-F238E27FC236}">
                    <a16:creationId xmlns:a16="http://schemas.microsoft.com/office/drawing/2014/main" id="{E6CDFDBE-146E-4131-AEBC-E5F1A03A136D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80"/>
              <a:stretch/>
            </p:blipFill>
            <p:spPr bwMode="auto">
              <a:xfrm>
                <a:off x="-4172425" y="4319409"/>
                <a:ext cx="6109893" cy="1938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F434B0A-9D89-412C-AEB9-0AA21499A924}"/>
                  </a:ext>
                </a:extLst>
              </p:cNvPr>
              <p:cNvSpPr txBox="1"/>
              <p:nvPr/>
            </p:nvSpPr>
            <p:spPr>
              <a:xfrm>
                <a:off x="-5442950" y="263139"/>
                <a:ext cx="789372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Happiness vs. GDP for High and Low Gini</a:t>
                </a:r>
              </a:p>
            </p:txBody>
          </p:sp>
          <p:pic>
            <p:nvPicPr>
              <p:cNvPr id="91" name="Picture 90" descr="Icon&#10;&#10;Description automatically generated">
                <a:extLst>
                  <a:ext uri="{FF2B5EF4-FFF2-40B4-BE49-F238E27FC236}">
                    <a16:creationId xmlns:a16="http://schemas.microsoft.com/office/drawing/2014/main" id="{673EECF3-5BFF-4DD1-9E97-C6C6F6BB6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05279" y="4508157"/>
                <a:ext cx="814987" cy="1523678"/>
              </a:xfrm>
              <a:prstGeom prst="rect">
                <a:avLst/>
              </a:prstGeom>
            </p:spPr>
          </p:pic>
        </p:grp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D67B81FB-732A-4C92-AD18-A64C981BAB1D}"/>
                </a:ext>
              </a:extLst>
            </p:cNvPr>
            <p:cNvSpPr txBox="1"/>
            <p:nvPr/>
          </p:nvSpPr>
          <p:spPr>
            <a:xfrm>
              <a:off x="-5211059" y="1135672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Gini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0B8FBB35-3A95-41B7-839A-C074125FA0B7}"/>
                </a:ext>
              </a:extLst>
            </p:cNvPr>
            <p:cNvSpPr txBox="1"/>
            <p:nvPr/>
          </p:nvSpPr>
          <p:spPr>
            <a:xfrm>
              <a:off x="-4774964" y="11356726"/>
              <a:ext cx="61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GDP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936B7B9-A6C8-4B13-974C-8EEE3D80692B}"/>
              </a:ext>
            </a:extLst>
          </p:cNvPr>
          <p:cNvGrpSpPr/>
          <p:nvPr/>
        </p:nvGrpSpPr>
        <p:grpSpPr>
          <a:xfrm>
            <a:off x="-8615017" y="13403"/>
            <a:ext cx="11730287" cy="6858000"/>
            <a:chOff x="-8615017" y="-12317"/>
            <a:chExt cx="11730287" cy="68580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3E1D5B2-1F07-4423-8A61-3BB04FECAD1B}"/>
                </a:ext>
              </a:extLst>
            </p:cNvPr>
            <p:cNvGrpSpPr/>
            <p:nvPr/>
          </p:nvGrpSpPr>
          <p:grpSpPr>
            <a:xfrm>
              <a:off x="-8615017" y="-12317"/>
              <a:ext cx="11730287" cy="6858000"/>
              <a:chOff x="0" y="0"/>
              <a:chExt cx="11730287" cy="6858000"/>
            </a:xfrm>
            <a:solidFill>
              <a:schemeClr val="accent3">
                <a:lumMod val="60000"/>
                <a:lumOff val="4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3D7704D-20C8-4274-98F6-CCA6EDD19F9D}"/>
                  </a:ext>
                </a:extLst>
              </p:cNvPr>
              <p:cNvSpPr/>
              <p:nvPr/>
            </p:nvSpPr>
            <p:spPr>
              <a:xfrm>
                <a:off x="0" y="0"/>
                <a:ext cx="1137036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: Top Corners Rounded 99">
                <a:extLst>
                  <a:ext uri="{FF2B5EF4-FFF2-40B4-BE49-F238E27FC236}">
                    <a16:creationId xmlns:a16="http://schemas.microsoft.com/office/drawing/2014/main" id="{C6A0009B-96B1-4AB2-BE6F-323405AE93C5}"/>
                  </a:ext>
                </a:extLst>
              </p:cNvPr>
              <p:cNvSpPr/>
              <p:nvPr/>
            </p:nvSpPr>
            <p:spPr>
              <a:xfrm rot="5400000">
                <a:off x="11302271" y="2008764"/>
                <a:ext cx="496110" cy="359923"/>
              </a:xfrm>
              <a:prstGeom prst="round2SameRect">
                <a:avLst>
                  <a:gd name="adj1" fmla="val 4099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</a:p>
            </p:txBody>
          </p:sp>
        </p:grpSp>
        <p:pic>
          <p:nvPicPr>
            <p:cNvPr id="103" name="Picture 102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C5001B38-5F52-4291-9074-3ECA4E49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545193" y="1028401"/>
              <a:ext cx="8694559" cy="4776564"/>
            </a:xfrm>
            <a:prstGeom prst="rect">
              <a:avLst/>
            </a:prstGeom>
          </p:spPr>
        </p:pic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0FC4E9C0-E4C9-47A0-950F-A0B5A77FA8DF}"/>
              </a:ext>
            </a:extLst>
          </p:cNvPr>
          <p:cNvGrpSpPr/>
          <p:nvPr/>
        </p:nvGrpSpPr>
        <p:grpSpPr>
          <a:xfrm>
            <a:off x="-8937205" y="13403"/>
            <a:ext cx="11707855" cy="6858000"/>
            <a:chOff x="-8937205" y="12367"/>
            <a:chExt cx="11707855" cy="68580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B0C2CA1-7399-4F51-8BE0-D5BAD45694A7}"/>
                </a:ext>
              </a:extLst>
            </p:cNvPr>
            <p:cNvGrpSpPr/>
            <p:nvPr/>
          </p:nvGrpSpPr>
          <p:grpSpPr>
            <a:xfrm>
              <a:off x="-8937205" y="12367"/>
              <a:ext cx="11707855" cy="6858000"/>
              <a:chOff x="807468" y="5960"/>
              <a:chExt cx="11707855" cy="6858000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67D5C99-177F-43E6-A726-8C5F2CFD1ECD}"/>
                  </a:ext>
                </a:extLst>
              </p:cNvPr>
              <p:cNvGrpSpPr/>
              <p:nvPr/>
            </p:nvGrpSpPr>
            <p:grpSpPr>
              <a:xfrm>
                <a:off x="807468" y="5960"/>
                <a:ext cx="11707855" cy="6858000"/>
                <a:chOff x="259262" y="1"/>
                <a:chExt cx="11707855" cy="6858000"/>
              </a:xfrm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520D46-1F6B-47ED-A8A1-3BBD4B78FFB3}"/>
                    </a:ext>
                  </a:extLst>
                </p:cNvPr>
                <p:cNvSpPr/>
                <p:nvPr/>
              </p:nvSpPr>
              <p:spPr>
                <a:xfrm>
                  <a:off x="259262" y="1"/>
                  <a:ext cx="11370365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: Top Corners Rounded 111">
                  <a:extLst>
                    <a:ext uri="{FF2B5EF4-FFF2-40B4-BE49-F238E27FC236}">
                      <a16:creationId xmlns:a16="http://schemas.microsoft.com/office/drawing/2014/main" id="{8E3DBEF5-2435-408E-BE13-962BC0EC0C31}"/>
                    </a:ext>
                  </a:extLst>
                </p:cNvPr>
                <p:cNvSpPr/>
                <p:nvPr/>
              </p:nvSpPr>
              <p:spPr>
                <a:xfrm rot="5400000">
                  <a:off x="11539101" y="1512655"/>
                  <a:ext cx="496110" cy="359923"/>
                </a:xfrm>
                <a:prstGeom prst="round2SameRect">
                  <a:avLst>
                    <a:gd name="adj1" fmla="val 4099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</a:t>
                  </a:r>
                </a:p>
              </p:txBody>
            </p:sp>
          </p:grpSp>
          <p:pic>
            <p:nvPicPr>
              <p:cNvPr id="109" name="Picture 6">
                <a:extLst>
                  <a:ext uri="{FF2B5EF4-FFF2-40B4-BE49-F238E27FC236}">
                    <a16:creationId xmlns:a16="http://schemas.microsoft.com/office/drawing/2014/main" id="{27354B6B-65E3-42DA-9BA9-3852F1F562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2400" y="3393632"/>
                <a:ext cx="9006285" cy="2939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" name="Picture 104" descr="Chart, bar chart&#10;&#10;Description automatically generated">
              <a:extLst>
                <a:ext uri="{FF2B5EF4-FFF2-40B4-BE49-F238E27FC236}">
                  <a16:creationId xmlns:a16="http://schemas.microsoft.com/office/drawing/2014/main" id="{1E3E5212-2993-4D9E-91E6-25C3D7405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40398" y="413392"/>
              <a:ext cx="8994410" cy="2698323"/>
            </a:xfrm>
            <a:prstGeom prst="rect">
              <a:avLst/>
            </a:prstGeom>
          </p:spPr>
        </p:pic>
        <p:pic>
          <p:nvPicPr>
            <p:cNvPr id="113" name="Graphic 112" descr="Arrow: Slight curve with solid fill">
              <a:extLst>
                <a:ext uri="{FF2B5EF4-FFF2-40B4-BE49-F238E27FC236}">
                  <a16:creationId xmlns:a16="http://schemas.microsoft.com/office/drawing/2014/main" id="{6DB0F891-C887-42EC-B35C-0EE39DD3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4093" y="5648039"/>
              <a:ext cx="834521" cy="609898"/>
            </a:xfrm>
            <a:prstGeom prst="rect">
              <a:avLst/>
            </a:prstGeom>
          </p:spPr>
        </p:pic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DE708BA-F089-4CF2-8848-40C8ED69E2CD}"/>
              </a:ext>
            </a:extLst>
          </p:cNvPr>
          <p:cNvGrpSpPr/>
          <p:nvPr/>
        </p:nvGrpSpPr>
        <p:grpSpPr>
          <a:xfrm>
            <a:off x="-10083173" y="13403"/>
            <a:ext cx="12516333" cy="6865956"/>
            <a:chOff x="-10083173" y="8389"/>
            <a:chExt cx="12516333" cy="686595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90E7FDA-96A4-4593-B66A-6A1182E7EBC8}"/>
                </a:ext>
              </a:extLst>
            </p:cNvPr>
            <p:cNvGrpSpPr/>
            <p:nvPr/>
          </p:nvGrpSpPr>
          <p:grpSpPr>
            <a:xfrm>
              <a:off x="-10083173" y="8389"/>
              <a:ext cx="12516333" cy="6865956"/>
              <a:chOff x="31180" y="-4380"/>
              <a:chExt cx="12516333" cy="686595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3E63A356-BA80-4BFA-BCC1-D03449609B22}"/>
                  </a:ext>
                </a:extLst>
              </p:cNvPr>
              <p:cNvGrpSpPr/>
              <p:nvPr/>
            </p:nvGrpSpPr>
            <p:grpSpPr>
              <a:xfrm>
                <a:off x="31180" y="-4380"/>
                <a:ext cx="12516333" cy="6865956"/>
                <a:chOff x="24941" y="-12335"/>
                <a:chExt cx="12516333" cy="6865956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A991182-5A1F-41AA-B8E2-852D7E1516EC}"/>
                    </a:ext>
                  </a:extLst>
                </p:cNvPr>
                <p:cNvGrpSpPr/>
                <p:nvPr/>
              </p:nvGrpSpPr>
              <p:grpSpPr>
                <a:xfrm>
                  <a:off x="24941" y="-12335"/>
                  <a:ext cx="12516333" cy="6865956"/>
                  <a:chOff x="-538648" y="1"/>
                  <a:chExt cx="12516333" cy="6865956"/>
                </a:xfrm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EFE6E1D-1FA4-4E0A-AEBB-8423E92623DD}"/>
                      </a:ext>
                    </a:extLst>
                  </p:cNvPr>
                  <p:cNvSpPr/>
                  <p:nvPr/>
                </p:nvSpPr>
                <p:spPr>
                  <a:xfrm>
                    <a:off x="259262" y="1"/>
                    <a:ext cx="11370365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Rectangle: Top Corners Rounded 125">
                    <a:extLst>
                      <a:ext uri="{FF2B5EF4-FFF2-40B4-BE49-F238E27FC236}">
                        <a16:creationId xmlns:a16="http://schemas.microsoft.com/office/drawing/2014/main" id="{9330698F-6142-40E5-9CA1-24C2082428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49669" y="1016547"/>
                    <a:ext cx="496110" cy="359923"/>
                  </a:xfrm>
                  <a:prstGeom prst="round2SameRect">
                    <a:avLst>
                      <a:gd name="adj1" fmla="val 4099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</a:t>
                    </a: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A39AB291-7BB9-4CE0-A42F-90F33CB45987}"/>
                      </a:ext>
                    </a:extLst>
                  </p:cNvPr>
                  <p:cNvSpPr/>
                  <p:nvPr/>
                </p:nvSpPr>
                <p:spPr>
                  <a:xfrm>
                    <a:off x="-538648" y="7957"/>
                    <a:ext cx="11370365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24" name="Picture 2">
                  <a:extLst>
                    <a:ext uri="{FF2B5EF4-FFF2-40B4-BE49-F238E27FC236}">
                      <a16:creationId xmlns:a16="http://schemas.microsoft.com/office/drawing/2014/main" id="{4DEA50F4-A99C-4F0E-BADF-541017646435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510" y="3172980"/>
                  <a:ext cx="4852932" cy="31024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22" name="Picture 4">
                <a:extLst>
                  <a:ext uri="{FF2B5EF4-FFF2-40B4-BE49-F238E27FC236}">
                    <a16:creationId xmlns:a16="http://schemas.microsoft.com/office/drawing/2014/main" id="{60A399E0-6DCA-4ED0-84C3-8F71B3FB50C0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882" y="356035"/>
                <a:ext cx="4828757" cy="3083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5" name="Picture 114" descr="A black rectangle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5030E577-EDB5-40F5-B043-163756C2C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360273" y="567764"/>
              <a:ext cx="2298197" cy="2322681"/>
            </a:xfrm>
            <a:prstGeom prst="rect">
              <a:avLst/>
            </a:prstGeom>
          </p:spPr>
        </p:pic>
        <p:pic>
          <p:nvPicPr>
            <p:cNvPr id="1025" name="Picture 102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7B245A0E-F468-4D52-9D14-58A298FA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06260" y="3546580"/>
              <a:ext cx="3424848" cy="2774697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1F51F048-8203-4AA2-902F-1700E2FB000F}"/>
              </a:ext>
            </a:extLst>
          </p:cNvPr>
          <p:cNvGrpSpPr/>
          <p:nvPr/>
        </p:nvGrpSpPr>
        <p:grpSpPr>
          <a:xfrm>
            <a:off x="-10487720" y="13403"/>
            <a:ext cx="12566669" cy="6858096"/>
            <a:chOff x="-10487720" y="-539"/>
            <a:chExt cx="12566669" cy="685809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F28F99D-B145-4DA6-8BCC-FCCF46EFAFF1}"/>
                </a:ext>
              </a:extLst>
            </p:cNvPr>
            <p:cNvGrpSpPr/>
            <p:nvPr/>
          </p:nvGrpSpPr>
          <p:grpSpPr>
            <a:xfrm>
              <a:off x="-10487720" y="-539"/>
              <a:ext cx="12566669" cy="6858096"/>
              <a:chOff x="-27656" y="13210"/>
              <a:chExt cx="12566669" cy="6858096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C4262EF-A3AC-4F5D-B09E-BAEB492BCB5A}"/>
                  </a:ext>
                </a:extLst>
              </p:cNvPr>
              <p:cNvGrpSpPr/>
              <p:nvPr/>
            </p:nvGrpSpPr>
            <p:grpSpPr>
              <a:xfrm>
                <a:off x="-27656" y="13210"/>
                <a:ext cx="12566669" cy="6858096"/>
                <a:chOff x="-578938" y="-95"/>
                <a:chExt cx="12566669" cy="6858096"/>
              </a:xfr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13B6DB4-4A32-4F92-8594-C8E70D8ED0E5}"/>
                    </a:ext>
                  </a:extLst>
                </p:cNvPr>
                <p:cNvSpPr/>
                <p:nvPr/>
              </p:nvSpPr>
              <p:spPr>
                <a:xfrm>
                  <a:off x="266622" y="-95"/>
                  <a:ext cx="11370365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: Top Corners Rounded 136">
                  <a:extLst>
                    <a:ext uri="{FF2B5EF4-FFF2-40B4-BE49-F238E27FC236}">
                      <a16:creationId xmlns:a16="http://schemas.microsoft.com/office/drawing/2014/main" id="{4ECF1922-4848-48CD-A9D0-070A24869175}"/>
                    </a:ext>
                  </a:extLst>
                </p:cNvPr>
                <p:cNvSpPr/>
                <p:nvPr/>
              </p:nvSpPr>
              <p:spPr>
                <a:xfrm rot="5400000">
                  <a:off x="11559715" y="520387"/>
                  <a:ext cx="496110" cy="359923"/>
                </a:xfrm>
                <a:prstGeom prst="round2SameRect">
                  <a:avLst>
                    <a:gd name="adj1" fmla="val 4099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F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5E67C3E-DDAF-4F22-82BF-84E97D7ADBDC}"/>
                    </a:ext>
                  </a:extLst>
                </p:cNvPr>
                <p:cNvSpPr/>
                <p:nvPr/>
              </p:nvSpPr>
              <p:spPr>
                <a:xfrm>
                  <a:off x="-578938" y="1"/>
                  <a:ext cx="11370365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34" name="Picture 4">
                <a:extLst>
                  <a:ext uri="{FF2B5EF4-FFF2-40B4-BE49-F238E27FC236}">
                    <a16:creationId xmlns:a16="http://schemas.microsoft.com/office/drawing/2014/main" id="{742D2DF5-76CD-49D8-8CE2-82EABB1967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2" r="3404"/>
              <a:stretch/>
            </p:blipFill>
            <p:spPr bwMode="auto">
              <a:xfrm>
                <a:off x="1771056" y="2136494"/>
                <a:ext cx="4889328" cy="3315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6">
                <a:extLst>
                  <a:ext uri="{FF2B5EF4-FFF2-40B4-BE49-F238E27FC236}">
                    <a16:creationId xmlns:a16="http://schemas.microsoft.com/office/drawing/2014/main" id="{516B93B5-3E07-483E-9B5B-FC4F05F71B0C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1" r="2765"/>
              <a:stretch/>
            </p:blipFill>
            <p:spPr bwMode="auto">
              <a:xfrm>
                <a:off x="6750213" y="2136494"/>
                <a:ext cx="4889328" cy="3315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55FACD3-16DC-4005-9B19-5EF8661014FD}"/>
                </a:ext>
              </a:extLst>
            </p:cNvPr>
            <p:cNvSpPr txBox="1"/>
            <p:nvPr/>
          </p:nvSpPr>
          <p:spPr>
            <a:xfrm>
              <a:off x="-7720237" y="441705"/>
              <a:ext cx="78937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 and Bottom Half Happiness Score vs. HALE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A37D43B-0246-4AA1-A3C3-EB9608C3E82F}"/>
              </a:ext>
            </a:extLst>
          </p:cNvPr>
          <p:cNvGrpSpPr/>
          <p:nvPr/>
        </p:nvGrpSpPr>
        <p:grpSpPr>
          <a:xfrm>
            <a:off x="-10741609" y="13403"/>
            <a:ext cx="12515418" cy="6858000"/>
            <a:chOff x="-10637078" y="5863"/>
            <a:chExt cx="11724381" cy="685800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06DE596-A35B-467F-B9E5-F8DBA6B7610E}"/>
                </a:ext>
              </a:extLst>
            </p:cNvPr>
            <p:cNvGrpSpPr/>
            <p:nvPr/>
          </p:nvGrpSpPr>
          <p:grpSpPr>
            <a:xfrm>
              <a:off x="-10637078" y="5863"/>
              <a:ext cx="11724381" cy="6858000"/>
              <a:chOff x="418192" y="-2977"/>
              <a:chExt cx="11724381" cy="6858000"/>
            </a:xfrm>
            <a:solidFill>
              <a:schemeClr val="accent5">
                <a:lumMod val="60000"/>
                <a:lumOff val="4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0A6088C-4A1A-4CA1-B546-CE14D5FAA89B}"/>
                  </a:ext>
                </a:extLst>
              </p:cNvPr>
              <p:cNvSpPr/>
              <p:nvPr/>
            </p:nvSpPr>
            <p:spPr>
              <a:xfrm>
                <a:off x="418192" y="-2977"/>
                <a:ext cx="1137036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E47B2279-9AC3-44AB-B91B-94F861D4DFD7}"/>
                  </a:ext>
                </a:extLst>
              </p:cNvPr>
              <p:cNvSpPr/>
              <p:nvPr/>
            </p:nvSpPr>
            <p:spPr>
              <a:xfrm rot="5400000">
                <a:off x="11714557" y="65117"/>
                <a:ext cx="496110" cy="359923"/>
              </a:xfrm>
              <a:prstGeom prst="round2SameRect">
                <a:avLst>
                  <a:gd name="adj1" fmla="val 4099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42F64D-8CCF-4472-812B-DEBBD9317216}"/>
                </a:ext>
              </a:extLst>
            </p:cNvPr>
            <p:cNvSpPr txBox="1"/>
            <p:nvPr/>
          </p:nvSpPr>
          <p:spPr>
            <a:xfrm>
              <a:off x="-9372103" y="2148061"/>
              <a:ext cx="88404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 What?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82BEF22-0343-4C1C-BFF2-F02B6C594F37}"/>
              </a:ext>
            </a:extLst>
          </p:cNvPr>
          <p:cNvGrpSpPr/>
          <p:nvPr/>
        </p:nvGrpSpPr>
        <p:grpSpPr>
          <a:xfrm>
            <a:off x="-11531128" y="13403"/>
            <a:ext cx="12940103" cy="6858000"/>
            <a:chOff x="-11140286" y="-22515"/>
            <a:chExt cx="12224447" cy="68580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213E36D-4ABE-4545-A2CA-0F3635FC1688}"/>
                </a:ext>
              </a:extLst>
            </p:cNvPr>
            <p:cNvGrpSpPr/>
            <p:nvPr/>
          </p:nvGrpSpPr>
          <p:grpSpPr>
            <a:xfrm>
              <a:off x="-11140286" y="-22515"/>
              <a:ext cx="12224447" cy="6858000"/>
              <a:chOff x="-85016" y="-31355"/>
              <a:chExt cx="12224447" cy="6858000"/>
            </a:xfrm>
            <a:solidFill>
              <a:schemeClr val="accent5">
                <a:lumMod val="60000"/>
                <a:lumOff val="4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20A5438-6C4E-40EE-81A5-B48B328E17E8}"/>
                  </a:ext>
                </a:extLst>
              </p:cNvPr>
              <p:cNvSpPr/>
              <p:nvPr/>
            </p:nvSpPr>
            <p:spPr>
              <a:xfrm>
                <a:off x="-85016" y="-31355"/>
                <a:ext cx="11878793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: Top Corners Rounded 148">
                <a:extLst>
                  <a:ext uri="{FF2B5EF4-FFF2-40B4-BE49-F238E27FC236}">
                    <a16:creationId xmlns:a16="http://schemas.microsoft.com/office/drawing/2014/main" id="{752DC23F-1F3D-43C5-8945-EB61D8FD097F}"/>
                  </a:ext>
                </a:extLst>
              </p:cNvPr>
              <p:cNvSpPr/>
              <p:nvPr/>
            </p:nvSpPr>
            <p:spPr>
              <a:xfrm rot="5400000">
                <a:off x="11711415" y="6398628"/>
                <a:ext cx="496110" cy="359923"/>
              </a:xfrm>
              <a:prstGeom prst="round2SameRect">
                <a:avLst>
                  <a:gd name="adj1" fmla="val 40991"/>
                  <a:gd name="adj2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A9CDD0-33A0-407B-934C-CD8EE558127D}"/>
                </a:ext>
              </a:extLst>
            </p:cNvPr>
            <p:cNvSpPr txBox="1"/>
            <p:nvPr/>
          </p:nvSpPr>
          <p:spPr>
            <a:xfrm>
              <a:off x="-9372103" y="2148061"/>
              <a:ext cx="88404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QUESTIONS?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7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71888 0.0002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74623 -1.85185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77422 -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80156 -1.85185E-6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8289 -0.00231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4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85911 -1.85185E-6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93255 -0.00278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9151 -0.00092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5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84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shaestringer@gmail.com</dc:creator>
  <cp:lastModifiedBy>Jeong Gun-Jae</cp:lastModifiedBy>
  <cp:revision>30</cp:revision>
  <dcterms:created xsi:type="dcterms:W3CDTF">2021-02-08T16:53:23Z</dcterms:created>
  <dcterms:modified xsi:type="dcterms:W3CDTF">2021-02-13T03:55:33Z</dcterms:modified>
</cp:coreProperties>
</file>