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9" r:id="rId14"/>
    <p:sldId id="270" r:id="rId15"/>
    <p:sldId id="273" r:id="rId16"/>
    <p:sldId id="271" r:id="rId17"/>
    <p:sldId id="274" r:id="rId18"/>
    <p:sldId id="268" r:id="rId19"/>
    <p:sldId id="275" r:id="rId20"/>
    <p:sldId id="277" r:id="rId21"/>
    <p:sldId id="278" r:id="rId22"/>
    <p:sldId id="276" r:id="rId23"/>
    <p:sldId id="279" r:id="rId24"/>
    <p:sldId id="282" r:id="rId25"/>
    <p:sldId id="280" r:id="rId26"/>
    <p:sldId id="284" r:id="rId27"/>
    <p:sldId id="283" r:id="rId28"/>
    <p:sldId id="285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4" r:id="rId41"/>
    <p:sldId id="300" r:id="rId42"/>
    <p:sldId id="301" r:id="rId43"/>
    <p:sldId id="303" r:id="rId44"/>
    <p:sldId id="305" r:id="rId45"/>
    <p:sldId id="306" r:id="rId46"/>
    <p:sldId id="308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  <a:srgbClr val="FBAC0D"/>
    <a:srgbClr val="FF0000"/>
    <a:srgbClr val="E3E820"/>
    <a:srgbClr val="17F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CFA2C-672D-4563-B4D1-DF56AE9C7236}" v="11873" dt="2018-05-21T22:59:38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5:31.3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52,'1244'-1,"1452"-14,-1975-5,-2 39,-495-11,3391 5,-1738-11,-1426-7,-30 0,197 30,-304-10,248-22,-164-3,-356 0,0-1,21-11,21-6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3:29:20.005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5:31.3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52,'1244'-1,"1452"-14,-1975-5,-2 39,-495-11,3391 5,-1738-11,-1426-7,-30 0,197 30,-304-10,248-22,-164-3,-356 0,0-1,21-11,21-6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09.046"/>
    </inkml:context>
    <inkml:brush xml:id="br0">
      <inkml:brushProperty name="width" value="0.2" units="cm"/>
      <inkml:brushProperty name="height" value="0.4" units="cm"/>
      <inkml:brushProperty name="color" value="#FBCC05"/>
      <inkml:brushProperty name="tip" value="rectangle"/>
      <inkml:brushProperty name="rasterOp" value="maskPen"/>
      <inkml:brushProperty name="ignorePressure" value="1"/>
    </inkml:brush>
  </inkml:definitions>
  <inkml:trace contextRef="#ctx0" brushRef="#br0">13285 2966,'-5'-32,"-2"1,-2-1,-1 1,-3 1,-18-30,-26-31,-24-23,37 56,3-1,4-2,4 0,-3-17,36 78,-90-197,-71-97,122 233,-4 1,-4 2,-3 1,-4 1,-3 2,-56-39,-27-56,-9 4,-22-6,-14-14,169 150,-45-42,-4 2,-3 2,-17-8,60 45,-2 1,0 0,-1 2,-1 0,0 1,-2 1,0 1,0 1,-1 1,-1 1,-23-3,-294-68,-5 10,-280-25,417 73,-118 1,-11 0,124 16,-573-5,428 14,-54 15,319 12,2 3,-55 28,58-22,-3-4,-39 9,102-36,-1-1,0-2,-1 0,0-2,0-1,-1-2,0 0,-25-2,-1044 144,787-90,4 9,-125 44,-415 149,659-186,5 6,5 6,-25 21,92-34,5 4,-77 63,105-69,-5-4,-3-2,-5-3,-55 23,12-12,5 5,-55 41,143-81,4 1,1 1,3 2,3 2,2 0,2 2,-13 23,33-35,2-1,1 2,0 10,-12 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40.079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1,'615'1,"-182"-3,223 21,573 35,3255-48,-3565-7,-286 2,1225-13,-1652 2,127 5,208 13,-310-3,-198-3,0 1,-1 1,1 1,-2 0,13 4,150 41,-147-36,1-1,0-2,2 0,0-2,1-1,0-1,9-1,7 5,1-2,0-2,1-1,45-1,275-4,-263-3,0 2,0 3,-1 4,18 5,291 20,134-6,-276-22,-1-6,137-16,-256 12,14 3,-64 3,0-4,0-2,34-7,-132 11,1 0,-1 1,0 1,11 1,5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5:31.3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52,'1244'-1,"1452"-14,-1975-5,-2 39,-495-11,3391 5,-1738-11,-1426-7,-30 0,197 30,-304-10,248-22,-164-3,-356 0,0-1,21-11,21-6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40.079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1,'479'1,"-141"-3,172 27,448 49,2535-66,-2777-9,-223 1,954-15,-1286 2,99 5,161 19,-241-4,-155-4,1 1,-1 1,0 1,0 1,9 5,118 55,-116-47,1-3,1-1,0-2,1-1,1-3,0-1,7 0,5 5,1-1,0-4,1-1,34 0,216-7,-206-5,0 5,0 3,0 5,13 7,227 28,105-10,-216-27,0-11,106-19,-199 14,11 5,-50 4,0-5,0-4,27-9,-104 16,1 0,0 1,0 0,9 3,3-2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3:26:02.119"/>
    </inkml:context>
    <inkml:brush xml:id="br0">
      <inkml:brushProperty name="width" value="0.2" units="cm"/>
      <inkml:brushProperty name="height" value="0.4" units="cm"/>
      <inkml:brushProperty name="color" value="#FBCC05"/>
      <inkml:brushProperty name="tip" value="rectangle"/>
      <inkml:brushProperty name="rasterOp" value="maskPen"/>
      <inkml:brushProperty name="ignorePressure" value="1"/>
    </inkml:brush>
  </inkml:definitions>
  <inkml:trace contextRef="#ctx0" brushRef="#br0">9451 2966,'-4'-32,"-1"1,-1-1,-2 1,-1 1,-13-30,-18-31,-18-23,27 56,2-1,2-2,4 0,-2-17,24 78,-63-197,-50-97,86 233,-3 1,-2 2,-2 1,-4 1,-1 2,-41-39,-18-56,-8 4,-14-6,-11-14,121 150,-33-42,-2 2,-2 2,-13-8,43 45,0 1,-2 0,0 2,0 0,-1 1,-1 1,0 1,0 1,-1 1,0 1,-17-3,-209-68,-4 10,-198-25,295 73,-83 1,-8 0,89 16,-408-5,304 14,-39 15,228 12,1 3,-38 28,40-22,-2-4,-28 9,73-36,0-1,-1-2,0 0,-1-2,0-1,1-2,-2 0,-17-2,-742 144,559-90,3 9,-89 44,-295 149,469-186,3 6,4 6,-18 21,66-34,3 4,-55 63,75-69,-4-4,-2-2,-3-3,-40 23,10-12,2 5,-38 41,102-81,1 1,3 1,0 2,3 2,2 0,1 2,-9 23,23-35,1-1,2 2,-1 10,-8 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5:31.3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52,'1244'-1,"1452"-14,-1975-5,-2 39,-495-11,3391 5,-1738-11,-1426-7,-30 0,197 30,-304-10,248-22,-164-3,-356 0,0-1,21-11,21-6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40.079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1,'479'1,"-141"-3,172 27,448 49,2535-66,-2777-9,-223 1,954-15,-1286 2,99 5,161 19,-241-4,-155-4,1 1,-1 1,0 1,0 1,9 5,118 55,-116-47,1-3,1-1,0-2,1-1,1-3,0-1,7 0,5 5,1-1,0-4,1-1,34 0,216-7,-206-5,0 5,0 3,0 5,13 7,227 28,105-10,-216-27,0-11,106-19,-199 14,11 5,-50 4,0-5,0-4,27-9,-104 16,1 0,0 1,0 0,9 3,3-2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3:26:02.119"/>
    </inkml:context>
    <inkml:brush xml:id="br0">
      <inkml:brushProperty name="width" value="0.2" units="cm"/>
      <inkml:brushProperty name="height" value="0.4" units="cm"/>
      <inkml:brushProperty name="color" value="#FBCC05"/>
      <inkml:brushProperty name="tip" value="rectangle"/>
      <inkml:brushProperty name="rasterOp" value="maskPen"/>
      <inkml:brushProperty name="ignorePressure" value="1"/>
    </inkml:brush>
  </inkml:definitions>
  <inkml:trace contextRef="#ctx0" brushRef="#br0">9451 2966,'-4'-32,"-1"1,-1-1,-2 1,-1 1,-13-30,-18-31,-18-23,27 56,2-1,2-2,4 0,-2-17,24 78,-63-197,-50-97,86 233,-3 1,-2 2,-2 1,-4 1,-1 2,-41-39,-18-56,-8 4,-14-6,-11-14,121 150,-33-42,-2 2,-2 2,-13-8,43 45,0 1,-2 0,0 2,0 0,-1 1,-1 1,0 1,0 1,-1 1,0 1,-17-3,-209-68,-4 10,-198-25,295 73,-83 1,-8 0,89 16,-408-5,304 14,-39 15,228 12,1 3,-38 28,40-22,-2-4,-28 9,73-36,0-1,-1-2,0 0,-1-2,0-1,1-2,-2 0,-17-2,-742 144,559-90,3 9,-89 44,-295 149,469-186,3 6,4 6,-18 21,66-34,3 4,-55 63,75-69,-4-4,-2-2,-3-3,-40 23,10-12,2 5,-38 41,102-81,1 1,3 1,0 2,3 2,2 0,1 2,-9 23,23-35,1-1,2 2,-1 10,-8 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09.046"/>
    </inkml:context>
    <inkml:brush xml:id="br0">
      <inkml:brushProperty name="width" value="0.2" units="cm"/>
      <inkml:brushProperty name="height" value="0.4" units="cm"/>
      <inkml:brushProperty name="color" value="#FBCC05"/>
      <inkml:brushProperty name="tip" value="rectangle"/>
      <inkml:brushProperty name="rasterOp" value="maskPen"/>
      <inkml:brushProperty name="ignorePressure" value="1"/>
    </inkml:brush>
  </inkml:definitions>
  <inkml:trace contextRef="#ctx0" brushRef="#br0">9238 2966,'-3'-32,"-2"1,-1-1,-2 1,0 1,-14-30,-18-31,-16-23,25 56,3-1,2-2,3 0,-1-17,23 78,-61-197,-50-97,84 233,-1 1,-4 2,-2 1,-2 1,-3 2,-38-39,-20-56,-6 4,-15-6,-9-14,117 150,-32-42,-2 2,-2 2,-12-8,41 45,0 1,-1 0,0 2,-1 0,-1 1,0 1,-1 1,0 1,0 1,-1 1,-16-3,-204-68,-4 10,-194-25,289 73,-82 1,-7 0,86 16,-399-5,298 14,-37 15,221 12,2 3,-38 28,39-22,-1-4,-27 9,70-36,1-1,-2-2,1 0,-1-2,0-1,-1-2,1 0,-18-2,-726 144,547-90,4 9,-88 44,-288 149,458-186,3 6,4 6,-18 21,65-34,3 4,-54 63,73-69,-2-4,-4-2,-2-3,-40 23,10-12,3 5,-39 41,101-81,2 1,1 1,1 2,3 2,1 0,2 2,-10 23,24-35,0-1,3 2,-3 10,-6 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8:08.95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1,'807'0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8:13.96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37,'-64'-13,"0"3,0 2,-20 3,-190 5,16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8:16.76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0,'843'0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8:26.23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1,'346'0,"431"15,-772-10,0 0,0 0,-1 0,0 1,0-1,0 1,-1 0,0 0,0 0,-1 1,1-1,-1 1,-1-1,2 6,-1 0,-1 0,0 1,0-1,-2 0,1 0,-1 0,-1 0,0 0,-2 2,2-5,0 0,-1-1,-1 0,1 0,-1 0,-1 0,0-1,0 1,0-1,-1 0,0-1,-4 5,5-7,0 0,-1-1,1 1,-1-1,1 0,-1-1,0 1,0-1,-1 0,1-1,0 0,0 0,-1 0,1 0,-1-1,1 0,0-1,-5 0,-288-14,-32-3,249 9,0-3,1-4,-1-4,73 18,1 0,0 1,-1 1,1-1,-1 1,1 1,-1 0,1 0,-1 0,1 1,0 0,0 1,0 0,-7 4,13-6,0 0,0 0,0 0,0 0,0 1,0-1,1 1,-1-1,1 1,-1 0,1 0,-1-1,1 1,0 0,0 0,0 1,0-1,0 0,1 0,-1 0,0 2,2-1,-1 0,0 1,1-1,0 0,0 0,0 0,0 0,1 0,-1 0,1 0,0-1,-1 1,1 0,0-1,1 0,-1 1,0-1,1 0,-1 0,2 0,54 20,2-2,1-4,0-1,1-4,0-2,14-2,120 1,67-10,58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8:55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0 151,'83'3,"0"3,-1 4,78 20,240 78,-8-1,-294-90,-1-4,44-2,-67-8,0 4,-1 3,0 3,-1 3,9 6,-39-19,0 2,0 1,-1 3,0 1,20 9,-26-8,0-1,0-1,1-2,0-2,0-1,1-2,35-2,347 20,-275-19,0 7,-1 6,51 15,-40-15,0-7,89-10,32 1</inkml:trace>
  <inkml:trace contextRef="#ctx0" brushRef="#br0" timeOffset="3281.4">0 116,'69'60,"-48"-45,-1 2,-1 0,-1 2,0 0,-1 1,-1 0,-1 2,6 11</inkml:trace>
  <inkml:trace contextRef="#ctx0" brushRef="#br0" timeOffset="6078.44">71 151,'1'-6,"1"1,1 0,-1 0,1 0,0 0,0 0,0 1,1-1,-1 1,1 0,0 0,0 0,1 1,-1-1,1 1,1 0,10-6,0 2,0 0,1 1,9-2,-10 4,0-1,0-1,-1-1,1 0,3-4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9:0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1367 1723,'4'-64,"-2"0,-3 1,-2-1,-3 0,-8-24,8 61,0 2,-2-1,-1 1,-1 0,-1 0,-1 2,-1-1,-2 2,0-1,-1 2,-1 0,-1 1,0 1,-8-4,-9-22,-1 1,-3 2,-1 1,-2 3,-2 1,-1 3,-5-1,-97-58,-105-46,-15-8,257 141,1-1,-1 0,1-1,1 0,-1 0,1-1,1 0,0 0,0-1,1 0,0 0,-2-6,-3-9,1-1,2 0,0-1,-3-23</inkml:trace>
  <inkml:trace contextRef="#ctx0" brushRef="#br0" timeOffset="5265.87">1120 1476,'66'88,"-44"-56,2 0,1-2,1 0,2-2,26 20,-28-60,-1-2,-1-1,0 0,0-2,-2-1,7-7,-5 4,0 1,2 1,1 1,0 1,1 2,5-2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9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143 188,'-9'5,"0"1,0 0,0 1,1 0,0 0,1 0,0 1,0 0,0 1,1 0,0 0,-3 7,2-3,1 0,1 1,0 0,0-1,2 2,-1-1,2 0,0 1,0 8,2-15,0 1,0 0,1-1,0 1,1-1,-1 1,2-1,-1 0,1 0,0 0,1 0,0 0,0-1,1 1,1 0,-1-3,0 0,0 0,0 0,1-1,0 0,0 0,0 0,0-1,1 0,-1 0,1 0,0-1,0 0,0-1,0 0,0 0,0 0,0-1,0 0,3 0,-2 2,0-1,0 0,0 0,0-1,0 0,0-1,0 1,0-1,-1-1,1 0,0 0,0 0,-1-1,1 0,-1-1,0 0,0 0,0 0,-1-1,0 0,1 0,-2 0,4-4,0-2,-1 0,0 0,-1 0,0-1,-1 0,0-1,-1 1,0-1,-1 0,-1 0,0-1,0 1,-1-9,0 10,-2 1,1-1,-1 1,-1-1,0 1,-1-1,0 1,-1-1,0 1,-1 0,0 0,-1 1,0-1,0 1,-4-4,4 8,0 1,0-1,0 1,-1 0,1 1,-1-1,0 1,-1 0,1 1,-1 0,1 0,-1 0,0 1,0 0,0 0,0 0,-1 1,1 0,0 1,-1 0,1 0,0 0,-1 1,1 0,-5 2,-53 0</inkml:trace>
  <inkml:trace contextRef="#ctx0" brushRef="#br0" timeOffset="5984.65">672 647,'0'-229,"6"-146,16 384,-2 0,1 1,-1 1,-1 1,0 1,0 0,-2 1,10 10,-1-2,1-1,1-1,2-1,-22-14,1 0,0-1,0 0,0-1,1 0,-1 0,1-1,0 0,-1-1,1 0,0-1,3 0,-5-1,-1-1,1 0,-1 0,0-1,0 0,0 0,0 0,-1-1,1 0,-1 0,0-1,0 0,-1 0,5-5,8-11,-1-1,-1 0,7-15,-14 21,1 1,1 0,0 0,1 1,0 0,1 1,1 0,2 233,-9-93,15 68,-21-131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9:37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0,'-1'212,"1"1,3-173,1 0,2 0,1-1,6 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9:24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1,'0'596</inkml:trace>
  <inkml:trace contextRef="#ctx0" brushRef="#br0" timeOffset="3047.04">1 36,'18'8,"1"2,-2 0,1 1,-1 1,-1 0,0 1,-1 1,0 0,11 16,20 28,-2 2,3 12,0-2,3 13,-39-62,1 0,0-1,2 0,0-1,1-1,14 13,-20-118,-3-1,-4 0,-5 0,-2 1,-5-1,-13-45</inkml:trace>
  <inkml:trace contextRef="#ctx0" brushRef="#br0" timeOffset="4484.6">953 71,'0'598</inkml:trace>
  <inkml:trace contextRef="#ctx0" brushRef="#br0" timeOffset="7984.77">1553 36,'-10'35,"1"0,3 0,0 1,2 0,2 2,3 183,2-113,-5 14</inkml:trace>
  <inkml:trace contextRef="#ctx0" brushRef="#br0" timeOffset="11578.68">1235 71,'73'2,"0"-3,0-3,54-11,-57 5,2 4,-1 2,72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1T21:39:43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441 150,'-1'-7,"-1"0,0 0,0 0,-1 0,0 1,0-1,0 1,-1-1,0 1,-1 0,1 1,-1-1,0 1,0 0,-1 0,1 1,-1-1,0 1,0 1,-5-3,1 1,-1 1,-1-1,1 2,-1 0,1 0,-1 1,0 0,0 1,0 1,0 0,0 0,-7 2,9-1,-1 1,1 0,0 1,0 0,0 0,0 1,0 1,1-1,0 2,0-1,0 1,1 0,-1 1,0 1,4-2,0 0,1-1,-1 2,1-1,0 0,1 1,0-1,0 1,0 0,1 0,0 1,0-1,1 0,0 1,0-1,1 0,0 1,0-1,0 1,1-1,1 3,5 89,-7-72,2 1,1-1,1 0,1 1,1-2,5 11,-8-29,0 0,1-1,0 1,1-1,0 0,0-1,0 1,1-1,0 0,0 0,0-1,1 0,0 0,0 0,0-1,0 0,1-1,0 1,0-2,0 1,0-1,0 0,3 0,6 1,1 0,-1-1,0-1,1 0,-1-2,1 0,-1 0,1-2,-1 0,0-2,0 1,-12 2,0 0,0 0,0-1,0 1,0-1,0 0,-1-1,1 1,-1-1,0 0,0 0,0 0,-1 0,1-1,-1 1,0-1,0 0,-1 0,0 0,0 0,0 0,0-1,-1 1,0-1,0 1,0-1,-1 1,1-1,-2 0,1 1,0-1,-1 1,0-1,-1 1,0-5,-5-64,7 46</inkml:trace>
  <inkml:trace contextRef="#ctx0" brushRef="#br0" timeOffset="2796.98">230 326,'455'0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40.079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1,'479'1,"-141"-3,172 27,448 49,2535-66,-2777-9,-223 1,954-15,-1286 2,99 5,161 19,-241-4,-155-4,1 1,-1 1,0 1,0 1,9 5,118 55,-116-47,1-3,1-1,0-2,1-1,1-3,0-1,7 0,5 5,1-1,0-4,1-1,34 0,216-7,-206-5,0 5,0 3,0 5,13 7,227 28,105-10,-216-27,0-11,106-19,-199 14,11 5,-50 4,0-5,0-4,27-9,-104 16,1 0,0 1,0 0,9 3,3-2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5:31.3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52,'1244'-1,"1452"-14,-1975-5,-2 39,-495-11,3391 5,-1738-11,-1426-7,-30 0,197 30,-304-10,248-22,-164-3,-356 0,0-1,21-11,21-6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6:40.079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1,'479'1,"-141"-3,172 27,448 49,2535-66,-2777-9,-223 1,954-15,-1286 2,99 5,161 19,-241-4,-155-4,1 1,-1 1,0 1,0 1,9 5,118 55,-116-47,1-3,1-1,0-2,1-1,1-3,0-1,7 0,5 5,1-1,0-4,1-1,34 0,216-7,-206-5,0 5,0 3,0 5,13 7,227 28,105-10,-216-27,0-11,106-19,-199 14,11 5,-50 4,0-5,0-4,27-9,-104 16,1 0,0 1,0 0,9 3,3-2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3:26:02.119"/>
    </inkml:context>
    <inkml:brush xml:id="br0">
      <inkml:brushProperty name="width" value="0.2" units="cm"/>
      <inkml:brushProperty name="height" value="0.4" units="cm"/>
      <inkml:brushProperty name="color" value="#FBCC05"/>
      <inkml:brushProperty name="tip" value="rectangle"/>
      <inkml:brushProperty name="rasterOp" value="maskPen"/>
      <inkml:brushProperty name="ignorePressure" value="1"/>
    </inkml:brush>
  </inkml:definitions>
  <inkml:trace contextRef="#ctx0" brushRef="#br0">9451 2966,'-4'-32,"-1"1,-1-1,-2 1,-1 1,-13-30,-18-31,-18-23,27 56,2-1,2-2,4 0,-2-17,24 78,-63-197,-50-97,86 233,-3 1,-2 2,-2 1,-4 1,-1 2,-41-39,-18-56,-8 4,-14-6,-11-14,121 150,-33-42,-2 2,-2 2,-13-8,43 45,0 1,-2 0,0 2,0 0,-1 1,-1 1,0 1,0 1,-1 1,0 1,-17-3,-209-68,-4 10,-198-25,295 73,-83 1,-8 0,89 16,-408-5,304 14,-39 15,228 12,1 3,-38 28,40-22,-2-4,-28 9,73-36,0-1,-1-2,0 0,-1-2,0-1,1-2,-2 0,-17-2,-742 144,559-90,3 9,-89 44,-295 149,469-186,3 6,4 6,-18 21,66-34,3 4,-55 63,75-69,-4-4,-2-2,-3-3,-40 23,10-12,2 5,-38 41,102-81,1 1,3 1,0 2,3 2,2 0,1 2,-9 23,23-35,1-1,2 2,-1 10,-8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2:55:31.3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52,'1604'1,"1872"21,-2547 8,-1-59,-639 18,4372-7,-2243 14,-1835 11,-41 1,255-44,-393 14,321 33,-212 2,-458 1,-1 3,27 14,28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3:28:40.383"/>
    </inkml:context>
    <inkml:brush xml:id="br0">
      <inkml:brushProperty name="width" value="0.2" units="cm"/>
      <inkml:brushProperty name="height" value="0.4" units="cm"/>
      <inkml:brushProperty name="color" value="#FBCC05"/>
      <inkml:brushProperty name="tip" value="rectangle"/>
      <inkml:brushProperty name="rasterOp" value="maskPen"/>
      <inkml:brushProperty name="ignorePressure" value="1"/>
    </inkml:brush>
  </inkml:definitions>
  <inkml:trace contextRef="#ctx0" brushRef="#br0">13284 2543,'-156'-84,"-4"7,-47-9,48 19,46 32,-2 6,0 4,-26 3,-183-41,265 48,0-3,2-2,1-3,-24-15,43 22,0 1,0 2,-2 2,1 1,-7 1,-7-3,0-2,-3-3,35 10,1-2,0 0,0-1,1-1,1 0,-1-1,-3-5,-77-50,-3 5,-3 4,-52-18,-123-68,-608-288,675 322,196 97,0 1,0 0,-2 1,1 1,-1 1,0 0,-1 2,0 0,-1 1,-2 0,-38-7,0 4,-42-2,41 5,0-2,-36-10,78 13,0-1,0 0,1-2,0 0,0-1,1-1,0 0,1-2,0 1,0-3,-64-33,-46-28,-73-30,148 83,-1 2,0 2,-1 2,-1 3,-49-6,43 7,1-2,1-3,0-2,-6-6,14 5,0 2,-1 2,0 3,-2 2,-31-3,-185 10,-233-1,271 11,-36 14,236-9,0-1,-1-2,0-1,-1-2,-30 2,-38-4,-28-4,22-2,-16 7,86-1,0 1,1 2,-1 2,1 1,-9 5,-576 117,-84 20,495-109,3 9,2 10,3 8,3 9,4 8,4 9,4 9,-65 53,211-116,-1-2,-2-2,-1-2,-18 9,-200 114,171-107,3 3,2 4,-76 66,68-34,4 5,4 3,5 4,4 4,5 2,0 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0T23:29:19.190"/>
    </inkml:context>
    <inkml:brush xml:id="br0">
      <inkml:brushProperty name="width" value="0.2" units="cm"/>
      <inkml:brushProperty name="height" value="0.4" units="cm"/>
      <inkml:brushProperty name="color" value="#FF74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0 157,'212'-6,"1"-10,-55 2,0 7,92 11,-173-2,1-2,-1-4,8-4,229-40,21-1,-262 42,1 3,-1 4,46 6,-25-2,-1 3,0 5,-1 3,17 9,142 22,-192-38,1-3,-1-2,19-4,172-1,64 15,154 0,-365-16,0-4,-1-5,62-16,51 13,157 11,-167 6,199-25,-263 1,0 7,99 3,289 18,23 0,2511 0,-2960 14,2-5,84 0,210-10,-239-5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D2C94-E585-4368-BA6C-480D90BF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5D4C1B-9A23-4FC7-84CD-07E3F7380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56D66-CFB0-4684-8047-D931F1AD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C1AE44-BC64-4755-9ACA-3B4DE07C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34F9ED-8032-4E8F-B201-75ACE956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79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A1F25-909C-4713-AD84-FB7123C2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75A5E6-67BE-4497-964D-4B8DB5CB8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140276-14C9-44B3-A131-B449D1D8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688E0-CC30-40D6-BD4E-C36DB16C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F2E0A2-D062-4285-B9FB-441AF32E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75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602235-5D93-4D10-A85A-C05F6D112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00E08A-ADE5-42D8-AA13-93AF7C2D1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A25751-D506-4893-A16F-72D280AB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8D2F0-E6F9-4BDA-BD98-330A3A18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25EC0D-50BC-470D-972E-63ED8C79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3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AF80B-3FE6-48CE-B1A9-58F336D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B368A-4D3B-4F4C-A861-C09D9154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3CB283-FD95-426F-A50F-6DD1B9F3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0D67F7-662D-491E-B3EA-2BEBA0F7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66C1B-7D8B-42B5-A4FD-D27E4C6E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19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D46D8-9EDB-4CC4-B9FD-AEB4D86B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A13ED2-FE94-4820-8529-92744338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89CDC0-9BFF-4FDA-9C86-B1676CDF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581EC9-78A8-47B5-88F2-263EF2C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945813-D900-40E8-8EB2-9E36DE25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88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043DA-055E-4B25-8755-4EE64D87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8133F-03B2-4294-85D7-C662AD65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12926A-03E7-459F-BA08-ED05F044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17DC44-140A-473D-8D27-9C3C5F36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B18E4E-12DD-497B-8B11-8FD804FA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A8CDD0-2F15-4439-B218-A605A5CE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50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43609-C9AC-4894-BB9A-8E6A6323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6195F3-AA4F-4D05-90D6-CB789E0E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2800A-581B-4C10-9515-CA516C13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2E5D7-5A2B-438E-8B14-7E1E678E1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F3B204-8EA1-4316-B721-47C104FEB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6086F2-1F55-4B6E-AD07-DAD344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C64940-96E2-4BA2-B09A-BCA61B5C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5C3331-D7B1-4D21-9795-0C9F1024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2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91FDA-11BF-43A7-BB5B-44D73D57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265F90-CCA7-47A0-ACB6-EB75B3AD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842C31-6962-49BE-89BD-579A2899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074A82-93D9-4304-AC11-DAB9C6BF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0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BCF9EC-5DC9-4BE5-8426-AC4F7017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2E37747-881E-4149-B5E0-94C9410E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E15ED9-073D-42F7-90D0-E1C576D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6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6F4F9-54A1-4439-B0BA-B8E01A9B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5A213-2B9B-4751-96AF-9120C15E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41CBA5-0BE9-4522-A3D7-767956C4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954A69-3D92-4C22-BAE5-05EA811F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1C4A20-F253-4C3A-8B3C-D8A8B61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20223-19DF-45A0-AA0C-68803548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7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7E019-F955-40A1-BB88-1D8C9A02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554926-02E8-4478-B726-0F03902F8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15A4C4-B6E3-44C0-AB7C-B432031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A12B12-F1B9-4C08-A009-97566EC3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31D46-5768-4BB7-86F5-90657177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A113B4-121D-42D8-B9BF-ADBDCC41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5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9B56C1-C305-4542-A2CE-EF3835F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B25CC9-110D-49AB-84D9-D2C786BF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48709-C672-4E05-8270-0F0C1F63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10257-8C10-41E0-A535-C7AC53ED9EDE}" type="datetimeFigureOut">
              <a:rPr lang="it-IT" smtClean="0"/>
              <a:t>11/09/2020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77393-8CFF-4640-B9F5-5056AE17F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2696E-E4A6-44AA-98D0-68FBC8C4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44AA-7B3C-4BEA-B82D-6B2E33F3D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38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sv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0.svg"/><Relationship Id="rId7" Type="http://schemas.openxmlformats.org/officeDocument/2006/relationships/image" Target="../media/image3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0.svg"/><Relationship Id="rId7" Type="http://schemas.openxmlformats.org/officeDocument/2006/relationships/customXml" Target="../ink/ink4.xml"/><Relationship Id="rId12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6.xml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10.xml"/><Relationship Id="rId3" Type="http://schemas.openxmlformats.org/officeDocument/2006/relationships/image" Target="../media/image20.svg"/><Relationship Id="rId7" Type="http://schemas.openxmlformats.org/officeDocument/2006/relationships/customXml" Target="../ink/ink7.xml"/><Relationship Id="rId12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9.xml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customXml" Target="../ink/ink8.xml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0.svg"/><Relationship Id="rId7" Type="http://schemas.openxmlformats.org/officeDocument/2006/relationships/customXml" Target="../ink/ink11.xml"/><Relationship Id="rId12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13.xml"/><Relationship Id="rId5" Type="http://schemas.openxmlformats.org/officeDocument/2006/relationships/image" Target="../media/image31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customXml" Target="../ink/ink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0.svg"/><Relationship Id="rId7" Type="http://schemas.openxmlformats.org/officeDocument/2006/relationships/customXml" Target="../ink/ink14.xml"/><Relationship Id="rId12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16.xml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customXml" Target="../ink/ink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0.svg"/><Relationship Id="rId7" Type="http://schemas.openxmlformats.org/officeDocument/2006/relationships/customXml" Target="../ink/ink17.xml"/><Relationship Id="rId12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19.xml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7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71.png"/><Relationship Id="rId5" Type="http://schemas.openxmlformats.org/officeDocument/2006/relationships/image" Target="../media/image82.png"/><Relationship Id="rId10" Type="http://schemas.openxmlformats.org/officeDocument/2006/relationships/image" Target="../media/image75.png"/><Relationship Id="rId4" Type="http://schemas.openxmlformats.org/officeDocument/2006/relationships/image" Target="../media/image81.png"/><Relationship Id="rId9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7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71.png"/><Relationship Id="rId5" Type="http://schemas.openxmlformats.org/officeDocument/2006/relationships/image" Target="../media/image82.png"/><Relationship Id="rId10" Type="http://schemas.openxmlformats.org/officeDocument/2006/relationships/image" Target="../media/image75.png"/><Relationship Id="rId4" Type="http://schemas.openxmlformats.org/officeDocument/2006/relationships/image" Target="../media/image86.png"/><Relationship Id="rId9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7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71.png"/><Relationship Id="rId5" Type="http://schemas.openxmlformats.org/officeDocument/2006/relationships/image" Target="../media/image82.png"/><Relationship Id="rId10" Type="http://schemas.openxmlformats.org/officeDocument/2006/relationships/image" Target="../media/image75.png"/><Relationship Id="rId4" Type="http://schemas.openxmlformats.org/officeDocument/2006/relationships/image" Target="../media/image87.png"/><Relationship Id="rId9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80.png"/><Relationship Id="rId21" Type="http://schemas.openxmlformats.org/officeDocument/2006/relationships/image" Target="../media/image91.png"/><Relationship Id="rId7" Type="http://schemas.openxmlformats.org/officeDocument/2006/relationships/image" Target="../media/image84.png"/><Relationship Id="rId12" Type="http://schemas.openxmlformats.org/officeDocument/2006/relationships/image" Target="../media/image77.png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2" Type="http://schemas.openxmlformats.org/officeDocument/2006/relationships/image" Target="../media/image79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71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" Type="http://schemas.openxmlformats.org/officeDocument/2006/relationships/image" Target="../media/image82.png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27.xml"/><Relationship Id="rId10" Type="http://schemas.openxmlformats.org/officeDocument/2006/relationships/image" Target="../media/image75.png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" Type="http://schemas.openxmlformats.org/officeDocument/2006/relationships/image" Target="../media/image87.png"/><Relationship Id="rId9" Type="http://schemas.openxmlformats.org/officeDocument/2006/relationships/image" Target="../media/image73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94.png"/><Relationship Id="rId30" Type="http://schemas.openxmlformats.org/officeDocument/2006/relationships/customXml" Target="../ink/ink28.xml"/><Relationship Id="rId8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4.png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B71AB-3388-461F-AEF2-9FC2E089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0214"/>
            <a:ext cx="9144000" cy="3902149"/>
          </a:xfrm>
        </p:spPr>
        <p:txBody>
          <a:bodyPr>
            <a:normAutofit/>
          </a:bodyPr>
          <a:lstStyle/>
          <a:p>
            <a:r>
              <a:rPr lang="it-IT" sz="7200" dirty="0"/>
              <a:t>OPTIMAL</a:t>
            </a:r>
            <a:br>
              <a:rPr lang="it-IT" sz="9600" dirty="0"/>
            </a:br>
            <a:r>
              <a:rPr lang="it-IT" sz="9600" dirty="0"/>
              <a:t>OMNITIG</a:t>
            </a:r>
            <a:br>
              <a:rPr lang="it-IT" sz="9600" dirty="0"/>
            </a:br>
            <a:r>
              <a:rPr lang="it-IT" sz="6700" dirty="0"/>
              <a:t>LISTING</a:t>
            </a:r>
          </a:p>
        </p:txBody>
      </p:sp>
    </p:spTree>
    <p:extLst>
      <p:ext uri="{BB962C8B-B14F-4D97-AF65-F5344CB8AC3E}">
        <p14:creationId xmlns:p14="http://schemas.microsoft.com/office/powerpoint/2010/main" val="296149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DFF1F-5F23-4D5F-9162-F172A1E6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= Common </a:t>
            </a:r>
            <a:r>
              <a:rPr lang="it-IT" dirty="0" err="1"/>
              <a:t>Subwalks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EB75A5-0BED-40A8-B996-4E924920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Looking</a:t>
            </a:r>
            <a:r>
              <a:rPr lang="it-IT" dirty="0"/>
              <a:t> for the common </a:t>
            </a:r>
            <a:r>
              <a:rPr lang="it-IT" dirty="0" err="1"/>
              <a:t>substrings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spelled</a:t>
            </a:r>
            <a:r>
              <a:rPr lang="it-IT" dirty="0"/>
              <a:t> by the </a:t>
            </a:r>
            <a:r>
              <a:rPr lang="it-IT" dirty="0" err="1"/>
              <a:t>circular</a:t>
            </a:r>
            <a:r>
              <a:rPr lang="it-IT" dirty="0"/>
              <a:t> </a:t>
            </a:r>
            <a:r>
              <a:rPr lang="it-IT" dirty="0" err="1"/>
              <a:t>edge-covering</a:t>
            </a:r>
            <a:r>
              <a:rPr lang="it-IT" dirty="0"/>
              <a:t> </a:t>
            </a:r>
            <a:r>
              <a:rPr lang="it-IT" dirty="0" err="1"/>
              <a:t>walks</a:t>
            </a:r>
            <a:r>
              <a:rPr lang="it-IT" dirty="0"/>
              <a:t>…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FECF07-F777-4BF4-8352-06E1867DA552}"/>
              </a:ext>
            </a:extLst>
          </p:cNvPr>
          <p:cNvSpPr txBox="1"/>
          <p:nvPr/>
        </p:nvSpPr>
        <p:spPr>
          <a:xfrm>
            <a:off x="1668780" y="3003083"/>
            <a:ext cx="305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No </a:t>
            </a:r>
            <a:r>
              <a:rPr lang="it-IT" sz="2800" b="1" dirty="0" err="1"/>
              <a:t>redundancy</a:t>
            </a:r>
            <a:r>
              <a:rPr lang="it-IT" sz="2800" dirty="0"/>
              <a:t>   </a:t>
            </a:r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4A719F-4150-46ED-960A-440A79A6BB5D}"/>
              </a:ext>
            </a:extLst>
          </p:cNvPr>
          <p:cNvSpPr txBox="1"/>
          <p:nvPr/>
        </p:nvSpPr>
        <p:spPr>
          <a:xfrm>
            <a:off x="4880610" y="2787639"/>
            <a:ext cx="611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Any</a:t>
            </a:r>
            <a:r>
              <a:rPr lang="it-IT" sz="2800" dirty="0"/>
              <a:t> </a:t>
            </a:r>
            <a:r>
              <a:rPr lang="it-IT" sz="2800" dirty="0" err="1"/>
              <a:t>string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spelled</a:t>
            </a:r>
            <a:r>
              <a:rPr lang="it-IT" sz="2800" dirty="0"/>
              <a:t> by a </a:t>
            </a:r>
            <a:r>
              <a:rPr lang="it-IT" sz="2800" dirty="0" err="1"/>
              <a:t>walk</a:t>
            </a:r>
            <a:r>
              <a:rPr lang="it-IT" sz="2800" dirty="0"/>
              <a:t>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contained</a:t>
            </a:r>
            <a:r>
              <a:rPr lang="it-IT" sz="2800" dirty="0"/>
              <a:t> in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circular</a:t>
            </a:r>
            <a:r>
              <a:rPr lang="it-IT" sz="2800" dirty="0"/>
              <a:t> </a:t>
            </a:r>
            <a:r>
              <a:rPr lang="it-IT" sz="2800" dirty="0" err="1"/>
              <a:t>edge-covering</a:t>
            </a:r>
            <a:r>
              <a:rPr lang="it-IT" sz="2800" dirty="0"/>
              <a:t> </a:t>
            </a:r>
            <a:r>
              <a:rPr lang="it-IT" sz="2800" dirty="0" err="1"/>
              <a:t>walks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DED3EF5-36D2-42A8-8670-A1096A1EF979}"/>
                  </a:ext>
                </a:extLst>
              </p:cNvPr>
              <p:cNvSpPr txBox="1"/>
              <p:nvPr/>
            </p:nvSpPr>
            <p:spPr>
              <a:xfrm>
                <a:off x="965200" y="4572000"/>
                <a:ext cx="9880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/>
                  <a:t>The genome graph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𝓖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:r>
                  <a:rPr lang="it-IT" sz="2800" b="1" dirty="0" err="1"/>
                  <a:t>strongly</a:t>
                </a:r>
                <a:r>
                  <a:rPr lang="it-IT" sz="2800" b="1" dirty="0"/>
                  <a:t> </a:t>
                </a:r>
                <a:r>
                  <a:rPr lang="it-IT" sz="2800" b="1" dirty="0" err="1"/>
                  <a:t>connected</a:t>
                </a:r>
                <a:r>
                  <a:rPr lang="it-IT" sz="2800" dirty="0"/>
                  <a:t>;</a:t>
                </a:r>
              </a:p>
              <a:p>
                <a:r>
                  <a:rPr lang="it-IT" sz="2400" dirty="0" err="1"/>
                  <a:t>we</a:t>
                </a:r>
                <a:r>
                  <a:rPr lang="it-IT" sz="2400" dirty="0"/>
                  <a:t> assume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simple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cycle</a:t>
                </a:r>
                <a:r>
                  <a:rPr lang="it-IT" sz="2400" dirty="0"/>
                  <a:t>: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case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trivial</a:t>
                </a:r>
                <a:r>
                  <a:rPr lang="it-IT" sz="2400" dirty="0"/>
                  <a:t>…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DED3EF5-36D2-42A8-8670-A1096A1E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4572000"/>
                <a:ext cx="9880600" cy="892552"/>
              </a:xfrm>
              <a:prstGeom prst="rect">
                <a:avLst/>
              </a:prstGeom>
              <a:blipFill>
                <a:blip r:embed="rId2"/>
                <a:stretch>
                  <a:fillRect l="-1234" t="-6164" b="-150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DFF1F-5F23-4D5F-9162-F172A1E6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C4930C2-2FFC-4C5F-9831-DFEB45FF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b="1" dirty="0" err="1"/>
              <a:t>strongly</a:t>
            </a:r>
            <a:r>
              <a:rPr lang="it-IT" b="1" dirty="0"/>
              <a:t> </a:t>
            </a:r>
            <a:r>
              <a:rPr lang="it-IT" b="1" dirty="0" err="1"/>
              <a:t>connected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</a:p>
          <a:p>
            <a:pPr marL="0" indent="0">
              <a:buNone/>
            </a:pPr>
            <a:r>
              <a:rPr lang="it-IT" dirty="0"/>
              <a:t>assume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cycle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 case),</a:t>
            </a:r>
          </a:p>
          <a:p>
            <a:pPr marL="0" indent="0">
              <a:buNone/>
            </a:pPr>
            <a:r>
              <a:rPr lang="it-IT" dirty="0" err="1"/>
              <a:t>which</a:t>
            </a:r>
            <a:r>
              <a:rPr lang="it-IT" dirty="0"/>
              <a:t> are the </a:t>
            </a:r>
            <a:r>
              <a:rPr lang="it-IT" dirty="0" err="1"/>
              <a:t>longest</a:t>
            </a:r>
            <a:r>
              <a:rPr lang="it-IT" dirty="0"/>
              <a:t> common </a:t>
            </a:r>
            <a:r>
              <a:rPr lang="it-IT" dirty="0" err="1"/>
              <a:t>subwalks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b="1" dirty="0" err="1"/>
              <a:t>e</a:t>
            </a:r>
            <a:r>
              <a:rPr lang="it-IT" dirty="0" err="1"/>
              <a:t>dge</a:t>
            </a:r>
            <a:r>
              <a:rPr lang="it-IT" dirty="0"/>
              <a:t> </a:t>
            </a:r>
            <a:r>
              <a:rPr lang="it-IT" b="1" dirty="0" err="1"/>
              <a:t>c</a:t>
            </a:r>
            <a:r>
              <a:rPr lang="it-IT" dirty="0" err="1"/>
              <a:t>overing</a:t>
            </a:r>
            <a:r>
              <a:rPr lang="it-IT" dirty="0"/>
              <a:t> </a:t>
            </a:r>
            <a:r>
              <a:rPr lang="it-IT" b="1" dirty="0" err="1"/>
              <a:t>w</a:t>
            </a:r>
            <a:r>
              <a:rPr lang="it-IT" dirty="0" err="1"/>
              <a:t>alks</a:t>
            </a:r>
            <a:r>
              <a:rPr lang="it-IT" dirty="0"/>
              <a:t> (</a:t>
            </a:r>
            <a:r>
              <a:rPr lang="it-IT" dirty="0" err="1"/>
              <a:t>ecw</a:t>
            </a:r>
            <a:r>
              <a:rPr lang="it-IT" dirty="0"/>
              <a:t>)?</a:t>
            </a:r>
          </a:p>
          <a:p>
            <a:pPr marL="0" indent="0">
              <a:buNone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recognize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someway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zoology</a:t>
            </a:r>
            <a:r>
              <a:rPr lang="it-IT" dirty="0"/>
              <a:t>…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92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8EAF899-51BF-403C-9AC9-1115C3D85C80}"/>
              </a:ext>
            </a:extLst>
          </p:cNvPr>
          <p:cNvSpPr/>
          <p:nvPr/>
        </p:nvSpPr>
        <p:spPr>
          <a:xfrm>
            <a:off x="4322427" y="308419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8707" y="3249930"/>
            <a:ext cx="12737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717237" y="309943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FFAAEC-95E1-418D-B5B6-125A16A3D42A}"/>
              </a:ext>
            </a:extLst>
          </p:cNvPr>
          <p:cNvSpPr txBox="1"/>
          <p:nvPr/>
        </p:nvSpPr>
        <p:spPr>
          <a:xfrm>
            <a:off x="3115143" y="3780871"/>
            <a:ext cx="385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</a:t>
            </a:r>
            <a:r>
              <a:rPr lang="it-IT" sz="2400" dirty="0" err="1"/>
              <a:t>edge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endParaRPr lang="it-IT" sz="24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BE294F5-BD90-41DC-80EF-ED3D6BA95406}"/>
              </a:ext>
            </a:extLst>
          </p:cNvPr>
          <p:cNvCxnSpPr>
            <a:cxnSpLocks/>
          </p:cNvCxnSpPr>
          <p:nvPr/>
        </p:nvCxnSpPr>
        <p:spPr>
          <a:xfrm>
            <a:off x="1676400" y="3249930"/>
            <a:ext cx="1040837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96C7B5E-8CF4-4551-8E5E-2174DE66703A}"/>
              </a:ext>
            </a:extLst>
          </p:cNvPr>
          <p:cNvCxnSpPr>
            <a:cxnSpLocks/>
          </p:cNvCxnSpPr>
          <p:nvPr/>
        </p:nvCxnSpPr>
        <p:spPr>
          <a:xfrm>
            <a:off x="4653897" y="3249930"/>
            <a:ext cx="1040837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Elemento grafico 9" descr="Bicicletta">
            <a:extLst>
              <a:ext uri="{FF2B5EF4-FFF2-40B4-BE49-F238E27FC236}">
                <a16:creationId xmlns:a16="http://schemas.microsoft.com/office/drawing/2014/main" id="{B8C263C3-A23F-41CE-A085-4508E2E3F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1507" y="2612392"/>
            <a:ext cx="523636" cy="5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136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8EAF899-51BF-403C-9AC9-1115C3D85C80}"/>
              </a:ext>
            </a:extLst>
          </p:cNvPr>
          <p:cNvSpPr/>
          <p:nvPr/>
        </p:nvSpPr>
        <p:spPr>
          <a:xfrm>
            <a:off x="4322427" y="308419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8707" y="3249930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4684377" y="3282315"/>
            <a:ext cx="2636202" cy="0"/>
          </a:xfrm>
          <a:prstGeom prst="straightConnector1">
            <a:avLst/>
          </a:prstGeom>
          <a:ln w="4445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652048" y="3263265"/>
            <a:ext cx="1438411" cy="190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717237" y="309943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7320578" y="308800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9090459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9B7AEA-A2B7-4E26-A60D-0CFCD0D9DDC5}"/>
              </a:ext>
            </a:extLst>
          </p:cNvPr>
          <p:cNvCxnSpPr>
            <a:cxnSpLocks/>
          </p:cNvCxnSpPr>
          <p:nvPr/>
        </p:nvCxnSpPr>
        <p:spPr>
          <a:xfrm>
            <a:off x="1453816" y="3248025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A452F9C-32BA-439F-949F-B3DEDCE162F5}"/>
              </a:ext>
            </a:extLst>
          </p:cNvPr>
          <p:cNvSpPr/>
          <p:nvPr/>
        </p:nvSpPr>
        <p:spPr>
          <a:xfrm>
            <a:off x="1122346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3662F1D-049C-42FE-9827-FDD291BCBEC6}"/>
              </a:ext>
            </a:extLst>
          </p:cNvPr>
          <p:cNvSpPr txBox="1"/>
          <p:nvPr/>
        </p:nvSpPr>
        <p:spPr>
          <a:xfrm>
            <a:off x="3115143" y="3780871"/>
            <a:ext cx="6751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endParaRPr lang="it-IT" sz="24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03194F2-DD3E-4CB9-BDBD-4C45C2C2C8AE}"/>
              </a:ext>
            </a:extLst>
          </p:cNvPr>
          <p:cNvCxnSpPr>
            <a:cxnSpLocks/>
          </p:cNvCxnSpPr>
          <p:nvPr/>
        </p:nvCxnSpPr>
        <p:spPr>
          <a:xfrm flipV="1">
            <a:off x="9421929" y="3263265"/>
            <a:ext cx="1438411" cy="19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BFA066D-A9FA-41E3-B853-20DD802A499F}"/>
              </a:ext>
            </a:extLst>
          </p:cNvPr>
          <p:cNvCxnSpPr>
            <a:cxnSpLocks/>
          </p:cNvCxnSpPr>
          <p:nvPr/>
        </p:nvCxnSpPr>
        <p:spPr>
          <a:xfrm>
            <a:off x="582346" y="3263265"/>
            <a:ext cx="50952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Elemento grafico 23" descr="Bicicletta">
            <a:extLst>
              <a:ext uri="{FF2B5EF4-FFF2-40B4-BE49-F238E27FC236}">
                <a16:creationId xmlns:a16="http://schemas.microsoft.com/office/drawing/2014/main" id="{93292652-B230-4FCA-BAF2-CC2A4C36F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008" y="2573894"/>
            <a:ext cx="523636" cy="5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65247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8EAF899-51BF-403C-9AC9-1115C3D85C80}"/>
              </a:ext>
            </a:extLst>
          </p:cNvPr>
          <p:cNvSpPr/>
          <p:nvPr/>
        </p:nvSpPr>
        <p:spPr>
          <a:xfrm>
            <a:off x="4322427" y="308419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8707" y="3249930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4684377" y="3282315"/>
            <a:ext cx="2636202" cy="0"/>
          </a:xfrm>
          <a:prstGeom prst="straightConnector1">
            <a:avLst/>
          </a:prstGeom>
          <a:ln w="4445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652048" y="3263265"/>
            <a:ext cx="1438411" cy="190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717237" y="309943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7320578" y="308800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9090459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9B7AEA-A2B7-4E26-A60D-0CFCD0D9DDC5}"/>
              </a:ext>
            </a:extLst>
          </p:cNvPr>
          <p:cNvCxnSpPr>
            <a:cxnSpLocks/>
          </p:cNvCxnSpPr>
          <p:nvPr/>
        </p:nvCxnSpPr>
        <p:spPr>
          <a:xfrm>
            <a:off x="1453816" y="3248025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A452F9C-32BA-439F-949F-B3DEDCE162F5}"/>
              </a:ext>
            </a:extLst>
          </p:cNvPr>
          <p:cNvSpPr/>
          <p:nvPr/>
        </p:nvSpPr>
        <p:spPr>
          <a:xfrm>
            <a:off x="1122346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19A2204-5459-4AB0-9DD0-D78392ED621C}"/>
              </a:ext>
            </a:extLst>
          </p:cNvPr>
          <p:cNvCxnSpPr>
            <a:cxnSpLocks/>
          </p:cNvCxnSpPr>
          <p:nvPr/>
        </p:nvCxnSpPr>
        <p:spPr>
          <a:xfrm flipV="1">
            <a:off x="2888916" y="2222500"/>
            <a:ext cx="895684" cy="87503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E051E19-5C05-4250-B645-18631EBBC893}"/>
              </a:ext>
            </a:extLst>
          </p:cNvPr>
          <p:cNvCxnSpPr>
            <a:cxnSpLocks/>
          </p:cNvCxnSpPr>
          <p:nvPr/>
        </p:nvCxnSpPr>
        <p:spPr>
          <a:xfrm flipV="1">
            <a:off x="7495568" y="2222500"/>
            <a:ext cx="895684" cy="87503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E70ACBA-C9D6-467D-AB72-0759F8CD3ADF}"/>
              </a:ext>
            </a:extLst>
          </p:cNvPr>
          <p:cNvCxnSpPr>
            <a:cxnSpLocks/>
          </p:cNvCxnSpPr>
          <p:nvPr/>
        </p:nvCxnSpPr>
        <p:spPr>
          <a:xfrm>
            <a:off x="7499830" y="3415665"/>
            <a:ext cx="891422" cy="54737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B58968-B1F0-4E9F-9D5E-4B467A1EBC7E}"/>
              </a:ext>
            </a:extLst>
          </p:cNvPr>
          <p:cNvSpPr txBox="1"/>
          <p:nvPr/>
        </p:nvSpPr>
        <p:spPr>
          <a:xfrm>
            <a:off x="3115143" y="3780871"/>
            <a:ext cx="438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1+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0DCE3B-5B70-4D7C-8712-F8FEF7465511}"/>
              </a:ext>
            </a:extLst>
          </p:cNvPr>
          <p:cNvCxnSpPr>
            <a:cxnSpLocks/>
          </p:cNvCxnSpPr>
          <p:nvPr/>
        </p:nvCxnSpPr>
        <p:spPr>
          <a:xfrm>
            <a:off x="582346" y="3263265"/>
            <a:ext cx="50952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46213E-618E-48D4-86E1-6A7B6697CC33}"/>
              </a:ext>
            </a:extLst>
          </p:cNvPr>
          <p:cNvCxnSpPr>
            <a:cxnSpLocks/>
          </p:cNvCxnSpPr>
          <p:nvPr/>
        </p:nvCxnSpPr>
        <p:spPr>
          <a:xfrm flipV="1">
            <a:off x="9421929" y="3263265"/>
            <a:ext cx="1438411" cy="19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C15E266-D505-4FE2-AF9D-1D2E04560110}"/>
              </a:ext>
            </a:extLst>
          </p:cNvPr>
          <p:cNvCxnSpPr>
            <a:cxnSpLocks/>
          </p:cNvCxnSpPr>
          <p:nvPr/>
        </p:nvCxnSpPr>
        <p:spPr>
          <a:xfrm>
            <a:off x="8391252" y="3959872"/>
            <a:ext cx="696662" cy="15365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7FDF668-7D13-4BD7-83A6-15145F1F5607}"/>
              </a:ext>
            </a:extLst>
          </p:cNvPr>
          <p:cNvCxnSpPr>
            <a:cxnSpLocks/>
          </p:cNvCxnSpPr>
          <p:nvPr/>
        </p:nvCxnSpPr>
        <p:spPr>
          <a:xfrm>
            <a:off x="8371253" y="2246491"/>
            <a:ext cx="556085" cy="7028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FEB6F14-D499-429D-961A-16B63B510CCF}"/>
              </a:ext>
            </a:extLst>
          </p:cNvPr>
          <p:cNvCxnSpPr>
            <a:cxnSpLocks/>
          </p:cNvCxnSpPr>
          <p:nvPr/>
        </p:nvCxnSpPr>
        <p:spPr>
          <a:xfrm>
            <a:off x="3784600" y="2233784"/>
            <a:ext cx="703562" cy="768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Elemento grafico 39" descr="Bicicletta">
            <a:extLst>
              <a:ext uri="{FF2B5EF4-FFF2-40B4-BE49-F238E27FC236}">
                <a16:creationId xmlns:a16="http://schemas.microsoft.com/office/drawing/2014/main" id="{1C2A9849-0ABC-4780-8989-339309CB6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008" y="2573894"/>
            <a:ext cx="523636" cy="5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6 0.00138 L 0.49101 0.00138 L 0.55768 -0.13195 L 0.95456 -0.03565 L 0.94622 -0.49676 L -0.13295 -0.47084 L -0.14857 0.00879 L 0.65247 -0.00047 L 0.65247 -0.00047 " pathEditMode="relative" ptsTypes="AAAAAAA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8EAF899-51BF-403C-9AC9-1115C3D85C80}"/>
              </a:ext>
            </a:extLst>
          </p:cNvPr>
          <p:cNvSpPr/>
          <p:nvPr/>
        </p:nvSpPr>
        <p:spPr>
          <a:xfrm>
            <a:off x="4322427" y="308419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8707" y="3249930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4684377" y="3282315"/>
            <a:ext cx="2636202" cy="0"/>
          </a:xfrm>
          <a:prstGeom prst="straightConnector1">
            <a:avLst/>
          </a:prstGeom>
          <a:ln w="4445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652048" y="3263265"/>
            <a:ext cx="1438411" cy="1906"/>
          </a:xfrm>
          <a:prstGeom prst="straightConnector1">
            <a:avLst/>
          </a:prstGeom>
          <a:ln w="44450"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717237" y="309943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7320578" y="3088005"/>
                <a:ext cx="331470" cy="33147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78" y="3088005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9090459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9B7AEA-A2B7-4E26-A60D-0CFCD0D9DDC5}"/>
              </a:ext>
            </a:extLst>
          </p:cNvPr>
          <p:cNvCxnSpPr>
            <a:cxnSpLocks/>
          </p:cNvCxnSpPr>
          <p:nvPr/>
        </p:nvCxnSpPr>
        <p:spPr>
          <a:xfrm>
            <a:off x="1453816" y="3248025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A452F9C-32BA-439F-949F-B3DEDCE162F5}"/>
              </a:ext>
            </a:extLst>
          </p:cNvPr>
          <p:cNvSpPr/>
          <p:nvPr/>
        </p:nvSpPr>
        <p:spPr>
          <a:xfrm>
            <a:off x="1122346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19A2204-5459-4AB0-9DD0-D78392ED621C}"/>
              </a:ext>
            </a:extLst>
          </p:cNvPr>
          <p:cNvCxnSpPr>
            <a:cxnSpLocks/>
          </p:cNvCxnSpPr>
          <p:nvPr/>
        </p:nvCxnSpPr>
        <p:spPr>
          <a:xfrm flipV="1">
            <a:off x="2888916" y="2222500"/>
            <a:ext cx="895684" cy="87503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E051E19-5C05-4250-B645-18631EBBC893}"/>
              </a:ext>
            </a:extLst>
          </p:cNvPr>
          <p:cNvCxnSpPr>
            <a:cxnSpLocks/>
          </p:cNvCxnSpPr>
          <p:nvPr/>
        </p:nvCxnSpPr>
        <p:spPr>
          <a:xfrm flipV="1">
            <a:off x="7495568" y="2222500"/>
            <a:ext cx="895684" cy="875030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E70ACBA-C9D6-467D-AB72-0759F8CD3ADF}"/>
              </a:ext>
            </a:extLst>
          </p:cNvPr>
          <p:cNvCxnSpPr>
            <a:cxnSpLocks/>
          </p:cNvCxnSpPr>
          <p:nvPr/>
        </p:nvCxnSpPr>
        <p:spPr>
          <a:xfrm>
            <a:off x="7499830" y="3415665"/>
            <a:ext cx="891422" cy="547370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B58968-B1F0-4E9F-9D5E-4B467A1EBC7E}"/>
              </a:ext>
            </a:extLst>
          </p:cNvPr>
          <p:cNvSpPr txBox="1"/>
          <p:nvPr/>
        </p:nvSpPr>
        <p:spPr>
          <a:xfrm>
            <a:off x="3115143" y="3780871"/>
            <a:ext cx="438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1+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0DCE3B-5B70-4D7C-8712-F8FEF7465511}"/>
              </a:ext>
            </a:extLst>
          </p:cNvPr>
          <p:cNvCxnSpPr>
            <a:cxnSpLocks/>
          </p:cNvCxnSpPr>
          <p:nvPr/>
        </p:nvCxnSpPr>
        <p:spPr>
          <a:xfrm>
            <a:off x="582346" y="3263265"/>
            <a:ext cx="50952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46213E-618E-48D4-86E1-6A7B6697CC33}"/>
              </a:ext>
            </a:extLst>
          </p:cNvPr>
          <p:cNvCxnSpPr>
            <a:cxnSpLocks/>
          </p:cNvCxnSpPr>
          <p:nvPr/>
        </p:nvCxnSpPr>
        <p:spPr>
          <a:xfrm flipV="1">
            <a:off x="9421929" y="3263265"/>
            <a:ext cx="1438411" cy="19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C15E266-D505-4FE2-AF9D-1D2E04560110}"/>
              </a:ext>
            </a:extLst>
          </p:cNvPr>
          <p:cNvCxnSpPr>
            <a:cxnSpLocks/>
          </p:cNvCxnSpPr>
          <p:nvPr/>
        </p:nvCxnSpPr>
        <p:spPr>
          <a:xfrm>
            <a:off x="8391252" y="3959872"/>
            <a:ext cx="696662" cy="15365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7FDF668-7D13-4BD7-83A6-15145F1F5607}"/>
              </a:ext>
            </a:extLst>
          </p:cNvPr>
          <p:cNvCxnSpPr>
            <a:cxnSpLocks/>
          </p:cNvCxnSpPr>
          <p:nvPr/>
        </p:nvCxnSpPr>
        <p:spPr>
          <a:xfrm>
            <a:off x="8371253" y="2246491"/>
            <a:ext cx="556085" cy="7028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FEB6F14-D499-429D-961A-16B63B510CCF}"/>
              </a:ext>
            </a:extLst>
          </p:cNvPr>
          <p:cNvCxnSpPr>
            <a:cxnSpLocks/>
          </p:cNvCxnSpPr>
          <p:nvPr/>
        </p:nvCxnSpPr>
        <p:spPr>
          <a:xfrm>
            <a:off x="3784600" y="2233784"/>
            <a:ext cx="703562" cy="768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7148E-C7AB-408C-89A5-ED5F9B914B2A}"/>
                  </a:ext>
                </a:extLst>
              </p:cNvPr>
              <p:cNvSpPr txBox="1"/>
              <p:nvPr/>
            </p:nvSpPr>
            <p:spPr>
              <a:xfrm>
                <a:off x="7652048" y="2402275"/>
                <a:ext cx="26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7148E-C7AB-408C-89A5-ED5F9B91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48" y="2402275"/>
                <a:ext cx="267316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ADAF3EE-12E5-4E91-AAC7-2481CAE98C5F}"/>
                  </a:ext>
                </a:extLst>
              </p:cNvPr>
              <p:cNvSpPr txBox="1"/>
              <p:nvPr/>
            </p:nvSpPr>
            <p:spPr>
              <a:xfrm>
                <a:off x="8142755" y="2949505"/>
                <a:ext cx="26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ADAF3EE-12E5-4E91-AAC7-2481CAE98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5" y="2949505"/>
                <a:ext cx="267316" cy="276999"/>
              </a:xfrm>
              <a:prstGeom prst="rect">
                <a:avLst/>
              </a:prstGeom>
              <a:blipFill>
                <a:blip r:embed="rId6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EC0594C-0124-4502-8D05-390F36D1BAE9}"/>
                  </a:ext>
                </a:extLst>
              </p:cNvPr>
              <p:cNvSpPr txBox="1"/>
              <p:nvPr/>
            </p:nvSpPr>
            <p:spPr>
              <a:xfrm>
                <a:off x="7925274" y="3429000"/>
                <a:ext cx="26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EC0594C-0124-4502-8D05-390F36D1B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274" y="3429000"/>
                <a:ext cx="267316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5CFE9CE-6C38-408F-B8EE-10A4222A3927}"/>
                  </a:ext>
                </a:extLst>
              </p:cNvPr>
              <p:cNvSpPr txBox="1"/>
              <p:nvPr/>
            </p:nvSpPr>
            <p:spPr>
              <a:xfrm>
                <a:off x="8058932" y="4181564"/>
                <a:ext cx="280140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rgbClr val="FF0000"/>
                    </a:solidFill>
                  </a:rPr>
                  <a:t> </a:t>
                </a:r>
                <a:r>
                  <a:rPr lang="it-IT" sz="2200" dirty="0" err="1"/>
                  <a:t>branches</a:t>
                </a:r>
                <a:endParaRPr lang="it-IT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𝑠𝑖𝑏𝑙𝑖𝑛𝑔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5CFE9CE-6C38-408F-B8EE-10A4222A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32" y="4181564"/>
                <a:ext cx="2801408" cy="769441"/>
              </a:xfrm>
              <a:prstGeom prst="rect">
                <a:avLst/>
              </a:prstGeom>
              <a:blipFill>
                <a:blip r:embed="rId8"/>
                <a:stretch>
                  <a:fillRect l="-435" t="-5556" r="-652" b="-8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0238D6-640B-4B07-AB5E-D234825668B0}"/>
              </a:ext>
            </a:extLst>
          </p:cNvPr>
          <p:cNvSpPr txBox="1"/>
          <p:nvPr/>
        </p:nvSpPr>
        <p:spPr>
          <a:xfrm>
            <a:off x="8058932" y="4946314"/>
            <a:ext cx="3980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path</a:t>
            </a:r>
            <a:r>
              <a:rPr lang="it-IT" sz="2200" dirty="0"/>
              <a:t> </a:t>
            </a:r>
            <a:r>
              <a:rPr lang="it-IT" sz="2200" dirty="0" err="1"/>
              <a:t>without</a:t>
            </a:r>
            <a:r>
              <a:rPr lang="it-IT" sz="2200" dirty="0"/>
              <a:t> </a:t>
            </a:r>
            <a:r>
              <a:rPr lang="it-IT" sz="2200" dirty="0" err="1"/>
              <a:t>branches</a:t>
            </a:r>
            <a:r>
              <a:rPr lang="it-IT" sz="2200" dirty="0"/>
              <a:t> = </a:t>
            </a:r>
            <a:r>
              <a:rPr lang="it-IT" sz="2200" dirty="0" err="1"/>
              <a:t>univocal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7557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8EAF899-51BF-403C-9AC9-1115C3D85C80}"/>
              </a:ext>
            </a:extLst>
          </p:cNvPr>
          <p:cNvSpPr/>
          <p:nvPr/>
        </p:nvSpPr>
        <p:spPr>
          <a:xfrm>
            <a:off x="4322427" y="308419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8707" y="3249930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4684377" y="3282315"/>
            <a:ext cx="2636202" cy="0"/>
          </a:xfrm>
          <a:prstGeom prst="straightConnector1">
            <a:avLst/>
          </a:prstGeom>
          <a:ln w="4445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652048" y="3263265"/>
            <a:ext cx="1438411" cy="190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717237" y="309943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7320578" y="308800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9090459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9B7AEA-A2B7-4E26-A60D-0CFCD0D9DDC5}"/>
              </a:ext>
            </a:extLst>
          </p:cNvPr>
          <p:cNvCxnSpPr>
            <a:cxnSpLocks/>
          </p:cNvCxnSpPr>
          <p:nvPr/>
        </p:nvCxnSpPr>
        <p:spPr>
          <a:xfrm>
            <a:off x="1453816" y="3248025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A452F9C-32BA-439F-949F-B3DEDCE162F5}"/>
              </a:ext>
            </a:extLst>
          </p:cNvPr>
          <p:cNvSpPr/>
          <p:nvPr/>
        </p:nvSpPr>
        <p:spPr>
          <a:xfrm>
            <a:off x="1122346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19A2204-5459-4AB0-9DD0-D78392ED621C}"/>
              </a:ext>
            </a:extLst>
          </p:cNvPr>
          <p:cNvCxnSpPr>
            <a:cxnSpLocks/>
          </p:cNvCxnSpPr>
          <p:nvPr/>
        </p:nvCxnSpPr>
        <p:spPr>
          <a:xfrm flipV="1">
            <a:off x="2888916" y="2222500"/>
            <a:ext cx="895684" cy="87503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E051E19-5C05-4250-B645-18631EBBC893}"/>
              </a:ext>
            </a:extLst>
          </p:cNvPr>
          <p:cNvCxnSpPr>
            <a:cxnSpLocks/>
          </p:cNvCxnSpPr>
          <p:nvPr/>
        </p:nvCxnSpPr>
        <p:spPr>
          <a:xfrm flipV="1">
            <a:off x="7495568" y="2222500"/>
            <a:ext cx="895684" cy="87503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E70ACBA-C9D6-467D-AB72-0759F8CD3ADF}"/>
              </a:ext>
            </a:extLst>
          </p:cNvPr>
          <p:cNvCxnSpPr>
            <a:cxnSpLocks/>
          </p:cNvCxnSpPr>
          <p:nvPr/>
        </p:nvCxnSpPr>
        <p:spPr>
          <a:xfrm>
            <a:off x="7499830" y="3415665"/>
            <a:ext cx="891422" cy="54737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B58968-B1F0-4E9F-9D5E-4B467A1EBC7E}"/>
              </a:ext>
            </a:extLst>
          </p:cNvPr>
          <p:cNvSpPr txBox="1"/>
          <p:nvPr/>
        </p:nvSpPr>
        <p:spPr>
          <a:xfrm>
            <a:off x="3115143" y="3780871"/>
            <a:ext cx="438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1+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r>
              <a:rPr lang="it-IT" sz="2400" dirty="0"/>
              <a:t> 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0DCE3B-5B70-4D7C-8712-F8FEF7465511}"/>
              </a:ext>
            </a:extLst>
          </p:cNvPr>
          <p:cNvCxnSpPr>
            <a:cxnSpLocks/>
          </p:cNvCxnSpPr>
          <p:nvPr/>
        </p:nvCxnSpPr>
        <p:spPr>
          <a:xfrm>
            <a:off x="582346" y="3263265"/>
            <a:ext cx="50952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46213E-618E-48D4-86E1-6A7B6697CC33}"/>
              </a:ext>
            </a:extLst>
          </p:cNvPr>
          <p:cNvCxnSpPr>
            <a:cxnSpLocks/>
          </p:cNvCxnSpPr>
          <p:nvPr/>
        </p:nvCxnSpPr>
        <p:spPr>
          <a:xfrm flipV="1">
            <a:off x="9421929" y="3263265"/>
            <a:ext cx="1438411" cy="19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C15E266-D505-4FE2-AF9D-1D2E04560110}"/>
              </a:ext>
            </a:extLst>
          </p:cNvPr>
          <p:cNvCxnSpPr>
            <a:cxnSpLocks/>
          </p:cNvCxnSpPr>
          <p:nvPr/>
        </p:nvCxnSpPr>
        <p:spPr>
          <a:xfrm>
            <a:off x="8391252" y="3959872"/>
            <a:ext cx="696662" cy="15365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7FDF668-7D13-4BD7-83A6-15145F1F5607}"/>
              </a:ext>
            </a:extLst>
          </p:cNvPr>
          <p:cNvCxnSpPr>
            <a:cxnSpLocks/>
          </p:cNvCxnSpPr>
          <p:nvPr/>
        </p:nvCxnSpPr>
        <p:spPr>
          <a:xfrm>
            <a:off x="8371253" y="2246491"/>
            <a:ext cx="556085" cy="7028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FEB6F14-D499-429D-961A-16B63B510CCF}"/>
              </a:ext>
            </a:extLst>
          </p:cNvPr>
          <p:cNvCxnSpPr>
            <a:cxnSpLocks/>
          </p:cNvCxnSpPr>
          <p:nvPr/>
        </p:nvCxnSpPr>
        <p:spPr>
          <a:xfrm>
            <a:off x="3784600" y="2233784"/>
            <a:ext cx="703562" cy="768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Elemento grafico 28" descr="Bicicletta">
            <a:extLst>
              <a:ext uri="{FF2B5EF4-FFF2-40B4-BE49-F238E27FC236}">
                <a16:creationId xmlns:a16="http://schemas.microsoft.com/office/drawing/2014/main" id="{7E25FC89-295C-4DBF-98F3-A41D78B3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3266" y="2233784"/>
            <a:ext cx="523636" cy="523636"/>
          </a:xfrm>
          <a:prstGeom prst="rect">
            <a:avLst/>
          </a:prstGeom>
        </p:spPr>
      </p:pic>
      <p:pic>
        <p:nvPicPr>
          <p:cNvPr id="30" name="Elemento grafico 29" descr="Bicicletta">
            <a:extLst>
              <a:ext uri="{FF2B5EF4-FFF2-40B4-BE49-F238E27FC236}">
                <a16:creationId xmlns:a16="http://schemas.microsoft.com/office/drawing/2014/main" id="{03A8CC8A-BE53-4EB2-ABF5-9C44F0012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22052" y="2573894"/>
            <a:ext cx="523636" cy="5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0463 L -0.36354 -0.08796 L -0.46041 0.07685 L 0.00209 0.07685 L 0.00209 0.07685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4 -0.00047 L 1.10221 0.00138 L 1.10221 0.00138 " pathEditMode="relative" ptsTypes="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8EAF899-51BF-403C-9AC9-1115C3D85C80}"/>
              </a:ext>
            </a:extLst>
          </p:cNvPr>
          <p:cNvSpPr/>
          <p:nvPr/>
        </p:nvSpPr>
        <p:spPr>
          <a:xfrm>
            <a:off x="4322427" y="308419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8707" y="3249930"/>
            <a:ext cx="1273720" cy="0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4684377" y="3282315"/>
            <a:ext cx="2636202" cy="0"/>
          </a:xfrm>
          <a:prstGeom prst="straightConnector1">
            <a:avLst/>
          </a:prstGeom>
          <a:ln w="4445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652048" y="3263265"/>
            <a:ext cx="1438411" cy="1906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717237" y="309943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7320578" y="3088005"/>
            <a:ext cx="331470" cy="3314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9090459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9B7AEA-A2B7-4E26-A60D-0CFCD0D9DDC5}"/>
              </a:ext>
            </a:extLst>
          </p:cNvPr>
          <p:cNvCxnSpPr>
            <a:cxnSpLocks/>
          </p:cNvCxnSpPr>
          <p:nvPr/>
        </p:nvCxnSpPr>
        <p:spPr>
          <a:xfrm>
            <a:off x="1453816" y="3248025"/>
            <a:ext cx="1273720" cy="0"/>
          </a:xfrm>
          <a:prstGeom prst="straightConnector1">
            <a:avLst/>
          </a:prstGeom>
          <a:ln w="44450"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A452F9C-32BA-439F-949F-B3DEDCE162F5}"/>
              </a:ext>
            </a:extLst>
          </p:cNvPr>
          <p:cNvSpPr/>
          <p:nvPr/>
        </p:nvSpPr>
        <p:spPr>
          <a:xfrm>
            <a:off x="1122346" y="309753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19A2204-5459-4AB0-9DD0-D78392ED621C}"/>
              </a:ext>
            </a:extLst>
          </p:cNvPr>
          <p:cNvCxnSpPr>
            <a:cxnSpLocks/>
          </p:cNvCxnSpPr>
          <p:nvPr/>
        </p:nvCxnSpPr>
        <p:spPr>
          <a:xfrm flipV="1">
            <a:off x="2888916" y="2222500"/>
            <a:ext cx="895684" cy="875030"/>
          </a:xfrm>
          <a:prstGeom prst="straightConnector1">
            <a:avLst/>
          </a:prstGeom>
          <a:ln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E051E19-5C05-4250-B645-18631EBBC893}"/>
              </a:ext>
            </a:extLst>
          </p:cNvPr>
          <p:cNvCxnSpPr>
            <a:cxnSpLocks/>
          </p:cNvCxnSpPr>
          <p:nvPr/>
        </p:nvCxnSpPr>
        <p:spPr>
          <a:xfrm flipV="1">
            <a:off x="7495568" y="2222500"/>
            <a:ext cx="895684" cy="87503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E70ACBA-C9D6-467D-AB72-0759F8CD3ADF}"/>
              </a:ext>
            </a:extLst>
          </p:cNvPr>
          <p:cNvCxnSpPr>
            <a:cxnSpLocks/>
          </p:cNvCxnSpPr>
          <p:nvPr/>
        </p:nvCxnSpPr>
        <p:spPr>
          <a:xfrm>
            <a:off x="7499830" y="3415665"/>
            <a:ext cx="891422" cy="54737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B58968-B1F0-4E9F-9D5E-4B467A1EBC7E}"/>
              </a:ext>
            </a:extLst>
          </p:cNvPr>
          <p:cNvSpPr txBox="1"/>
          <p:nvPr/>
        </p:nvSpPr>
        <p:spPr>
          <a:xfrm>
            <a:off x="3115143" y="3780871"/>
            <a:ext cx="438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1+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0DCE3B-5B70-4D7C-8712-F8FEF7465511}"/>
              </a:ext>
            </a:extLst>
          </p:cNvPr>
          <p:cNvCxnSpPr>
            <a:cxnSpLocks/>
          </p:cNvCxnSpPr>
          <p:nvPr/>
        </p:nvCxnSpPr>
        <p:spPr>
          <a:xfrm>
            <a:off x="582346" y="3263265"/>
            <a:ext cx="50952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46213E-618E-48D4-86E1-6A7B6697CC33}"/>
              </a:ext>
            </a:extLst>
          </p:cNvPr>
          <p:cNvCxnSpPr>
            <a:cxnSpLocks/>
          </p:cNvCxnSpPr>
          <p:nvPr/>
        </p:nvCxnSpPr>
        <p:spPr>
          <a:xfrm flipV="1">
            <a:off x="9421929" y="3263265"/>
            <a:ext cx="1438411" cy="19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C15E266-D505-4FE2-AF9D-1D2E04560110}"/>
              </a:ext>
            </a:extLst>
          </p:cNvPr>
          <p:cNvCxnSpPr>
            <a:cxnSpLocks/>
          </p:cNvCxnSpPr>
          <p:nvPr/>
        </p:nvCxnSpPr>
        <p:spPr>
          <a:xfrm>
            <a:off x="8391252" y="3959872"/>
            <a:ext cx="696662" cy="15365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7FDF668-7D13-4BD7-83A6-15145F1F5607}"/>
              </a:ext>
            </a:extLst>
          </p:cNvPr>
          <p:cNvCxnSpPr>
            <a:cxnSpLocks/>
          </p:cNvCxnSpPr>
          <p:nvPr/>
        </p:nvCxnSpPr>
        <p:spPr>
          <a:xfrm>
            <a:off x="8371253" y="2246491"/>
            <a:ext cx="556085" cy="7028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FEB6F14-D499-429D-961A-16B63B510CCF}"/>
              </a:ext>
            </a:extLst>
          </p:cNvPr>
          <p:cNvCxnSpPr>
            <a:cxnSpLocks/>
          </p:cNvCxnSpPr>
          <p:nvPr/>
        </p:nvCxnSpPr>
        <p:spPr>
          <a:xfrm>
            <a:off x="3784600" y="2233784"/>
            <a:ext cx="703562" cy="768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7148E-C7AB-408C-89A5-ED5F9B914B2A}"/>
                  </a:ext>
                </a:extLst>
              </p:cNvPr>
              <p:cNvSpPr txBox="1"/>
              <p:nvPr/>
            </p:nvSpPr>
            <p:spPr>
              <a:xfrm>
                <a:off x="2981485" y="2429995"/>
                <a:ext cx="26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7148E-C7AB-408C-89A5-ED5F9B91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85" y="2429995"/>
                <a:ext cx="267316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ADAF3EE-12E5-4E91-AAC7-2481CAE98C5F}"/>
                  </a:ext>
                </a:extLst>
              </p:cNvPr>
              <p:cNvSpPr txBox="1"/>
              <p:nvPr/>
            </p:nvSpPr>
            <p:spPr>
              <a:xfrm>
                <a:off x="1945408" y="2895778"/>
                <a:ext cx="26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ADAF3EE-12E5-4E91-AAC7-2481CAE98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08" y="2895778"/>
                <a:ext cx="267316" cy="276999"/>
              </a:xfrm>
              <a:prstGeom prst="rect">
                <a:avLst/>
              </a:prstGeom>
              <a:blipFill>
                <a:blip r:embed="rId5"/>
                <a:stretch>
                  <a:fillRect l="-11364" r="-909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5CFE9CE-6C38-408F-B8EE-10A4222A3927}"/>
                  </a:ext>
                </a:extLst>
              </p:cNvPr>
              <p:cNvSpPr txBox="1"/>
              <p:nvPr/>
            </p:nvSpPr>
            <p:spPr>
              <a:xfrm>
                <a:off x="841513" y="1553785"/>
                <a:ext cx="32948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/>
                  <a:t> R-branches</a:t>
                </a:r>
              </a:p>
              <a:p>
                <a:r>
                  <a:rPr lang="it-IT" sz="2200" b="0" dirty="0"/>
                  <a:t>R-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𝑠𝑖𝑏𝑙𝑖𝑛𝑔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5CFE9CE-6C38-408F-B8EE-10A4222A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3" y="1553785"/>
                <a:ext cx="3294868" cy="769441"/>
              </a:xfrm>
              <a:prstGeom prst="rect">
                <a:avLst/>
              </a:prstGeom>
              <a:blipFill>
                <a:blip r:embed="rId6"/>
                <a:stretch>
                  <a:fillRect l="-2403" t="-5556" b="-150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0238D6-640B-4B07-AB5E-D234825668B0}"/>
              </a:ext>
            </a:extLst>
          </p:cNvPr>
          <p:cNvSpPr txBox="1"/>
          <p:nvPr/>
        </p:nvSpPr>
        <p:spPr>
          <a:xfrm>
            <a:off x="818903" y="5666027"/>
            <a:ext cx="454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path</a:t>
            </a:r>
            <a:r>
              <a:rPr lang="it-IT" sz="2200" dirty="0"/>
              <a:t> </a:t>
            </a:r>
            <a:r>
              <a:rPr lang="it-IT" sz="2200" dirty="0" err="1"/>
              <a:t>without</a:t>
            </a:r>
            <a:r>
              <a:rPr lang="it-IT" sz="2200" dirty="0"/>
              <a:t> R-</a:t>
            </a:r>
            <a:r>
              <a:rPr lang="it-IT" sz="2200" dirty="0" err="1"/>
              <a:t>branches</a:t>
            </a:r>
            <a:r>
              <a:rPr lang="it-IT" sz="2200" dirty="0"/>
              <a:t> = R-</a:t>
            </a:r>
            <a:r>
              <a:rPr lang="it-IT" sz="2200" dirty="0" err="1"/>
              <a:t>univocal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959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stCxn id="43" idx="0"/>
            <a:endCxn id="37" idx="5"/>
          </p:cNvCxnSpPr>
          <p:nvPr/>
        </p:nvCxnSpPr>
        <p:spPr>
          <a:xfrm flipH="1" flipV="1">
            <a:off x="6227911" y="2250792"/>
            <a:ext cx="482225" cy="8505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0800000" flipV="1">
            <a:off x="3711986" y="2133600"/>
            <a:ext cx="2232999" cy="96393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3D402E-603E-44BF-B24E-06243CE21216}"/>
              </a:ext>
            </a:extLst>
          </p:cNvPr>
          <p:cNvSpPr txBox="1"/>
          <p:nvPr/>
        </p:nvSpPr>
        <p:spPr>
          <a:xfrm>
            <a:off x="3115143" y="3780871"/>
            <a:ext cx="438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1+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1+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r>
              <a:rPr lang="it-IT" sz="2400" dirty="0"/>
              <a:t> ?</a:t>
            </a:r>
          </a:p>
        </p:txBody>
      </p:sp>
      <p:pic>
        <p:nvPicPr>
          <p:cNvPr id="21" name="Elemento grafico 20" descr="Bicicletta">
            <a:extLst>
              <a:ext uri="{FF2B5EF4-FFF2-40B4-BE49-F238E27FC236}">
                <a16:creationId xmlns:a16="http://schemas.microsoft.com/office/drawing/2014/main" id="{7926F68E-4D02-496F-A50C-E70BF9BDC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4977" y="2587229"/>
            <a:ext cx="523636" cy="5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09 0.00301 L 0.53346 0.00116 L 0.53346 0.00116 L 0.53346 0.00116 " pathEditMode="relative" ptsTypes="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67 -0.00995 L 0.00846 0.00116 L 0.00846 0.00116 L 0.00846 0.00116 " pathEditMode="relative" ptsTypes="AAAA">
                                      <p:cBhvr>
                                        <p:cTn id="1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6 0.01759 L 0.39909 0.01759 L 0.35429 -0.15278 L 0.22721 -0.13426 L 0.21159 -0.12315 L 0.20325 -0.11759 C 0.20117 -0.1162 0.19882 -0.11597 0.197 -0.11389 C 0.19596 -0.1125 0.19492 -0.11088 0.19388 -0.11019 C 0.19179 -0.10857 0.18945 -0.10857 0.18763 -0.10648 C 0.18307 -0.10116 0.18164 -0.09861 0.17721 -0.09537 C 0.17617 -0.09445 0.175 -0.09421 0.17409 -0.09352 C 0.15885 -0.07986 0.17656 -0.09514 0.16575 -0.08241 C 0.16471 -0.08125 0.16354 -0.08148 0.16263 -0.08056 C 0.16041 -0.07824 0.15872 -0.07454 0.15638 -0.07315 C 0.15534 -0.07245 0.15416 -0.07199 0.15325 -0.0713 C 0.15208 -0.07014 0.15117 -0.06852 0.15013 -0.06759 C 0.14909 -0.06667 0.14791 -0.06644 0.147 -0.06574 C 0.1388 -0.05857 0.14856 -0.06482 0.14075 -0.06019 C 0.13997 -0.05833 0.13945 -0.05602 0.13867 -0.05463 C 0.13776 -0.05301 0.13632 -0.05255 0.13554 -0.05093 C 0.13385 -0.04745 0.13268 -0.04352 0.13138 -0.03982 L 0.12929 -0.03426 C 0.12851 -0.03241 0.1276 -0.03079 0.12721 -0.0287 C 0.12682 -0.02685 0.12669 -0.02477 0.12617 -0.02315 C 0.12487 -0.01921 0.1233 -0.01574 0.122 -0.01204 L 0.11992 -0.00648 C 0.11914 -0.00463 0.11823 -0.00301 0.11784 -0.00093 C 0.11744 0.00093 0.11718 0.00301 0.11679 0.00463 C 0.11614 0.00671 0.11497 0.0081 0.11471 0.01018 C 0.11432 0.01273 0.11471 0.01528 0.11471 0.01759 L 0.42409 0.01574 L 0.36992 -0.15093 C 0.34323 -0.16019 0.35911 -0.15602 0.30742 -0.15278 C 0.30612 -0.15255 0.30078 -0.15046 0.29895 -0.14907 C 0.29791 -0.14792 0.29713 -0.1456 0.29596 -0.14537 C 0.28828 -0.14375 0.2806 -0.14398 0.27304 -0.14352 C 0.27057 -0.14282 0.2681 -0.14236 0.26575 -0.14167 C 0.26458 -0.1412 0.26367 -0.14005 0.26263 -0.13982 C 0.26054 -0.13889 0.25833 -0.13866 0.25638 -0.13796 C 0.2457 -0.1331 0.25416 -0.13519 0.24596 -0.13241 C 0.24388 -0.13148 0.24166 -0.13102 0.23971 -0.13056 C 0.23789 -0.12986 0.23619 -0.12894 0.2345 -0.1287 C 0.23138 -0.12778 0.22825 -0.12732 0.22513 -0.12685 C 0.22369 -0.12616 0.22226 -0.12523 0.22096 -0.125 C 0.2181 -0.12407 0.21536 -0.12384 0.21263 -0.12315 C 0.21106 -0.12269 0.2069 -0.1206 0.20534 -0.11945 C 0.2039 -0.11829 0.20247 -0.1169 0.20117 -0.11574 C 0.2 -0.11458 0.19909 -0.11273 0.19804 -0.11204 C 0.19596 -0.11042 0.19362 -0.11042 0.19179 -0.10833 C 0.19075 -0.10695 0.18971 -0.10532 0.18867 -0.10463 C 0.18528 -0.10185 0.18164 -0.10046 0.17825 -0.09907 C 0.17617 -0.09653 0.17422 -0.09352 0.172 -0.09167 C 0.16914 -0.08912 0.16575 -0.08796 0.16367 -0.08426 C 0.16263 -0.08241 0.16172 -0.08009 0.16054 -0.0787 C 0.1595 -0.07755 0.15833 -0.07755 0.15742 -0.07685 C 0.14687 -0.06736 0.16289 -0.07917 0.15013 -0.06945 C 0.14909 -0.06852 0.14791 -0.06852 0.147 -0.06759 C 0.14479 -0.06528 0.1431 -0.06157 0.14075 -0.06019 C 0.1375 -0.05833 0.13711 -0.05857 0.1345 -0.05463 C 0.12929 -0.04676 0.13372 -0.05046 0.12825 -0.04722 C 0.12747 -0.04537 0.12695 -0.04306 0.12617 -0.04167 C 0.12526 -0.04005 0.12382 -0.03958 0.12304 -0.03796 C 0.11888 -0.02894 0.12565 -0.03449 0.11888 -0.03056 C 0.11692 -0.0206 0.11836 -0.02662 0.11367 -0.01389 C 0.11289 -0.01204 0.11198 -0.01042 0.11159 -0.00833 C 0.10963 0.00162 0.11106 -0.00671 0.1095 0.00648 C 0.1082 0.0169 0.10846 0.01065 0.10846 0.01968 L 0.52617 0.01574 L 0.52617 0.01574 L 0.52617 0.01574 " pathEditMode="relative" ptsTypes="AAAAAAAAAAA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stCxn id="43" idx="0"/>
            <a:endCxn id="37" idx="5"/>
          </p:cNvCxnSpPr>
          <p:nvPr/>
        </p:nvCxnSpPr>
        <p:spPr>
          <a:xfrm flipH="1" flipV="1">
            <a:off x="6227911" y="2250792"/>
            <a:ext cx="482225" cy="8505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0800000" flipV="1">
            <a:off x="3711986" y="2133600"/>
            <a:ext cx="2232999" cy="96393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3D402E-603E-44BF-B24E-06243CE21216}"/>
              </a:ext>
            </a:extLst>
          </p:cNvPr>
          <p:cNvSpPr txBox="1"/>
          <p:nvPr/>
        </p:nvSpPr>
        <p:spPr>
          <a:xfrm>
            <a:off x="3115143" y="3780871"/>
            <a:ext cx="7641757" cy="159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</a:t>
            </a:r>
            <a:r>
              <a:rPr lang="it-IT" sz="2400" dirty="0" err="1"/>
              <a:t>path</a:t>
            </a:r>
            <a:r>
              <a:rPr lang="it-IT" sz="2400" dirty="0"/>
              <a:t> </a:t>
            </a:r>
            <a:r>
              <a:rPr lang="it-IT" sz="2400" dirty="0" err="1"/>
              <a:t>whose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r>
              <a:rPr lang="it-IT" sz="2400" dirty="0"/>
              <a:t>	in </a:t>
            </a:r>
            <a:r>
              <a:rPr lang="it-IT" sz="2400" dirty="0" err="1"/>
              <a:t>degree</a:t>
            </a:r>
            <a:r>
              <a:rPr lang="it-IT" sz="2400" dirty="0"/>
              <a:t>   1+ </a:t>
            </a:r>
          </a:p>
          <a:p>
            <a:r>
              <a:rPr lang="it-IT" sz="2400" dirty="0"/>
              <a:t>	out </a:t>
            </a:r>
            <a:r>
              <a:rPr lang="it-IT" sz="2400" dirty="0" err="1"/>
              <a:t>degree</a:t>
            </a:r>
            <a:r>
              <a:rPr lang="it-IT" sz="2400" dirty="0"/>
              <a:t> 1+ </a:t>
            </a:r>
          </a:p>
          <a:p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ecw</a:t>
            </a:r>
            <a:r>
              <a:rPr lang="it-IT" sz="2400" dirty="0"/>
              <a:t> ?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… so </a:t>
            </a:r>
            <a:r>
              <a:rPr lang="it-IT" sz="2400" dirty="0" err="1"/>
              <a:t>when</a:t>
            </a:r>
            <a:r>
              <a:rPr lang="it-IT" sz="24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14:cNvPr>
              <p14:cNvContentPartPr/>
              <p14:nvPr/>
            </p14:nvContentPartPr>
            <p14:xfrm>
              <a:off x="1930140" y="3207080"/>
              <a:ext cx="5073480" cy="31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4500" y="3135080"/>
                <a:ext cx="5145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9D538935-8A86-41EB-9703-E581B768A5EC}"/>
                  </a:ext>
                </a:extLst>
              </p14:cNvPr>
              <p14:cNvContentPartPr/>
              <p14:nvPr/>
            </p14:nvContentPartPr>
            <p14:xfrm>
              <a:off x="3659220" y="2030960"/>
              <a:ext cx="3326040" cy="106812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9D538935-8A86-41EB-9703-E581B768A5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3220" y="1958960"/>
                <a:ext cx="339768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14:cNvPr>
              <p14:cNvContentPartPr/>
              <p14:nvPr/>
            </p14:nvContentPartPr>
            <p14:xfrm>
              <a:off x="3670020" y="3009440"/>
              <a:ext cx="4888440" cy="1670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4380" y="2937440"/>
                <a:ext cx="496008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1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B8CF7-6DB0-48A6-AFBD-CEF733C5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Plan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B82642E-797C-4D23-9D91-A5582669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Collection of </a:t>
            </a:r>
            <a:r>
              <a:rPr lang="it-IT" dirty="0" err="1"/>
              <a:t>fragments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with strong </a:t>
            </a:r>
            <a:r>
              <a:rPr lang="it-IT" dirty="0" err="1"/>
              <a:t>hypothesis</a:t>
            </a:r>
            <a:endParaRPr lang="it-IT" dirty="0"/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OMNITIG of the </a:t>
            </a:r>
            <a:r>
              <a:rPr lang="it-IT" dirty="0" err="1"/>
              <a:t>graph</a:t>
            </a:r>
            <a:endParaRPr lang="it-IT" dirty="0"/>
          </a:p>
          <a:p>
            <a:r>
              <a:rPr lang="it-IT" dirty="0"/>
              <a:t>Listing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OMNITIG:</a:t>
            </a:r>
          </a:p>
          <a:p>
            <a:pPr marL="0" indent="0">
              <a:buNone/>
            </a:pPr>
            <a:r>
              <a:rPr lang="it-IT" dirty="0"/>
              <a:t>	- brute force (first </a:t>
            </a:r>
            <a:r>
              <a:rPr lang="it-IT" dirty="0" err="1"/>
              <a:t>paper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omnitigs</a:t>
            </a:r>
            <a:r>
              <a:rPr lang="it-IT" dirty="0"/>
              <a:t>), </a:t>
            </a:r>
            <a:r>
              <a:rPr lang="it-IT" dirty="0" err="1"/>
              <a:t>trivially</a:t>
            </a:r>
            <a:r>
              <a:rPr lang="it-IT" dirty="0"/>
              <a:t> </a:t>
            </a:r>
            <a:r>
              <a:rPr lang="it-IT" dirty="0" err="1"/>
              <a:t>parallelizable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first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list </a:t>
            </a:r>
            <a:r>
              <a:rPr lang="it-IT" dirty="0" err="1"/>
              <a:t>them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it-IT" dirty="0"/>
              <a:t>	  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still</a:t>
            </a:r>
            <a:r>
              <a:rPr lang="it-IT" dirty="0"/>
              <a:t> to be «</a:t>
            </a:r>
            <a:r>
              <a:rPr lang="it-IT" dirty="0" err="1"/>
              <a:t>parallelized</a:t>
            </a:r>
            <a:r>
              <a:rPr lang="it-IT" dirty="0"/>
              <a:t>»</a:t>
            </a:r>
          </a:p>
          <a:p>
            <a:pPr marL="0" indent="0">
              <a:buNone/>
            </a:pPr>
            <a:r>
              <a:rPr lang="it-IT" dirty="0"/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21559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stCxn id="43" idx="0"/>
            <a:endCxn id="37" idx="5"/>
          </p:cNvCxnSpPr>
          <p:nvPr/>
        </p:nvCxnSpPr>
        <p:spPr>
          <a:xfrm flipH="1" flipV="1">
            <a:off x="6227911" y="2250792"/>
            <a:ext cx="482225" cy="8505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0800000" flipV="1">
            <a:off x="3711986" y="2133600"/>
            <a:ext cx="2232999" cy="96393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/>
              <p:nvPr/>
            </p:nvSpPr>
            <p:spPr>
              <a:xfrm>
                <a:off x="1562101" y="3780871"/>
                <a:ext cx="9194800" cy="1658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OMNITIG</a:t>
                </a:r>
                <a:r>
                  <a:rPr lang="it-IT" sz="2400" dirty="0"/>
                  <a:t>: 	a </a:t>
                </a:r>
                <a:r>
                  <a:rPr lang="it-IT" sz="2400" dirty="0" err="1"/>
                  <a:t>walk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</a:t>
                </a:r>
              </a:p>
              <a:p>
                <a:r>
                  <a:rPr lang="it-IT" sz="2400" dirty="0"/>
                  <a:t>		</a:t>
                </a:r>
                <a14:m>
                  <m:oMath xmlns:m="http://schemas.openxmlformats.org/officeDocument/2006/math"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it-IT" sz="240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it-IT" sz="2400" dirty="0"/>
                  <a:t> proper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endParaRPr lang="it-IT" sz="2400" dirty="0"/>
              </a:p>
              <a:p>
                <a:r>
                  <a:rPr lang="it-IT" sz="2400" dirty="0"/>
                  <a:t>			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/>
                  <a:t> and </a:t>
                </a:r>
              </a:p>
              <a:p>
                <a:r>
                  <a:rPr lang="it-IT" sz="2400" dirty="0"/>
                  <a:t>			the last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1" y="3780871"/>
                <a:ext cx="9194800" cy="1658916"/>
              </a:xfrm>
              <a:prstGeom prst="rect">
                <a:avLst/>
              </a:prstGeom>
              <a:blipFill>
                <a:blip r:embed="rId6"/>
                <a:stretch>
                  <a:fillRect l="-994" t="-2574" b="-7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14:cNvPr>
              <p14:cNvContentPartPr/>
              <p14:nvPr/>
            </p14:nvContentPartPr>
            <p14:xfrm>
              <a:off x="1930140" y="3207080"/>
              <a:ext cx="5073480" cy="31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4500" y="3135080"/>
                <a:ext cx="5145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14:cNvPr>
              <p14:cNvContentPartPr/>
              <p14:nvPr/>
            </p14:nvContentPartPr>
            <p14:xfrm>
              <a:off x="3670020" y="3009440"/>
              <a:ext cx="4888440" cy="1670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4380" y="2937440"/>
                <a:ext cx="4960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E5C1E856-B348-41C2-B88A-0F69D090E29C}"/>
                  </a:ext>
                </a:extLst>
              </p14:cNvPr>
              <p14:cNvContentPartPr/>
              <p14:nvPr/>
            </p14:nvContentPartPr>
            <p14:xfrm>
              <a:off x="3582728" y="2030960"/>
              <a:ext cx="3402532" cy="106812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E5C1E856-B348-41C2-B88A-0F69D090E2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6730" y="1958960"/>
                <a:ext cx="3474168" cy="12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05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6227911" y="2250792"/>
            <a:ext cx="2249586" cy="9256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0800000" flipV="1">
            <a:off x="3711986" y="2133600"/>
            <a:ext cx="2232999" cy="96393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/>
              <p:nvPr/>
            </p:nvSpPr>
            <p:spPr>
              <a:xfrm>
                <a:off x="1562101" y="3780871"/>
                <a:ext cx="9194800" cy="172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OMNITIG</a:t>
                </a:r>
                <a:r>
                  <a:rPr lang="it-IT" sz="2400" dirty="0"/>
                  <a:t>: 	a </a:t>
                </a:r>
                <a:r>
                  <a:rPr lang="it-IT" sz="2400" dirty="0" err="1"/>
                  <a:t>walk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</a:t>
                </a:r>
              </a:p>
              <a:p>
                <a:r>
                  <a:rPr lang="it-IT" sz="2400" dirty="0"/>
                  <a:t>		</a:t>
                </a:r>
                <a14:m>
                  <m:oMath xmlns:m="http://schemas.openxmlformats.org/officeDocument/2006/math"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it-IT" sz="240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it-IT" sz="2400" dirty="0"/>
                  <a:t> proper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endParaRPr lang="it-IT" sz="2400" dirty="0"/>
              </a:p>
              <a:p>
                <a:r>
                  <a:rPr lang="it-IT" sz="2400" dirty="0"/>
                  <a:t>			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the first </a:t>
                </a:r>
                <a:r>
                  <a:rPr lang="it-IT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edge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is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not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/>
                  <a:t>and </a:t>
                </a:r>
              </a:p>
              <a:p>
                <a:r>
                  <a:rPr lang="it-IT" sz="2400" dirty="0"/>
                  <a:t>			the last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1" y="3780871"/>
                <a:ext cx="9194800" cy="1725409"/>
              </a:xfrm>
              <a:prstGeom prst="rect">
                <a:avLst/>
              </a:prstGeom>
              <a:blipFill>
                <a:blip r:embed="rId6"/>
                <a:stretch>
                  <a:fillRect l="-994" t="-2473" b="-70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14:cNvPr>
              <p14:cNvContentPartPr/>
              <p14:nvPr/>
            </p14:nvContentPartPr>
            <p14:xfrm flipV="1">
              <a:off x="1930140" y="3161361"/>
              <a:ext cx="6541028" cy="45719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894499" y="3089363"/>
                <a:ext cx="6612670" cy="18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E734987C-A6A7-42D9-9C6F-91F4C2600563}"/>
                  </a:ext>
                </a:extLst>
              </p14:cNvPr>
              <p14:cNvContentPartPr/>
              <p14:nvPr/>
            </p14:nvContentPartPr>
            <p14:xfrm>
              <a:off x="3663180" y="2107280"/>
              <a:ext cx="4782600" cy="9154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E734987C-A6A7-42D9-9C6F-91F4C26005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7540" y="2035280"/>
                <a:ext cx="485424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B9D60B5-9C2E-4560-A7C9-1ABA77DD66BD}"/>
                  </a:ext>
                </a:extLst>
              </p14:cNvPr>
              <p14:cNvContentPartPr/>
              <p14:nvPr/>
            </p14:nvContentPartPr>
            <p14:xfrm>
              <a:off x="3746340" y="2953280"/>
              <a:ext cx="4178160" cy="568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B9D60B5-9C2E-4560-A7C9-1ABA77DD66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10340" y="2881280"/>
                <a:ext cx="4249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DF9BB88-3341-4225-AD8D-32F6F0A1FAA9}"/>
                  </a:ext>
                </a:extLst>
              </p14:cNvPr>
              <p14:cNvContentPartPr/>
              <p14:nvPr/>
            </p14:nvContentPartPr>
            <p14:xfrm>
              <a:off x="7937460" y="2984240"/>
              <a:ext cx="13860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DF9BB88-3341-4225-AD8D-32F6F0A1FA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1460" y="2912600"/>
                <a:ext cx="2102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0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stCxn id="43" idx="0"/>
            <a:endCxn id="37" idx="5"/>
          </p:cNvCxnSpPr>
          <p:nvPr/>
        </p:nvCxnSpPr>
        <p:spPr>
          <a:xfrm flipH="1" flipV="1">
            <a:off x="6227911" y="2250792"/>
            <a:ext cx="482225" cy="8505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rot="10800000" flipV="1">
            <a:off x="2106796" y="2133600"/>
            <a:ext cx="3838189" cy="97917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/>
              <p:nvPr/>
            </p:nvSpPr>
            <p:spPr>
              <a:xfrm>
                <a:off x="1562101" y="3780871"/>
                <a:ext cx="9194800" cy="172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OMNITIG</a:t>
                </a:r>
                <a:r>
                  <a:rPr lang="it-IT" sz="2400" dirty="0"/>
                  <a:t>: 	a </a:t>
                </a:r>
                <a:r>
                  <a:rPr lang="it-IT" sz="2400" dirty="0" err="1"/>
                  <a:t>walk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</a:t>
                </a:r>
              </a:p>
              <a:p>
                <a:r>
                  <a:rPr lang="it-IT" sz="2400" dirty="0"/>
                  <a:t>		</a:t>
                </a:r>
                <a14:m>
                  <m:oMath xmlns:m="http://schemas.openxmlformats.org/officeDocument/2006/math"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it-IT" sz="240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it-IT" sz="2400" dirty="0"/>
                  <a:t> proper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endParaRPr lang="it-IT" sz="2400" dirty="0"/>
              </a:p>
              <a:p>
                <a:r>
                  <a:rPr lang="it-IT" sz="2400" dirty="0"/>
                  <a:t>			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/>
                  <a:t> and </a:t>
                </a:r>
              </a:p>
              <a:p>
                <a:r>
                  <a:rPr lang="it-IT" sz="2400" dirty="0"/>
                  <a:t>			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the last </a:t>
                </a:r>
                <a:r>
                  <a:rPr lang="it-IT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edge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is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not</a:t>
                </a:r>
                <a:r>
                  <a:rPr lang="it-IT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1" y="3780871"/>
                <a:ext cx="9194800" cy="1720471"/>
              </a:xfrm>
              <a:prstGeom prst="rect">
                <a:avLst/>
              </a:prstGeom>
              <a:blipFill>
                <a:blip r:embed="rId6"/>
                <a:stretch>
                  <a:fillRect l="-994" t="-2482" b="-9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14:cNvPr>
              <p14:cNvContentPartPr/>
              <p14:nvPr/>
            </p14:nvContentPartPr>
            <p14:xfrm>
              <a:off x="1930140" y="3207080"/>
              <a:ext cx="5073480" cy="31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4500" y="3135080"/>
                <a:ext cx="5145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9D538935-8A86-41EB-9703-E581B768A5EC}"/>
                  </a:ext>
                </a:extLst>
              </p14:cNvPr>
              <p14:cNvContentPartPr/>
              <p14:nvPr/>
            </p14:nvContentPartPr>
            <p14:xfrm>
              <a:off x="2202294" y="2030960"/>
              <a:ext cx="4782966" cy="106812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9D538935-8A86-41EB-9703-E581B768A5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6294" y="1958960"/>
                <a:ext cx="4854606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14:cNvPr>
              <p14:cNvContentPartPr/>
              <p14:nvPr/>
            </p14:nvContentPartPr>
            <p14:xfrm>
              <a:off x="2283450" y="3052776"/>
              <a:ext cx="6275010" cy="123704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47809" y="2980855"/>
                <a:ext cx="6346652" cy="2671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50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stCxn id="43" idx="0"/>
            <a:endCxn id="37" idx="5"/>
          </p:cNvCxnSpPr>
          <p:nvPr/>
        </p:nvCxnSpPr>
        <p:spPr>
          <a:xfrm flipH="1" flipV="1">
            <a:off x="6227911" y="2250792"/>
            <a:ext cx="482225" cy="8505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0800000" flipV="1">
            <a:off x="3711986" y="2133600"/>
            <a:ext cx="2232999" cy="96393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/>
              <p:nvPr/>
            </p:nvSpPr>
            <p:spPr>
              <a:xfrm>
                <a:off x="1562101" y="3780871"/>
                <a:ext cx="9194800" cy="1658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OMNITIG</a:t>
                </a:r>
                <a:r>
                  <a:rPr lang="it-IT" sz="2400" dirty="0"/>
                  <a:t>: 	a </a:t>
                </a:r>
                <a:r>
                  <a:rPr lang="it-IT" sz="2400" dirty="0" err="1"/>
                  <a:t>walk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</a:t>
                </a:r>
              </a:p>
              <a:p>
                <a:r>
                  <a:rPr lang="it-IT" sz="2400" dirty="0"/>
                  <a:t>		</a:t>
                </a:r>
                <a14:m>
                  <m:oMath xmlns:m="http://schemas.openxmlformats.org/officeDocument/2006/math"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it-IT" sz="240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it-IT" sz="2400" dirty="0"/>
                  <a:t> proper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endParaRPr lang="it-IT" sz="2400" dirty="0"/>
              </a:p>
              <a:p>
                <a:r>
                  <a:rPr lang="it-IT" sz="2400" dirty="0"/>
                  <a:t>			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/>
                  <a:t> and </a:t>
                </a:r>
              </a:p>
              <a:p>
                <a:r>
                  <a:rPr lang="it-IT" sz="2400" dirty="0"/>
                  <a:t>			the last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1" y="3780871"/>
                <a:ext cx="9194800" cy="1658916"/>
              </a:xfrm>
              <a:prstGeom prst="rect">
                <a:avLst/>
              </a:prstGeom>
              <a:blipFill>
                <a:blip r:embed="rId6"/>
                <a:stretch>
                  <a:fillRect l="-994" t="-2574" b="-7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14:cNvPr>
              <p14:cNvContentPartPr/>
              <p14:nvPr/>
            </p14:nvContentPartPr>
            <p14:xfrm>
              <a:off x="1930140" y="3207080"/>
              <a:ext cx="5073480" cy="31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4500" y="3135080"/>
                <a:ext cx="5145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14:cNvPr>
              <p14:cNvContentPartPr/>
              <p14:nvPr/>
            </p14:nvContentPartPr>
            <p14:xfrm>
              <a:off x="3670020" y="3009440"/>
              <a:ext cx="4888440" cy="1670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4380" y="2937440"/>
                <a:ext cx="4960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E5C1E856-B348-41C2-B88A-0F69D090E29C}"/>
                  </a:ext>
                </a:extLst>
              </p14:cNvPr>
              <p14:cNvContentPartPr/>
              <p14:nvPr/>
            </p14:nvContentPartPr>
            <p14:xfrm>
              <a:off x="3582728" y="2030960"/>
              <a:ext cx="3402532" cy="106812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E5C1E856-B348-41C2-B88A-0F69D090E2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6730" y="1958960"/>
                <a:ext cx="3474168" cy="1211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7C644A-344D-42E5-B6C9-60FDE2B43FD1}"/>
              </a:ext>
            </a:extLst>
          </p:cNvPr>
          <p:cNvSpPr txBox="1"/>
          <p:nvPr/>
        </p:nvSpPr>
        <p:spPr>
          <a:xfrm>
            <a:off x="2288518" y="5680542"/>
            <a:ext cx="731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OMNITIG = COMMON SUBWALKS of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e.c.w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01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        </a:t>
            </a:r>
            <a:r>
              <a:rPr lang="it-IT" dirty="0" err="1"/>
              <a:t>Omnitig</a:t>
            </a:r>
            <a:endParaRPr lang="it-IT" dirty="0"/>
          </a:p>
        </p:txBody>
      </p:sp>
      <p:pic>
        <p:nvPicPr>
          <p:cNvPr id="5" name="Segnaposto contenuto 4" descr="Cartello stradale">
            <a:extLst>
              <a:ext uri="{FF2B5EF4-FFF2-40B4-BE49-F238E27FC236}">
                <a16:creationId xmlns:a16="http://schemas.microsoft.com/office/drawing/2014/main" id="{0B512D9E-228A-4EEA-98A3-FF66A2A9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640080"/>
            <a:ext cx="839380" cy="6394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/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8EAF899-51BF-403C-9AC9-1115C3D85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50" y="3097530"/>
                <a:ext cx="331470" cy="3314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72530" y="326326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7BA238-007B-480D-8C55-109775659E45}"/>
              </a:ext>
            </a:extLst>
          </p:cNvPr>
          <p:cNvCxnSpPr>
            <a:cxnSpLocks/>
          </p:cNvCxnSpPr>
          <p:nvPr/>
        </p:nvCxnSpPr>
        <p:spPr>
          <a:xfrm>
            <a:off x="3908200" y="3295650"/>
            <a:ext cx="2636202" cy="0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BF67985-AAF2-4FC7-83A0-17E4FC670758}"/>
              </a:ext>
            </a:extLst>
          </p:cNvPr>
          <p:cNvCxnSpPr>
            <a:cxnSpLocks/>
            <a:stCxn id="43" idx="0"/>
            <a:endCxn id="37" idx="5"/>
          </p:cNvCxnSpPr>
          <p:nvPr/>
        </p:nvCxnSpPr>
        <p:spPr>
          <a:xfrm flipH="1" flipV="1">
            <a:off x="6227911" y="2250792"/>
            <a:ext cx="482225" cy="8505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1941060" y="311277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87C8466E-8107-4D9F-B0DA-25F7A664DC1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0800000" flipV="1">
            <a:off x="3711986" y="2133600"/>
            <a:ext cx="2232999" cy="96393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38041F5-3B6D-4493-BB5D-C888C2F18562}"/>
              </a:ext>
            </a:extLst>
          </p:cNvPr>
          <p:cNvSpPr/>
          <p:nvPr/>
        </p:nvSpPr>
        <p:spPr>
          <a:xfrm>
            <a:off x="5944984" y="1967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/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1F86B865-8CFA-4303-B63D-82B667DF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01" y="3101340"/>
                <a:ext cx="331470" cy="331470"/>
              </a:xfrm>
              <a:prstGeom prst="ellipse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76ACDA9-0C91-410E-87A2-DB2FA1577901}"/>
              </a:ext>
            </a:extLst>
          </p:cNvPr>
          <p:cNvCxnSpPr>
            <a:cxnSpLocks/>
          </p:cNvCxnSpPr>
          <p:nvPr/>
        </p:nvCxnSpPr>
        <p:spPr>
          <a:xfrm>
            <a:off x="9087914" y="1690688"/>
            <a:ext cx="90179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7AE58E2-63D7-42AD-8276-922CFDD44B01}"/>
              </a:ext>
            </a:extLst>
          </p:cNvPr>
          <p:cNvCxnSpPr>
            <a:cxnSpLocks/>
          </p:cNvCxnSpPr>
          <p:nvPr/>
        </p:nvCxnSpPr>
        <p:spPr>
          <a:xfrm>
            <a:off x="9087914" y="2133600"/>
            <a:ext cx="901792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DAE4C-BBAC-4841-871C-A94DEF6A5403}"/>
              </a:ext>
            </a:extLst>
          </p:cNvPr>
          <p:cNvSpPr txBox="1"/>
          <p:nvPr/>
        </p:nvSpPr>
        <p:spPr>
          <a:xfrm>
            <a:off x="10137258" y="150602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0+ </a:t>
            </a:r>
            <a:r>
              <a:rPr lang="it-IT" dirty="0" err="1"/>
              <a:t>edges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B2D7F2-2253-45E9-96BC-AC2EC3FCA5F4}"/>
              </a:ext>
            </a:extLst>
          </p:cNvPr>
          <p:cNvSpPr txBox="1"/>
          <p:nvPr/>
        </p:nvSpPr>
        <p:spPr>
          <a:xfrm>
            <a:off x="10160086" y="1947442"/>
            <a:ext cx="20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</a:t>
            </a:r>
            <a:r>
              <a:rPr lang="it-IT" dirty="0" err="1"/>
              <a:t>edge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/>
              <p:nvPr/>
            </p:nvSpPr>
            <p:spPr>
              <a:xfrm>
                <a:off x="1562101" y="3780871"/>
                <a:ext cx="9194800" cy="1658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OMNITIG</a:t>
                </a:r>
                <a:r>
                  <a:rPr lang="it-IT" sz="2400" dirty="0"/>
                  <a:t>: 	a </a:t>
                </a:r>
                <a:r>
                  <a:rPr lang="it-IT" sz="2400" dirty="0" err="1"/>
                  <a:t>walk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</a:t>
                </a:r>
              </a:p>
              <a:p>
                <a:r>
                  <a:rPr lang="it-IT" sz="2400" dirty="0"/>
                  <a:t>		</a:t>
                </a:r>
                <a14:m>
                  <m:oMath xmlns:m="http://schemas.openxmlformats.org/officeDocument/2006/math"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it-IT" sz="240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it-IT" sz="2400" dirty="0" smtClean="0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it-IT" sz="2400" dirty="0"/>
                  <a:t> proper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endParaRPr lang="it-IT" sz="2400" dirty="0"/>
              </a:p>
              <a:p>
                <a:r>
                  <a:rPr lang="it-IT" sz="2400" dirty="0"/>
                  <a:t>			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/>
                  <a:t> and </a:t>
                </a:r>
              </a:p>
              <a:p>
                <a:r>
                  <a:rPr lang="it-IT" sz="2400" dirty="0"/>
                  <a:t>			the last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3D402E-603E-44BF-B24E-06243CE2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1" y="3780871"/>
                <a:ext cx="9194800" cy="1658916"/>
              </a:xfrm>
              <a:prstGeom prst="rect">
                <a:avLst/>
              </a:prstGeom>
              <a:blipFill>
                <a:blip r:embed="rId6"/>
                <a:stretch>
                  <a:fillRect l="-994" t="-2574" b="-7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14:cNvPr>
              <p14:cNvContentPartPr/>
              <p14:nvPr/>
            </p14:nvContentPartPr>
            <p14:xfrm>
              <a:off x="1930140" y="3207080"/>
              <a:ext cx="5073480" cy="31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49F394-986C-4935-BCE9-74B1F8448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4500" y="3135080"/>
                <a:ext cx="5145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14:cNvPr>
              <p14:cNvContentPartPr/>
              <p14:nvPr/>
            </p14:nvContentPartPr>
            <p14:xfrm>
              <a:off x="3670020" y="3009440"/>
              <a:ext cx="4888440" cy="1670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3874715-80E2-4B46-AB40-EF01120F4C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4380" y="2937440"/>
                <a:ext cx="4960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E5C1E856-B348-41C2-B88A-0F69D090E29C}"/>
                  </a:ext>
                </a:extLst>
              </p14:cNvPr>
              <p14:cNvContentPartPr/>
              <p14:nvPr/>
            </p14:nvContentPartPr>
            <p14:xfrm>
              <a:off x="3582728" y="2030960"/>
              <a:ext cx="3402532" cy="106812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E5C1E856-B348-41C2-B88A-0F69D090E2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6730" y="1958960"/>
                <a:ext cx="3474168" cy="1211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7C644A-344D-42E5-B6C9-60FDE2B43FD1}"/>
              </a:ext>
            </a:extLst>
          </p:cNvPr>
          <p:cNvSpPr txBox="1"/>
          <p:nvPr/>
        </p:nvSpPr>
        <p:spPr>
          <a:xfrm>
            <a:off x="165100" y="5680542"/>
            <a:ext cx="1177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.With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definition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write</a:t>
            </a:r>
            <a:r>
              <a:rPr lang="it-IT" sz="2800" dirty="0"/>
              <a:t> down a </a:t>
            </a:r>
            <a:r>
              <a:rPr lang="it-IT" sz="2800" dirty="0" err="1"/>
              <a:t>straightforward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r>
              <a:rPr lang="it-IT" sz="2800" dirty="0"/>
              <a:t> for listing </a:t>
            </a:r>
            <a:r>
              <a:rPr lang="it-IT" sz="2800" b="1" dirty="0" err="1"/>
              <a:t>all</a:t>
            </a:r>
            <a:r>
              <a:rPr lang="it-IT" sz="2800" b="1" dirty="0"/>
              <a:t> </a:t>
            </a:r>
            <a:r>
              <a:rPr lang="it-IT" sz="2800" b="1" dirty="0" err="1"/>
              <a:t>maximal</a:t>
            </a:r>
            <a:r>
              <a:rPr lang="it-IT" sz="2800" b="1" dirty="0"/>
              <a:t> </a:t>
            </a:r>
            <a:r>
              <a:rPr lang="it-IT" sz="2800" b="1" dirty="0" err="1"/>
              <a:t>omnitig</a:t>
            </a:r>
            <a:r>
              <a:rPr lang="it-IT" sz="2800" b="1" dirty="0"/>
              <a:t>.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competitive with </a:t>
            </a:r>
            <a:r>
              <a:rPr lang="it-IT" sz="2800" dirty="0" err="1"/>
              <a:t>respect</a:t>
            </a:r>
            <a:r>
              <a:rPr lang="it-IT" sz="2800" dirty="0"/>
              <a:t>  to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apprx</a:t>
            </a:r>
            <a:r>
              <a:rPr lang="it-IT" sz="2800" dirty="0"/>
              <a:t>. </a:t>
            </a:r>
            <a:r>
              <a:rPr lang="it-IT" sz="2800" dirty="0" err="1"/>
              <a:t>alg</a:t>
            </a:r>
            <a:r>
              <a:rPr lang="it-IT" sz="2800" dirty="0"/>
              <a:t>.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28699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</p:cNvCxnSpPr>
          <p:nvPr/>
        </p:nvCxnSpPr>
        <p:spPr>
          <a:xfrm>
            <a:off x="5271725" y="324802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578100" y="2796063"/>
            <a:ext cx="2693625" cy="9504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OMNITIG</a:t>
            </a:r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6544401" y="310134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A475F72-0A6B-4A5A-BE42-542F4204915C}"/>
              </a:ext>
            </a:extLst>
          </p:cNvPr>
          <p:cNvCxnSpPr>
            <a:cxnSpLocks/>
          </p:cNvCxnSpPr>
          <p:nvPr/>
        </p:nvCxnSpPr>
        <p:spPr>
          <a:xfrm flipV="1">
            <a:off x="8645752" y="3263265"/>
            <a:ext cx="1438411" cy="1906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D029ABC-0729-4B99-A9B0-553C9AAA1C8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376794" y="2468403"/>
            <a:ext cx="1333342" cy="63293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EA6FAE6-B67D-4D01-A641-BC2F61386AAA}"/>
              </a:ext>
            </a:extLst>
          </p:cNvPr>
          <p:cNvCxnSpPr>
            <a:cxnSpLocks/>
          </p:cNvCxnSpPr>
          <p:nvPr/>
        </p:nvCxnSpPr>
        <p:spPr>
          <a:xfrm>
            <a:off x="7146675" y="2477928"/>
            <a:ext cx="1333342" cy="63293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E9A67A1-C0CB-4F37-A50F-960CD12FF78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376794" y="3432810"/>
            <a:ext cx="1333342" cy="62912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6015D5CB-8825-4C9E-A8BE-2ACC484E4D62}"/>
              </a:ext>
            </a:extLst>
          </p:cNvPr>
          <p:cNvSpPr/>
          <p:nvPr/>
        </p:nvSpPr>
        <p:spPr>
          <a:xfrm rot="5400000">
            <a:off x="6029964" y="281953"/>
            <a:ext cx="855970" cy="7962900"/>
          </a:xfrm>
          <a:prstGeom prst="rightBrace">
            <a:avLst>
              <a:gd name="adj1" fmla="val 4515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/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/>
                  <a:t>OMNITIG </a:t>
                </a:r>
                <a14:m>
                  <m:oMath xmlns:m="http://schemas.openxmlformats.org/officeDocument/2006/math">
                    <m:r>
                      <a:rPr lang="it-IT" sz="360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it-IT" sz="3600" dirty="0"/>
                  <a:t> </a:t>
                </a:r>
                <a:r>
                  <a:rPr lang="it-IT" sz="3600" dirty="0" err="1"/>
                  <a:t>univocal</a:t>
                </a:r>
                <a:r>
                  <a:rPr lang="it-IT" sz="3600" dirty="0"/>
                  <a:t> </a:t>
                </a:r>
                <a:r>
                  <a:rPr lang="it-IT" sz="3600" dirty="0" err="1"/>
                  <a:t>path</a:t>
                </a:r>
                <a:r>
                  <a:rPr lang="it-IT" sz="3600" dirty="0"/>
                  <a:t> = OMNITIG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blipFill>
                <a:blip r:embed="rId2"/>
                <a:stretch>
                  <a:fillRect l="-2439" t="-15094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6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</p:cNvCxnSpPr>
          <p:nvPr/>
        </p:nvCxnSpPr>
        <p:spPr>
          <a:xfrm>
            <a:off x="5271725" y="3248025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75871" y="32766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2578100" y="2796063"/>
            <a:ext cx="2693625" cy="9504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OMNITIG</a:t>
            </a:r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6544401" y="3101340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8314282" y="3110865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A475F72-0A6B-4A5A-BE42-542F4204915C}"/>
              </a:ext>
            </a:extLst>
          </p:cNvPr>
          <p:cNvCxnSpPr>
            <a:cxnSpLocks/>
          </p:cNvCxnSpPr>
          <p:nvPr/>
        </p:nvCxnSpPr>
        <p:spPr>
          <a:xfrm flipV="1">
            <a:off x="8645752" y="3263265"/>
            <a:ext cx="1438411" cy="1906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D029ABC-0729-4B99-A9B0-553C9AAA1C8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376794" y="2468403"/>
            <a:ext cx="1333342" cy="63293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EA6FAE6-B67D-4D01-A641-BC2F61386AAA}"/>
              </a:ext>
            </a:extLst>
          </p:cNvPr>
          <p:cNvCxnSpPr>
            <a:cxnSpLocks/>
          </p:cNvCxnSpPr>
          <p:nvPr/>
        </p:nvCxnSpPr>
        <p:spPr>
          <a:xfrm>
            <a:off x="7146675" y="2477928"/>
            <a:ext cx="1333342" cy="63293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E9A67A1-C0CB-4F37-A50F-960CD12FF78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376794" y="3432810"/>
            <a:ext cx="1333342" cy="62912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6015D5CB-8825-4C9E-A8BE-2ACC484E4D62}"/>
              </a:ext>
            </a:extLst>
          </p:cNvPr>
          <p:cNvSpPr/>
          <p:nvPr/>
        </p:nvSpPr>
        <p:spPr>
          <a:xfrm rot="5400000">
            <a:off x="6029964" y="281953"/>
            <a:ext cx="855970" cy="7962900"/>
          </a:xfrm>
          <a:prstGeom prst="rightBrace">
            <a:avLst>
              <a:gd name="adj1" fmla="val 4515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/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/>
                  <a:t>OMNITIG </a:t>
                </a:r>
                <a14:m>
                  <m:oMath xmlns:m="http://schemas.openxmlformats.org/officeDocument/2006/math">
                    <m:r>
                      <a:rPr lang="it-IT" sz="360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it-IT" sz="3600" dirty="0"/>
                  <a:t> </a:t>
                </a:r>
                <a:r>
                  <a:rPr lang="it-IT" sz="3600" dirty="0" err="1"/>
                  <a:t>univocal</a:t>
                </a:r>
                <a:r>
                  <a:rPr lang="it-IT" sz="3600" dirty="0"/>
                  <a:t> </a:t>
                </a:r>
                <a:r>
                  <a:rPr lang="it-IT" sz="3600" dirty="0" err="1"/>
                  <a:t>path</a:t>
                </a:r>
                <a:r>
                  <a:rPr lang="it-IT" sz="3600" dirty="0"/>
                  <a:t> = OMNITIG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blipFill>
                <a:blip r:embed="rId2"/>
                <a:stretch>
                  <a:fillRect l="-2439" t="-15094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curvo 3">
            <a:extLst>
              <a:ext uri="{FF2B5EF4-FFF2-40B4-BE49-F238E27FC236}">
                <a16:creationId xmlns:a16="http://schemas.microsoft.com/office/drawing/2014/main" id="{6FD2A741-CC77-4153-92C8-37B45356A41B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3924913" y="2019299"/>
            <a:ext cx="2950958" cy="776763"/>
          </a:xfrm>
          <a:prstGeom prst="curvedConnector2">
            <a:avLst/>
          </a:prstGeom>
          <a:ln w="190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E7C42D-A9BE-4C05-9394-7DB14AE2455F}"/>
              </a:ext>
            </a:extLst>
          </p:cNvPr>
          <p:cNvSpPr txBox="1"/>
          <p:nvPr/>
        </p:nvSpPr>
        <p:spPr>
          <a:xfrm>
            <a:off x="6869861" y="1738982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BAC0D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225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</p:cNvCxnSpPr>
          <p:nvPr/>
        </p:nvCxnSpPr>
        <p:spPr>
          <a:xfrm>
            <a:off x="2782525" y="3236041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386671" y="3264616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7594963" y="2776062"/>
            <a:ext cx="2693625" cy="9504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OMNITIG</a:t>
            </a:r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4055201" y="3089356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5825082" y="3098881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A475F72-0A6B-4A5A-BE42-542F4204915C}"/>
              </a:ext>
            </a:extLst>
          </p:cNvPr>
          <p:cNvCxnSpPr>
            <a:cxnSpLocks/>
          </p:cNvCxnSpPr>
          <p:nvPr/>
        </p:nvCxnSpPr>
        <p:spPr>
          <a:xfrm flipV="1">
            <a:off x="6156552" y="3251281"/>
            <a:ext cx="1438411" cy="1906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D029ABC-0729-4B99-A9B0-553C9AAA1C8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87594" y="2456419"/>
            <a:ext cx="1333342" cy="632937"/>
          </a:xfrm>
          <a:prstGeom prst="straightConnector1">
            <a:avLst/>
          </a:prstGeom>
          <a:ln w="15875">
            <a:prstDash val="sysDot"/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EA6FAE6-B67D-4D01-A641-BC2F61386AAA}"/>
              </a:ext>
            </a:extLst>
          </p:cNvPr>
          <p:cNvCxnSpPr>
            <a:cxnSpLocks/>
          </p:cNvCxnSpPr>
          <p:nvPr/>
        </p:nvCxnSpPr>
        <p:spPr>
          <a:xfrm>
            <a:off x="4657475" y="2465944"/>
            <a:ext cx="1333342" cy="632937"/>
          </a:xfrm>
          <a:prstGeom prst="straightConnector1">
            <a:avLst/>
          </a:prstGeom>
          <a:ln w="15875">
            <a:prstDash val="sysDot"/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E9A67A1-C0CB-4F37-A50F-960CD12FF78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2887594" y="3420826"/>
            <a:ext cx="1333342" cy="629127"/>
          </a:xfrm>
          <a:prstGeom prst="straightConnector1">
            <a:avLst/>
          </a:prstGeom>
          <a:ln w="15875">
            <a:prstDash val="sysDot"/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6015D5CB-8825-4C9E-A8BE-2ACC484E4D62}"/>
              </a:ext>
            </a:extLst>
          </p:cNvPr>
          <p:cNvSpPr/>
          <p:nvPr/>
        </p:nvSpPr>
        <p:spPr>
          <a:xfrm rot="5400000">
            <a:off x="6029964" y="281953"/>
            <a:ext cx="855970" cy="7962900"/>
          </a:xfrm>
          <a:prstGeom prst="rightBrace">
            <a:avLst>
              <a:gd name="adj1" fmla="val 4515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/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/>
                  <a:t>R-</a:t>
                </a:r>
                <a:r>
                  <a:rPr lang="it-IT" sz="3600" dirty="0" err="1"/>
                  <a:t>univocal</a:t>
                </a:r>
                <a:r>
                  <a:rPr lang="it-IT" sz="3600" dirty="0"/>
                  <a:t> </a:t>
                </a:r>
                <a:r>
                  <a:rPr lang="it-IT" sz="3600" dirty="0" err="1"/>
                  <a:t>path</a:t>
                </a:r>
                <a:r>
                  <a:rPr lang="it-IT" sz="3600" dirty="0"/>
                  <a:t> </a:t>
                </a:r>
                <a14:m>
                  <m:oMath xmlns:m="http://schemas.openxmlformats.org/officeDocument/2006/math">
                    <m:r>
                      <a:rPr lang="it-IT" sz="3600" i="1">
                        <a:latin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it-IT" sz="3600" dirty="0"/>
                  <a:t>OMNITIG = OMNITIG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blipFill>
                <a:blip r:embed="rId2"/>
                <a:stretch>
                  <a:fillRect l="-2439" t="-15094" r="-629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134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D4AC36-4866-4623-B9A6-D7DF45AF37F9}"/>
              </a:ext>
            </a:extLst>
          </p:cNvPr>
          <p:cNvCxnSpPr>
            <a:cxnSpLocks/>
          </p:cNvCxnSpPr>
          <p:nvPr/>
        </p:nvCxnSpPr>
        <p:spPr>
          <a:xfrm>
            <a:off x="2782525" y="3236041"/>
            <a:ext cx="127372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2C0F72-6FB6-459C-A28A-D27D0D0B338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386671" y="3264616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203EA87-773F-4541-BDD5-5698ABEE9D1F}"/>
              </a:ext>
            </a:extLst>
          </p:cNvPr>
          <p:cNvSpPr/>
          <p:nvPr/>
        </p:nvSpPr>
        <p:spPr>
          <a:xfrm>
            <a:off x="7594963" y="2776062"/>
            <a:ext cx="2693625" cy="9504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OMNITIG</a:t>
            </a:r>
            <a:r>
              <a:rPr lang="it-IT" sz="1600" dirty="0"/>
              <a:t> 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F86B865-8CFA-4303-B63D-82B667DFA538}"/>
              </a:ext>
            </a:extLst>
          </p:cNvPr>
          <p:cNvSpPr/>
          <p:nvPr/>
        </p:nvSpPr>
        <p:spPr>
          <a:xfrm>
            <a:off x="4055201" y="3089356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6CCD432-D705-4934-9707-0A422CE911CA}"/>
              </a:ext>
            </a:extLst>
          </p:cNvPr>
          <p:cNvSpPr/>
          <p:nvPr/>
        </p:nvSpPr>
        <p:spPr>
          <a:xfrm>
            <a:off x="5825082" y="3098881"/>
            <a:ext cx="331470" cy="331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A475F72-0A6B-4A5A-BE42-542F4204915C}"/>
              </a:ext>
            </a:extLst>
          </p:cNvPr>
          <p:cNvCxnSpPr>
            <a:cxnSpLocks/>
          </p:cNvCxnSpPr>
          <p:nvPr/>
        </p:nvCxnSpPr>
        <p:spPr>
          <a:xfrm flipV="1">
            <a:off x="6156552" y="3251281"/>
            <a:ext cx="1438411" cy="1906"/>
          </a:xfrm>
          <a:prstGeom prst="straightConnector1">
            <a:avLst/>
          </a:prstGeom>
          <a:ln w="38100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D029ABC-0729-4B99-A9B0-553C9AAA1C8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87594" y="2456419"/>
            <a:ext cx="1333342" cy="632937"/>
          </a:xfrm>
          <a:prstGeom prst="straightConnector1">
            <a:avLst/>
          </a:prstGeom>
          <a:ln w="15875">
            <a:prstDash val="sysDot"/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EA6FAE6-B67D-4D01-A641-BC2F61386AAA}"/>
              </a:ext>
            </a:extLst>
          </p:cNvPr>
          <p:cNvCxnSpPr>
            <a:cxnSpLocks/>
          </p:cNvCxnSpPr>
          <p:nvPr/>
        </p:nvCxnSpPr>
        <p:spPr>
          <a:xfrm>
            <a:off x="4657475" y="2465944"/>
            <a:ext cx="1333342" cy="632937"/>
          </a:xfrm>
          <a:prstGeom prst="straightConnector1">
            <a:avLst/>
          </a:prstGeom>
          <a:ln w="15875">
            <a:prstDash val="sysDot"/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E9A67A1-C0CB-4F37-A50F-960CD12FF78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2887594" y="3420826"/>
            <a:ext cx="1333342" cy="629127"/>
          </a:xfrm>
          <a:prstGeom prst="straightConnector1">
            <a:avLst/>
          </a:prstGeom>
          <a:ln w="15875">
            <a:prstDash val="sysDot"/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6015D5CB-8825-4C9E-A8BE-2ACC484E4D62}"/>
              </a:ext>
            </a:extLst>
          </p:cNvPr>
          <p:cNvSpPr/>
          <p:nvPr/>
        </p:nvSpPr>
        <p:spPr>
          <a:xfrm rot="5400000">
            <a:off x="6029964" y="281953"/>
            <a:ext cx="855970" cy="7962900"/>
          </a:xfrm>
          <a:prstGeom prst="rightBrace">
            <a:avLst>
              <a:gd name="adj1" fmla="val 4515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/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/>
                  <a:t>R-</a:t>
                </a:r>
                <a:r>
                  <a:rPr lang="it-IT" sz="3600" dirty="0" err="1"/>
                  <a:t>univocal</a:t>
                </a:r>
                <a:r>
                  <a:rPr lang="it-IT" sz="3600" dirty="0"/>
                  <a:t> </a:t>
                </a:r>
                <a:r>
                  <a:rPr lang="it-IT" sz="3600" dirty="0" err="1"/>
                  <a:t>path</a:t>
                </a:r>
                <a:r>
                  <a:rPr lang="it-IT" sz="3600" dirty="0"/>
                  <a:t> </a:t>
                </a:r>
                <a14:m>
                  <m:oMath xmlns:m="http://schemas.openxmlformats.org/officeDocument/2006/math">
                    <m:r>
                      <a:rPr lang="it-IT" sz="3600" i="1">
                        <a:latin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it-IT" sz="3600" dirty="0"/>
                  <a:t>OMNITIG = OMNITIG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DA8A53-5702-4F42-919E-F3485AF14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4965700"/>
                <a:ext cx="7747000" cy="646331"/>
              </a:xfrm>
              <a:prstGeom prst="rect">
                <a:avLst/>
              </a:prstGeom>
              <a:blipFill>
                <a:blip r:embed="rId2"/>
                <a:stretch>
                  <a:fillRect l="-2439" t="-15094" r="-629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30B92049-1C92-4030-BCA2-A4F8915FD2A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05876" y="2142308"/>
            <a:ext cx="3823200" cy="661616"/>
          </a:xfrm>
          <a:prstGeom prst="curvedConnector3">
            <a:avLst>
              <a:gd name="adj1" fmla="val 97170"/>
            </a:avLst>
          </a:prstGeom>
          <a:ln w="19050">
            <a:prstDash val="sysDot"/>
            <a:headEnd type="stealth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19A0C1-61E8-4223-9B47-92879D72D4AD}"/>
              </a:ext>
            </a:extLst>
          </p:cNvPr>
          <p:cNvSpPr txBox="1"/>
          <p:nvPr/>
        </p:nvSpPr>
        <p:spPr>
          <a:xfrm>
            <a:off x="4774406" y="1880698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BAC0D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0186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18A831-5D12-452B-85AA-4F7BEBFECF70}"/>
              </a:ext>
            </a:extLst>
          </p:cNvPr>
          <p:cNvSpPr txBox="1"/>
          <p:nvPr/>
        </p:nvSpPr>
        <p:spPr>
          <a:xfrm>
            <a:off x="977900" y="2501900"/>
            <a:ext cx="1079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err="1"/>
              <a:t>Each</a:t>
            </a:r>
            <a:r>
              <a:rPr lang="it-IT" sz="3200" dirty="0"/>
              <a:t> </a:t>
            </a:r>
            <a:r>
              <a:rPr lang="it-IT" sz="3200" dirty="0" err="1"/>
              <a:t>maximal</a:t>
            </a:r>
            <a:r>
              <a:rPr lang="it-IT" sz="3200" dirty="0"/>
              <a:t> </a:t>
            </a:r>
            <a:r>
              <a:rPr lang="it-IT" sz="3200" dirty="0" err="1"/>
              <a:t>omnitig</a:t>
            </a:r>
            <a:r>
              <a:rPr lang="it-IT" sz="3200" dirty="0"/>
              <a:t> </a:t>
            </a:r>
            <a:r>
              <a:rPr lang="it-IT" sz="3200" dirty="0" err="1"/>
              <a:t>has</a:t>
            </a:r>
            <a:r>
              <a:rPr lang="it-IT" sz="3200" dirty="0"/>
              <a:t> a </a:t>
            </a:r>
            <a:r>
              <a:rPr lang="it-IT" sz="3200" dirty="0" err="1"/>
              <a:t>branch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8574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D6B4C-C352-4BE0-8091-53FC7C5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E22AA43-68B7-46B1-A547-05563E4CBA70}"/>
                  </a:ext>
                </a:extLst>
              </p:cNvPr>
              <p:cNvSpPr/>
              <p:nvPr/>
            </p:nvSpPr>
            <p:spPr>
              <a:xfrm>
                <a:off x="4647661" y="5020239"/>
                <a:ext cx="3850941" cy="262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TCTGGTCTTAT</a:t>
                </a:r>
                <a:r>
                  <a:rPr lang="it-IT" sz="2200" dirty="0"/>
                  <a:t> =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E22AA43-68B7-46B1-A547-05563E4CB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61" y="5020239"/>
                <a:ext cx="3850941" cy="262401"/>
              </a:xfrm>
              <a:prstGeom prst="rect">
                <a:avLst/>
              </a:prstGeom>
              <a:blipFill>
                <a:blip r:embed="rId2"/>
                <a:stretch>
                  <a:fillRect t="-53488" b="-8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FE9F58-87A1-4184-9417-A0B7A3B4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6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Node: 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		 			</a:t>
                </a:r>
                <a:r>
                  <a:rPr lang="it-IT" dirty="0" err="1"/>
                  <a:t>String</a:t>
                </a:r>
                <a:r>
                  <a:rPr lang="it-IT" dirty="0"/>
                  <a:t>:         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Gadug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/>
                  <a:t>Edge: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it-IT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dugi" panose="020B0502040204020203" pitchFamily="34" charset="0"/>
                  </a:rPr>
                  <a:t>of </a:t>
                </a:r>
                <a:r>
                  <a:rPr lang="it-IT" sz="2000" i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dugi" panose="020B0502040204020203" pitchFamily="34" charset="0"/>
                  </a:rPr>
                  <a:t>weight</a:t>
                </a:r>
                <a:r>
                  <a:rPr lang="it-IT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dugi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	     	</a:t>
                </a:r>
                <a:r>
                  <a:rPr lang="it-IT" dirty="0" err="1"/>
                  <a:t>Overlapping</a:t>
                </a:r>
                <a:r>
                  <a:rPr lang="it-IT" dirty="0"/>
                  <a:t>: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suf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pre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Gadug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Walk</a:t>
                </a:r>
                <a:r>
                  <a:rPr lang="it-IT" dirty="0"/>
                  <a:t>: 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		Merge: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spell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000" b="0" i="1" spc="-3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it-IT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pc="-3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it-IT" sz="1800" b="0" baseline="30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Gadugi" panose="020B0502040204020203" pitchFamily="34" charset="0"/>
                  </a:rPr>
                  <a:t> …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FE9F58-87A1-4184-9417-A0B7A3B4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6470" cy="4351338"/>
              </a:xfrm>
              <a:blipFill>
                <a:blip r:embed="rId3"/>
                <a:stretch>
                  <a:fillRect l="-116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D10F539-23C2-49A8-8743-D8E51EF7C00D}"/>
              </a:ext>
            </a:extLst>
          </p:cNvPr>
          <p:cNvSpPr/>
          <p:nvPr/>
        </p:nvSpPr>
        <p:spPr>
          <a:xfrm>
            <a:off x="5628168" y="1978232"/>
            <a:ext cx="467832" cy="19138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2C65148-3418-4D29-8046-04F0B39A0361}"/>
              </a:ext>
            </a:extLst>
          </p:cNvPr>
          <p:cNvSpPr/>
          <p:nvPr/>
        </p:nvSpPr>
        <p:spPr>
          <a:xfrm>
            <a:off x="5628168" y="2470797"/>
            <a:ext cx="467832" cy="19138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19DEAFD-8300-4D55-8090-77F1101C6B82}"/>
              </a:ext>
            </a:extLst>
          </p:cNvPr>
          <p:cNvSpPr/>
          <p:nvPr/>
        </p:nvSpPr>
        <p:spPr>
          <a:xfrm>
            <a:off x="2638974" y="4082902"/>
            <a:ext cx="541376" cy="5741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  <a:r>
              <a:rPr lang="it-IT" baseline="-25000" dirty="0"/>
              <a:t>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2B2255C-53F3-4D37-BEA2-8E46D30CC058}"/>
              </a:ext>
            </a:extLst>
          </p:cNvPr>
          <p:cNvSpPr/>
          <p:nvPr/>
        </p:nvSpPr>
        <p:spPr>
          <a:xfrm>
            <a:off x="5933192" y="4082902"/>
            <a:ext cx="541376" cy="5741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  <a:r>
              <a:rPr lang="it-IT" baseline="-25000" dirty="0"/>
              <a:t>1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014350-B923-4343-8B46-33E9269FCA8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80350" y="4369981"/>
            <a:ext cx="275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7705EBD0-7A78-4B03-B918-1C59AF4CC20D}"/>
                  </a:ext>
                </a:extLst>
              </p:cNvPr>
              <p:cNvSpPr/>
              <p:nvPr/>
            </p:nvSpPr>
            <p:spPr>
              <a:xfrm>
                <a:off x="2983230" y="4704851"/>
                <a:ext cx="3234690" cy="31538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200" dirty="0"/>
                  <a:t> = </a:t>
                </a:r>
                <a:r>
                  <a:rPr lang="it-IT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GATAAATCTG</a:t>
                </a: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7705EBD0-7A78-4B03-B918-1C59AF4CC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4704851"/>
                <a:ext cx="3234690" cy="315389"/>
              </a:xfrm>
              <a:prstGeom prst="rect">
                <a:avLst/>
              </a:prstGeom>
              <a:blipFill>
                <a:blip r:embed="rId4"/>
                <a:stretch>
                  <a:fillRect t="-31481" b="-53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e 24">
            <a:extLst>
              <a:ext uri="{FF2B5EF4-FFF2-40B4-BE49-F238E27FC236}">
                <a16:creationId xmlns:a16="http://schemas.microsoft.com/office/drawing/2014/main" id="{6B60AAA8-75C2-4DCA-B29F-EFE15EDFFC0F}"/>
              </a:ext>
            </a:extLst>
          </p:cNvPr>
          <p:cNvSpPr/>
          <p:nvPr/>
        </p:nvSpPr>
        <p:spPr>
          <a:xfrm>
            <a:off x="9227410" y="4082902"/>
            <a:ext cx="541376" cy="5741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F4C5320-404B-4C2D-9727-9E9C10D7AFF5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6474568" y="4369981"/>
            <a:ext cx="275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38C3671F-B32D-4357-B203-AE0DFBF651EE}"/>
              </a:ext>
            </a:extLst>
          </p:cNvPr>
          <p:cNvSpPr/>
          <p:nvPr/>
        </p:nvSpPr>
        <p:spPr>
          <a:xfrm>
            <a:off x="5628168" y="2981520"/>
            <a:ext cx="467832" cy="1913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C8FAAFB7-0917-4EED-89B8-A123FA9B76B5}"/>
                  </a:ext>
                </a:extLst>
              </p:cNvPr>
              <p:cNvSpPr/>
              <p:nvPr/>
            </p:nvSpPr>
            <p:spPr>
              <a:xfrm>
                <a:off x="6096000" y="4704851"/>
                <a:ext cx="2967990" cy="287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200" b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TATTTCC</a:t>
                </a:r>
                <a:r>
                  <a:rPr lang="it-IT" sz="2200" b="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C8FAAFB7-0917-4EED-89B8-A123FA9B7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04851"/>
                <a:ext cx="2967990" cy="287077"/>
              </a:xfrm>
              <a:prstGeom prst="rect">
                <a:avLst/>
              </a:prstGeom>
              <a:blipFill>
                <a:blip r:embed="rId5"/>
                <a:stretch>
                  <a:fillRect t="-42553" b="-702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tangolo 36">
            <a:extLst>
              <a:ext uri="{FF2B5EF4-FFF2-40B4-BE49-F238E27FC236}">
                <a16:creationId xmlns:a16="http://schemas.microsoft.com/office/drawing/2014/main" id="{448C4A8D-C9A2-47B8-9C21-575C61A4D283}"/>
              </a:ext>
            </a:extLst>
          </p:cNvPr>
          <p:cNvSpPr/>
          <p:nvPr/>
        </p:nvSpPr>
        <p:spPr>
          <a:xfrm>
            <a:off x="5212080" y="4657060"/>
            <a:ext cx="640080" cy="625574"/>
          </a:xfrm>
          <a:prstGeom prst="rect">
            <a:avLst/>
          </a:prstGeom>
          <a:solidFill>
            <a:srgbClr val="17F1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A154AAB-2DBC-446C-A271-FCBE9E017973}"/>
              </a:ext>
            </a:extLst>
          </p:cNvPr>
          <p:cNvSpPr/>
          <p:nvPr/>
        </p:nvSpPr>
        <p:spPr>
          <a:xfrm>
            <a:off x="6573272" y="4704851"/>
            <a:ext cx="490468" cy="574152"/>
          </a:xfrm>
          <a:prstGeom prst="rect">
            <a:avLst/>
          </a:prstGeom>
          <a:solidFill>
            <a:srgbClr val="FBAC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BC2B834C-DB21-48FD-A1D2-CA844669C0F2}"/>
                  </a:ext>
                </a:extLst>
              </p:cNvPr>
              <p:cNvSpPr txBox="1"/>
              <p:nvPr/>
            </p:nvSpPr>
            <p:spPr>
              <a:xfrm>
                <a:off x="4226958" y="3959987"/>
                <a:ext cx="5070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BC2B834C-DB21-48FD-A1D2-CA844669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58" y="3959987"/>
                <a:ext cx="507086" cy="430887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8D5F180B-B284-4AFA-8FE8-2F344F31155D}"/>
                  </a:ext>
                </a:extLst>
              </p:cNvPr>
              <p:cNvSpPr txBox="1"/>
              <p:nvPr/>
            </p:nvSpPr>
            <p:spPr>
              <a:xfrm>
                <a:off x="7595434" y="3939094"/>
                <a:ext cx="6347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8D5F180B-B284-4AFA-8FE8-2F344F31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34" y="3939094"/>
                <a:ext cx="63476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Parentesi graffa chiusa 44">
            <a:extLst>
              <a:ext uri="{FF2B5EF4-FFF2-40B4-BE49-F238E27FC236}">
                <a16:creationId xmlns:a16="http://schemas.microsoft.com/office/drawing/2014/main" id="{B9767F4D-3CDB-45DA-9A21-D850F5CC00AF}"/>
              </a:ext>
            </a:extLst>
          </p:cNvPr>
          <p:cNvSpPr/>
          <p:nvPr/>
        </p:nvSpPr>
        <p:spPr>
          <a:xfrm rot="5400000">
            <a:off x="5466675" y="5092867"/>
            <a:ext cx="130888" cy="6060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arentesi graffa chiusa 45">
            <a:extLst>
              <a:ext uri="{FF2B5EF4-FFF2-40B4-BE49-F238E27FC236}">
                <a16:creationId xmlns:a16="http://schemas.microsoft.com/office/drawing/2014/main" id="{4804AA66-C205-4194-AB05-0362DF97B66C}"/>
              </a:ext>
            </a:extLst>
          </p:cNvPr>
          <p:cNvSpPr/>
          <p:nvPr/>
        </p:nvSpPr>
        <p:spPr>
          <a:xfrm rot="5400000">
            <a:off x="6765565" y="5134363"/>
            <a:ext cx="105740" cy="490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AD786A38-0C48-4B94-B819-E9674377BFF3}"/>
                  </a:ext>
                </a:extLst>
              </p:cNvPr>
              <p:cNvSpPr txBox="1"/>
              <p:nvPr/>
            </p:nvSpPr>
            <p:spPr>
              <a:xfrm>
                <a:off x="4734044" y="5395869"/>
                <a:ext cx="1204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AD786A38-0C48-4B94-B819-E967437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44" y="5395869"/>
                <a:ext cx="12044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7BFE603C-703B-4139-B514-C0756890234C}"/>
                  </a:ext>
                </a:extLst>
              </p:cNvPr>
              <p:cNvSpPr txBox="1"/>
              <p:nvPr/>
            </p:nvSpPr>
            <p:spPr>
              <a:xfrm>
                <a:off x="6330194" y="5395869"/>
                <a:ext cx="1204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7BFE603C-703B-4139-B514-C0756890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94" y="5395869"/>
                <a:ext cx="12044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BAA4E502-A642-4EBC-872F-03C10E276273}"/>
                  </a:ext>
                </a:extLst>
              </p:cNvPr>
              <p:cNvSpPr txBox="1"/>
              <p:nvPr/>
            </p:nvSpPr>
            <p:spPr>
              <a:xfrm>
                <a:off x="2720340" y="5933971"/>
                <a:ext cx="63436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200" b="0" i="0" smtClean="0">
                        <a:latin typeface="Cambria Math" panose="02040503050406030204" pitchFamily="18" charset="0"/>
                      </a:rPr>
                      <m:t>spell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200" dirty="0"/>
                  <a:t> </a:t>
                </a:r>
                <a:r>
                  <a:rPr lang="it-IT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GATAAATCTGGTCTTATTTCC</a:t>
                </a:r>
                <a:endParaRPr lang="it-IT" sz="2200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BAA4E502-A642-4EBC-872F-03C10E276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40" y="5933971"/>
                <a:ext cx="6343650" cy="430887"/>
              </a:xfrm>
              <a:prstGeom prst="rect">
                <a:avLst/>
              </a:prstGeom>
              <a:blipFill>
                <a:blip r:embed="rId10"/>
                <a:stretch>
                  <a:fillRect l="-576" t="-7042" b="-29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tangolo 50">
            <a:extLst>
              <a:ext uri="{FF2B5EF4-FFF2-40B4-BE49-F238E27FC236}">
                <a16:creationId xmlns:a16="http://schemas.microsoft.com/office/drawing/2014/main" id="{24F83234-4ABA-4877-9F48-50891D1FAE4D}"/>
              </a:ext>
            </a:extLst>
          </p:cNvPr>
          <p:cNvSpPr/>
          <p:nvPr/>
        </p:nvSpPr>
        <p:spPr>
          <a:xfrm>
            <a:off x="5195042" y="6033934"/>
            <a:ext cx="640080" cy="244030"/>
          </a:xfrm>
          <a:prstGeom prst="rect">
            <a:avLst/>
          </a:prstGeom>
          <a:solidFill>
            <a:srgbClr val="17F1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10E5F49-E7F4-4C56-8739-D9456F0B69CA}"/>
              </a:ext>
            </a:extLst>
          </p:cNvPr>
          <p:cNvSpPr/>
          <p:nvPr/>
        </p:nvSpPr>
        <p:spPr>
          <a:xfrm>
            <a:off x="6573272" y="6024787"/>
            <a:ext cx="490468" cy="253177"/>
          </a:xfrm>
          <a:prstGeom prst="rect">
            <a:avLst/>
          </a:prstGeom>
          <a:solidFill>
            <a:srgbClr val="FBAC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DCA7F183-3FED-4C96-91C6-2ABBBA2F4667}"/>
                  </a:ext>
                </a:extLst>
              </p:cNvPr>
              <p:cNvSpPr txBox="1"/>
              <p:nvPr/>
            </p:nvSpPr>
            <p:spPr>
              <a:xfrm>
                <a:off x="1510490" y="3692872"/>
                <a:ext cx="63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DCA7F183-3FED-4C96-91C6-2ABBBA2F4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90" y="3692872"/>
                <a:ext cx="63592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1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18A831-5D12-452B-85AA-4F7BEBFECF70}"/>
              </a:ext>
            </a:extLst>
          </p:cNvPr>
          <p:cNvSpPr txBox="1"/>
          <p:nvPr/>
        </p:nvSpPr>
        <p:spPr>
          <a:xfrm>
            <a:off x="977900" y="2501900"/>
            <a:ext cx="1079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err="1"/>
              <a:t>Each</a:t>
            </a:r>
            <a:r>
              <a:rPr lang="it-IT" sz="3200" dirty="0"/>
              <a:t> </a:t>
            </a:r>
            <a:r>
              <a:rPr lang="it-IT" sz="3200" dirty="0" err="1"/>
              <a:t>maximal</a:t>
            </a:r>
            <a:r>
              <a:rPr lang="it-IT" sz="3200" dirty="0"/>
              <a:t> </a:t>
            </a:r>
            <a:r>
              <a:rPr lang="it-IT" sz="3200" dirty="0" err="1"/>
              <a:t>omnitig</a:t>
            </a:r>
            <a:r>
              <a:rPr lang="it-IT" sz="3200" dirty="0"/>
              <a:t> </a:t>
            </a:r>
            <a:r>
              <a:rPr lang="it-IT" sz="3200" dirty="0" err="1"/>
              <a:t>has</a:t>
            </a:r>
            <a:r>
              <a:rPr lang="it-IT" sz="3200" dirty="0"/>
              <a:t> a </a:t>
            </a:r>
            <a:r>
              <a:rPr lang="it-IT" sz="3200" dirty="0" err="1"/>
              <a:t>branch</a:t>
            </a:r>
            <a:endParaRPr lang="it-IT" sz="3200" dirty="0"/>
          </a:p>
          <a:p>
            <a:pPr marL="457200" indent="-457200">
              <a:buFontTx/>
              <a:buChar char="-"/>
            </a:pPr>
            <a:endParaRPr lang="it-IT" sz="3200" dirty="0"/>
          </a:p>
          <a:p>
            <a:pPr marL="457200" indent="-457200">
              <a:buFontTx/>
              <a:buChar char="-"/>
            </a:pPr>
            <a:r>
              <a:rPr lang="it-IT" sz="3200" dirty="0"/>
              <a:t>The last </a:t>
            </a:r>
            <a:r>
              <a:rPr lang="it-IT" sz="3200" dirty="0" err="1"/>
              <a:t>branch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unique</a:t>
            </a:r>
            <a:r>
              <a:rPr lang="it-IT" sz="3200" dirty="0"/>
              <a:t>… of </a:t>
            </a:r>
            <a:r>
              <a:rPr lang="it-IT" sz="3200" dirty="0" err="1"/>
              <a:t>course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1208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18A831-5D12-452B-85AA-4F7BEBFECF70}"/>
              </a:ext>
            </a:extLst>
          </p:cNvPr>
          <p:cNvSpPr txBox="1"/>
          <p:nvPr/>
        </p:nvSpPr>
        <p:spPr>
          <a:xfrm>
            <a:off x="977900" y="2501900"/>
            <a:ext cx="1079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err="1"/>
              <a:t>Each</a:t>
            </a:r>
            <a:r>
              <a:rPr lang="it-IT" sz="3200" dirty="0"/>
              <a:t> </a:t>
            </a:r>
            <a:r>
              <a:rPr lang="it-IT" sz="3200" dirty="0" err="1"/>
              <a:t>maximal</a:t>
            </a:r>
            <a:r>
              <a:rPr lang="it-IT" sz="3200" dirty="0"/>
              <a:t> </a:t>
            </a:r>
            <a:r>
              <a:rPr lang="it-IT" sz="3200" dirty="0" err="1"/>
              <a:t>omnitig</a:t>
            </a:r>
            <a:r>
              <a:rPr lang="it-IT" sz="3200" dirty="0"/>
              <a:t> </a:t>
            </a:r>
            <a:r>
              <a:rPr lang="it-IT" sz="3200" dirty="0" err="1"/>
              <a:t>has</a:t>
            </a:r>
            <a:r>
              <a:rPr lang="it-IT" sz="3200" dirty="0"/>
              <a:t> a </a:t>
            </a:r>
            <a:r>
              <a:rPr lang="it-IT" sz="3200" dirty="0" err="1"/>
              <a:t>branch</a:t>
            </a:r>
            <a:endParaRPr lang="it-IT" sz="3200" dirty="0"/>
          </a:p>
          <a:p>
            <a:pPr marL="457200" indent="-457200">
              <a:buFontTx/>
              <a:buChar char="-"/>
            </a:pPr>
            <a:endParaRPr lang="it-IT" sz="3200" dirty="0"/>
          </a:p>
          <a:p>
            <a:pPr marL="457200" indent="-457200">
              <a:buFontTx/>
              <a:buChar char="-"/>
            </a:pPr>
            <a:r>
              <a:rPr lang="it-IT" sz="3200" dirty="0"/>
              <a:t>The last </a:t>
            </a:r>
            <a:r>
              <a:rPr lang="it-IT" sz="3200" dirty="0" err="1"/>
              <a:t>branch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unique</a:t>
            </a:r>
            <a:r>
              <a:rPr lang="it-IT" sz="3200" dirty="0"/>
              <a:t>… of </a:t>
            </a:r>
            <a:r>
              <a:rPr lang="it-IT" sz="3200" dirty="0" err="1"/>
              <a:t>course</a:t>
            </a:r>
            <a:endParaRPr lang="it-IT" sz="3200" dirty="0"/>
          </a:p>
          <a:p>
            <a:pPr marL="457200" indent="-457200">
              <a:buFontTx/>
              <a:buChar char="-"/>
            </a:pPr>
            <a:endParaRPr lang="it-IT" sz="3200" dirty="0"/>
          </a:p>
          <a:p>
            <a:pPr marL="457200" indent="-457200">
              <a:buFontTx/>
              <a:buChar char="-"/>
            </a:pPr>
            <a:r>
              <a:rPr lang="it-IT" sz="3200" dirty="0" err="1"/>
              <a:t>Each</a:t>
            </a:r>
            <a:r>
              <a:rPr lang="it-IT" sz="3200" dirty="0"/>
              <a:t> </a:t>
            </a:r>
            <a:r>
              <a:rPr lang="it-IT" sz="3200" dirty="0" err="1"/>
              <a:t>branch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the last </a:t>
            </a:r>
            <a:r>
              <a:rPr lang="it-IT" sz="3200" dirty="0" err="1"/>
              <a:t>branch</a:t>
            </a:r>
            <a:r>
              <a:rPr lang="it-IT" sz="3200" dirty="0"/>
              <a:t> of 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most</a:t>
            </a:r>
            <a:r>
              <a:rPr lang="it-IT" sz="3200" dirty="0"/>
              <a:t> 1 </a:t>
            </a:r>
            <a:r>
              <a:rPr lang="it-IT" sz="3200" dirty="0" err="1"/>
              <a:t>maximal</a:t>
            </a:r>
            <a:r>
              <a:rPr lang="it-IT" sz="3200" dirty="0"/>
              <a:t> </a:t>
            </a:r>
            <a:r>
              <a:rPr lang="it-IT" sz="3200" dirty="0" err="1"/>
              <a:t>omnitig</a:t>
            </a:r>
            <a:r>
              <a:rPr lang="it-IT" sz="3200" dirty="0"/>
              <a:t>!</a:t>
            </a:r>
          </a:p>
        </p:txBody>
      </p:sp>
      <p:pic>
        <p:nvPicPr>
          <p:cNvPr id="5" name="Elemento grafico 4" descr="Lampadina">
            <a:extLst>
              <a:ext uri="{FF2B5EF4-FFF2-40B4-BE49-F238E27FC236}">
                <a16:creationId xmlns:a16="http://schemas.microsoft.com/office/drawing/2014/main" id="{E80472EC-66E3-4C71-8D8B-438D09C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00" y="4254500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EA99A2-47FB-4824-8615-1EE626F97CC9}"/>
              </a:ext>
            </a:extLst>
          </p:cNvPr>
          <p:cNvSpPr txBox="1"/>
          <p:nvPr/>
        </p:nvSpPr>
        <p:spPr>
          <a:xfrm>
            <a:off x="9271000" y="5056445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(</a:t>
            </a:r>
            <a:r>
              <a:rPr lang="it-IT" i="1" dirty="0" err="1"/>
              <a:t>Theorem</a:t>
            </a:r>
            <a:r>
              <a:rPr lang="it-IT" i="1" dirty="0"/>
              <a:t> 8 of </a:t>
            </a:r>
            <a:r>
              <a:rPr lang="it-IT" i="1" dirty="0" err="1"/>
              <a:t>paper</a:t>
            </a:r>
            <a:r>
              <a:rPr lang="it-IT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036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/>
              <p:nvPr/>
            </p:nvSpPr>
            <p:spPr>
              <a:xfrm>
                <a:off x="977900" y="2501900"/>
                <a:ext cx="107950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Each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maximal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omnitig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has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a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endParaRPr lang="it-IT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buFontTx/>
                  <a:buChar char="-"/>
                </a:pPr>
                <a:endParaRPr lang="it-IT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The last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unique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… of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course</a:t>
                </a:r>
                <a:endParaRPr lang="it-IT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buFontTx/>
                  <a:buChar char="-"/>
                </a:pPr>
                <a:endParaRPr lang="it-IT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Each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the last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of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at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most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1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maximal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omnitig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!</a:t>
                </a:r>
              </a:p>
              <a:p>
                <a:pPr lvl="1"/>
                <a:r>
                  <a:rPr lang="it-IT" sz="3200" dirty="0"/>
                  <a:t>	</a:t>
                </a:r>
                <a:r>
                  <a:rPr lang="it-IT" sz="3200" b="1" dirty="0" err="1"/>
                  <a:t>Strategy</a:t>
                </a:r>
                <a:r>
                  <a:rPr lang="it-IT" sz="3200" dirty="0"/>
                  <a:t>: take a </a:t>
                </a:r>
                <a:r>
                  <a:rPr lang="it-IT" sz="3200" dirty="0" err="1"/>
                  <a:t>branch</a:t>
                </a:r>
                <a:r>
                  <a:rPr lang="it-IT" sz="3200" dirty="0"/>
                  <a:t>, </a:t>
                </a:r>
                <a:r>
                  <a:rPr lang="it-IT" sz="3200" dirty="0" err="1"/>
                  <a:t>extend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maximally</a:t>
                </a:r>
                <a:r>
                  <a:rPr lang="it-IT" sz="3200" dirty="0"/>
                  <a:t> on the </a:t>
                </a:r>
                <a:r>
                  <a:rPr lang="it-IT" sz="3200" dirty="0" err="1"/>
                  <a:t>left</a:t>
                </a:r>
                <a:endParaRPr lang="it-IT" sz="3200" dirty="0"/>
              </a:p>
              <a:p>
                <a:pPr lvl="1"/>
                <a:r>
                  <a:rPr lang="it-IT" sz="3200" dirty="0"/>
                  <a:t>	</a:t>
                </a:r>
                <a:r>
                  <a:rPr lang="it-IT" sz="3200" dirty="0" err="1"/>
                  <a:t>until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an </a:t>
                </a:r>
                <a:r>
                  <a:rPr lang="it-IT" sz="3200" dirty="0" err="1"/>
                  <a:t>omnitig</a:t>
                </a:r>
                <a:r>
                  <a:rPr lang="it-IT" sz="3200" dirty="0"/>
                  <a:t>; </a:t>
                </a:r>
                <a:r>
                  <a:rPr lang="it-IT" sz="3200" dirty="0" err="1"/>
                  <a:t>append</a:t>
                </a:r>
                <a:r>
                  <a:rPr lang="it-IT" sz="3200" dirty="0"/>
                  <a:t> on the right the </a:t>
                </a:r>
                <a:r>
                  <a:rPr lang="it-IT" sz="3200" dirty="0" err="1"/>
                  <a:t>maximal</a:t>
                </a:r>
                <a:r>
                  <a:rPr lang="it-IT" sz="3200" dirty="0"/>
                  <a:t> </a:t>
                </a:r>
                <a:r>
                  <a:rPr lang="it-IT" sz="3200" dirty="0" err="1"/>
                  <a:t>univocal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path</a:t>
                </a:r>
                <a:r>
                  <a:rPr lang="it-IT" sz="3200" dirty="0"/>
                  <a:t>… Note </a:t>
                </a:r>
                <a:r>
                  <a:rPr lang="it-IT" sz="3200" dirty="0" err="1"/>
                  <a:t>that</a:t>
                </a:r>
                <a:r>
                  <a:rPr lang="it-IT" sz="3200" dirty="0"/>
                  <a:t>   </a:t>
                </a:r>
                <a:r>
                  <a:rPr lang="it-IT" sz="3200" b="1" dirty="0"/>
                  <a:t>#</a:t>
                </a:r>
                <a:r>
                  <a:rPr lang="it-IT" sz="3200" b="1" dirty="0" err="1"/>
                  <a:t>omnitig</a:t>
                </a:r>
                <a:r>
                  <a:rPr lang="it-IT" sz="3200" b="1" dirty="0"/>
                  <a:t> </a:t>
                </a:r>
                <a14:m>
                  <m:oMath xmlns:m="http://schemas.openxmlformats.org/officeDocument/2006/math">
                    <m:r>
                      <a:rPr lang="it-IT" sz="3200" b="1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3200" b="1" dirty="0"/>
                  <a:t> #</a:t>
                </a:r>
                <a:r>
                  <a:rPr lang="it-IT" sz="3200" b="1" dirty="0" err="1"/>
                  <a:t>edges</a:t>
                </a:r>
                <a:r>
                  <a:rPr lang="it-IT" sz="3200" b="1" dirty="0"/>
                  <a:t> </a:t>
                </a:r>
                <a:r>
                  <a:rPr lang="it-IT" sz="3200" dirty="0"/>
                  <a:t>!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2501900"/>
                <a:ext cx="10795000" cy="4031873"/>
              </a:xfrm>
              <a:prstGeom prst="rect">
                <a:avLst/>
              </a:prstGeom>
              <a:blipFill>
                <a:blip r:embed="rId2"/>
                <a:stretch>
                  <a:fillRect l="-1468" t="-2266" b="-40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lemento grafico 5" descr="Testa con ingranaggi">
            <a:extLst>
              <a:ext uri="{FF2B5EF4-FFF2-40B4-BE49-F238E27FC236}">
                <a16:creationId xmlns:a16="http://schemas.microsoft.com/office/drawing/2014/main" id="{12BA43A3-9358-4FB2-8680-2F545E7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00" y="50657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/>
              <p:nvPr/>
            </p:nvSpPr>
            <p:spPr>
              <a:xfrm>
                <a:off x="977900" y="4923215"/>
                <a:ext cx="1079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it-IT" sz="3200" dirty="0"/>
                  <a:t>	</a:t>
                </a:r>
                <a:r>
                  <a:rPr lang="it-IT" sz="3200" b="1" dirty="0" err="1"/>
                  <a:t>Strategy</a:t>
                </a:r>
                <a:r>
                  <a:rPr lang="it-IT" sz="3200" dirty="0"/>
                  <a:t>: take a </a:t>
                </a:r>
                <a:r>
                  <a:rPr lang="it-IT" sz="3200" dirty="0" err="1"/>
                  <a:t>branch</a:t>
                </a:r>
                <a:r>
                  <a:rPr lang="it-IT" sz="3200" dirty="0"/>
                  <a:t>, </a:t>
                </a:r>
                <a:r>
                  <a:rPr lang="it-IT" sz="3200" dirty="0" err="1"/>
                  <a:t>extend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maximally</a:t>
                </a:r>
                <a:r>
                  <a:rPr lang="it-IT" sz="3200" dirty="0"/>
                  <a:t> on the </a:t>
                </a:r>
                <a:r>
                  <a:rPr lang="it-IT" sz="3200" dirty="0" err="1"/>
                  <a:t>left</a:t>
                </a:r>
                <a:endParaRPr lang="it-IT" sz="3200" dirty="0"/>
              </a:p>
              <a:p>
                <a:pPr lvl="1"/>
                <a:r>
                  <a:rPr lang="it-IT" sz="3200" dirty="0"/>
                  <a:t>	</a:t>
                </a:r>
                <a:r>
                  <a:rPr lang="it-IT" sz="3200" dirty="0" err="1"/>
                  <a:t>until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an </a:t>
                </a:r>
                <a:r>
                  <a:rPr lang="it-IT" sz="3200" dirty="0" err="1"/>
                  <a:t>omnitig</a:t>
                </a:r>
                <a:r>
                  <a:rPr lang="it-IT" sz="3200" dirty="0"/>
                  <a:t>; </a:t>
                </a:r>
                <a:r>
                  <a:rPr lang="it-IT" sz="3200" dirty="0" err="1"/>
                  <a:t>append</a:t>
                </a:r>
                <a:r>
                  <a:rPr lang="it-IT" sz="3200" dirty="0"/>
                  <a:t> on the right the </a:t>
                </a:r>
                <a:r>
                  <a:rPr lang="it-IT" sz="3200" dirty="0" err="1"/>
                  <a:t>maximal</a:t>
                </a:r>
                <a:r>
                  <a:rPr lang="it-IT" sz="3200" dirty="0"/>
                  <a:t> </a:t>
                </a:r>
                <a:r>
                  <a:rPr lang="it-IT" sz="3200" dirty="0" err="1"/>
                  <a:t>univocal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path</a:t>
                </a:r>
                <a:r>
                  <a:rPr lang="it-IT" sz="3200" dirty="0"/>
                  <a:t>… Note </a:t>
                </a:r>
                <a:r>
                  <a:rPr lang="it-IT" sz="3200" dirty="0" err="1"/>
                  <a:t>that</a:t>
                </a:r>
                <a:r>
                  <a:rPr lang="it-IT" sz="3200" dirty="0"/>
                  <a:t>   </a:t>
                </a:r>
                <a:r>
                  <a:rPr lang="it-IT" sz="3200" b="1" dirty="0"/>
                  <a:t>#</a:t>
                </a:r>
                <a:r>
                  <a:rPr lang="it-IT" sz="3200" b="1" dirty="0" err="1"/>
                  <a:t>omnitig</a:t>
                </a:r>
                <a:r>
                  <a:rPr lang="it-IT" sz="3200" b="1" dirty="0"/>
                  <a:t> </a:t>
                </a:r>
                <a14:m>
                  <m:oMath xmlns:m="http://schemas.openxmlformats.org/officeDocument/2006/math">
                    <m:r>
                      <a:rPr lang="it-IT" sz="3200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3200" b="1" dirty="0"/>
                  <a:t> #</a:t>
                </a:r>
                <a:r>
                  <a:rPr lang="it-IT" sz="3200" b="1" dirty="0" err="1"/>
                  <a:t>edges</a:t>
                </a:r>
                <a:r>
                  <a:rPr lang="it-IT" sz="3200" b="1" dirty="0"/>
                  <a:t> </a:t>
                </a:r>
                <a:r>
                  <a:rPr lang="it-IT" sz="3200" dirty="0"/>
                  <a:t>!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4923215"/>
                <a:ext cx="10795000" cy="1569660"/>
              </a:xfrm>
              <a:prstGeom prst="rect">
                <a:avLst/>
              </a:prstGeom>
              <a:blipFill>
                <a:blip r:embed="rId2"/>
                <a:stretch>
                  <a:fillRect t="-5058" b="-124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lemento grafico 5" descr="Testa con ingranaggi">
            <a:extLst>
              <a:ext uri="{FF2B5EF4-FFF2-40B4-BE49-F238E27FC236}">
                <a16:creationId xmlns:a16="http://schemas.microsoft.com/office/drawing/2014/main" id="{12BA43A3-9358-4FB2-8680-2F545E7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00" y="50657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0209 -0.5155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5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0312 -0.5231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/>
              <p:nvPr/>
            </p:nvSpPr>
            <p:spPr>
              <a:xfrm>
                <a:off x="1003300" y="1456115"/>
                <a:ext cx="1079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it-IT" sz="3200" dirty="0"/>
                  <a:t>	</a:t>
                </a:r>
                <a:r>
                  <a:rPr lang="it-IT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Strategy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take a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branch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extend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maximally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on the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left</a:t>
                </a:r>
                <a:endParaRPr lang="it-IT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until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omnitig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;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append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on the right the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maximal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univocal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path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 Note </a:t>
                </a:r>
                <a:r>
                  <a:rPr lang="it-IT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that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</a:t>
                </a:r>
                <a:r>
                  <a:rPr lang="it-IT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  <a:r>
                  <a:rPr lang="it-IT" sz="32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omnitig</a:t>
                </a:r>
                <a:r>
                  <a:rPr lang="it-IT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3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#</a:t>
                </a:r>
                <a:r>
                  <a:rPr lang="it-IT" sz="32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edges</a:t>
                </a:r>
                <a:r>
                  <a:rPr lang="it-IT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456115"/>
                <a:ext cx="10795000" cy="1569660"/>
              </a:xfrm>
              <a:prstGeom prst="rect">
                <a:avLst/>
              </a:prstGeom>
              <a:blipFill>
                <a:blip r:embed="rId2"/>
                <a:stretch>
                  <a:fillRect t="-5058" b="-124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lemento grafico 5" descr="Testa con ingranaggi">
            <a:extLst>
              <a:ext uri="{FF2B5EF4-FFF2-40B4-BE49-F238E27FC236}">
                <a16:creationId xmlns:a16="http://schemas.microsoft.com/office/drawing/2014/main" id="{12BA43A3-9358-4FB2-8680-2F545E7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300" y="1598612"/>
            <a:ext cx="914400" cy="914400"/>
          </a:xfrm>
          <a:prstGeom prst="rect">
            <a:avLst/>
          </a:prstGeom>
        </p:spPr>
      </p:pic>
      <p:pic>
        <p:nvPicPr>
          <p:cNvPr id="5" name="Elemento grafico 4" descr="Cervello in testa">
            <a:extLst>
              <a:ext uri="{FF2B5EF4-FFF2-40B4-BE49-F238E27FC236}">
                <a16:creationId xmlns:a16="http://schemas.microsoft.com/office/drawing/2014/main" id="{19EAC843-E75E-436E-8C17-296AFD869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300" y="3101975"/>
            <a:ext cx="914400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A73FEA-7918-438C-96A9-12E4C669EE3B}"/>
              </a:ext>
            </a:extLst>
          </p:cNvPr>
          <p:cNvSpPr txBox="1"/>
          <p:nvPr/>
        </p:nvSpPr>
        <p:spPr>
          <a:xfrm>
            <a:off x="1003300" y="3101975"/>
            <a:ext cx="1035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	</a:t>
            </a:r>
            <a:r>
              <a:rPr lang="it-IT" sz="3200" b="1" dirty="0" err="1"/>
              <a:t>Intuitively</a:t>
            </a:r>
            <a:r>
              <a:rPr lang="it-IT" sz="3200" dirty="0"/>
              <a:t>, </a:t>
            </a:r>
            <a:r>
              <a:rPr lang="it-IT" sz="3200" dirty="0" err="1"/>
              <a:t>while</a:t>
            </a:r>
            <a:r>
              <a:rPr lang="it-IT" sz="3200" dirty="0"/>
              <a:t> </a:t>
            </a:r>
            <a:r>
              <a:rPr lang="it-IT" sz="3200" dirty="0" err="1"/>
              <a:t>extending</a:t>
            </a:r>
            <a:r>
              <a:rPr lang="it-IT" sz="3200" dirty="0"/>
              <a:t> to the </a:t>
            </a:r>
            <a:r>
              <a:rPr lang="it-IT" sz="3200" dirty="0" err="1"/>
              <a:t>left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meet</a:t>
            </a:r>
            <a:r>
              <a:rPr lang="it-IT" sz="3200" dirty="0"/>
              <a:t> 	</a:t>
            </a:r>
            <a:r>
              <a:rPr lang="it-IT" sz="3200" dirty="0" err="1"/>
              <a:t>other</a:t>
            </a:r>
            <a:r>
              <a:rPr lang="it-IT" sz="3200" dirty="0"/>
              <a:t> </a:t>
            </a:r>
            <a:r>
              <a:rPr lang="it-IT" sz="3200" dirty="0" err="1"/>
              <a:t>branches</a:t>
            </a:r>
            <a:r>
              <a:rPr lang="it-IT" sz="3200" dirty="0"/>
              <a:t>, so… </a:t>
            </a:r>
            <a:r>
              <a:rPr lang="it-IT" sz="3200" b="1" dirty="0" err="1"/>
              <a:t>memoization</a:t>
            </a:r>
            <a:r>
              <a:rPr lang="it-IT" sz="3200" dirty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47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A73FEA-7918-438C-96A9-12E4C669EE3B}"/>
              </a:ext>
            </a:extLst>
          </p:cNvPr>
          <p:cNvSpPr txBox="1"/>
          <p:nvPr/>
        </p:nvSpPr>
        <p:spPr>
          <a:xfrm>
            <a:off x="1003300" y="3101975"/>
            <a:ext cx="1035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	</a:t>
            </a:r>
            <a:r>
              <a:rPr lang="it-IT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Intuitively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extending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the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left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meet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so… </a:t>
            </a:r>
            <a:r>
              <a:rPr lang="it-IT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memoization</a:t>
            </a:r>
            <a:r>
              <a:rPr lang="it-IT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/>
              <p:nvPr/>
            </p:nvSpPr>
            <p:spPr>
              <a:xfrm>
                <a:off x="1003300" y="1456115"/>
                <a:ext cx="1079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it-IT" sz="3200" dirty="0"/>
                  <a:t>	</a:t>
                </a:r>
                <a:r>
                  <a:rPr lang="it-IT" sz="3200" b="1" dirty="0">
                    <a:solidFill>
                      <a:schemeClr val="bg2">
                        <a:lumMod val="75000"/>
                      </a:schemeClr>
                    </a:solidFill>
                  </a:rPr>
                  <a:t>Strategy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: take a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extend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it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maximally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on the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left</a:t>
                </a:r>
                <a:endParaRPr lang="it-IT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1"/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until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it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an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omnitig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;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append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on the right the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maximal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univocal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path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… Note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</a:rPr>
                  <a:t>that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   </a:t>
                </a:r>
                <a:r>
                  <a:rPr lang="it-IT" sz="3200" b="1" dirty="0">
                    <a:solidFill>
                      <a:schemeClr val="bg2">
                        <a:lumMod val="75000"/>
                      </a:schemeClr>
                    </a:solidFill>
                  </a:rPr>
                  <a:t>#</a:t>
                </a:r>
                <a:r>
                  <a:rPr lang="it-IT" sz="3200" b="1" dirty="0" err="1">
                    <a:solidFill>
                      <a:schemeClr val="bg2">
                        <a:lumMod val="75000"/>
                      </a:schemeClr>
                    </a:solidFill>
                  </a:rPr>
                  <a:t>omnitig</a:t>
                </a:r>
                <a:r>
                  <a:rPr lang="it-IT" sz="32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32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3200" b="1" dirty="0">
                    <a:solidFill>
                      <a:schemeClr val="bg2">
                        <a:lumMod val="75000"/>
                      </a:schemeClr>
                    </a:solidFill>
                  </a:rPr>
                  <a:t> #</a:t>
                </a:r>
                <a:r>
                  <a:rPr lang="it-IT" sz="3200" b="1" dirty="0" err="1">
                    <a:solidFill>
                      <a:schemeClr val="bg2">
                        <a:lumMod val="75000"/>
                      </a:schemeClr>
                    </a:solidFill>
                  </a:rPr>
                  <a:t>edges</a:t>
                </a:r>
                <a:r>
                  <a:rPr lang="it-IT" sz="32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18A831-5D12-452B-85AA-4F7BEBFE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456115"/>
                <a:ext cx="10795000" cy="1569660"/>
              </a:xfrm>
              <a:prstGeom prst="rect">
                <a:avLst/>
              </a:prstGeom>
              <a:blipFill>
                <a:blip r:embed="rId2"/>
                <a:stretch>
                  <a:fillRect t="-5058" b="-124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lemento grafico 5" descr="Testa con ingranaggi">
            <a:extLst>
              <a:ext uri="{FF2B5EF4-FFF2-40B4-BE49-F238E27FC236}">
                <a16:creationId xmlns:a16="http://schemas.microsoft.com/office/drawing/2014/main" id="{12BA43A3-9358-4FB2-8680-2F545E7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300" y="1598612"/>
            <a:ext cx="914400" cy="914400"/>
          </a:xfrm>
          <a:prstGeom prst="rect">
            <a:avLst/>
          </a:prstGeom>
        </p:spPr>
      </p:pic>
      <p:pic>
        <p:nvPicPr>
          <p:cNvPr id="5" name="Elemento grafico 4" descr="Cervello in testa">
            <a:extLst>
              <a:ext uri="{FF2B5EF4-FFF2-40B4-BE49-F238E27FC236}">
                <a16:creationId xmlns:a16="http://schemas.microsoft.com/office/drawing/2014/main" id="{19EAC843-E75E-436E-8C17-296AFD869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300" y="3101975"/>
            <a:ext cx="914400" cy="914400"/>
          </a:xfrm>
          <a:prstGeom prst="rect">
            <a:avLst/>
          </a:prstGeom>
        </p:spPr>
      </p:pic>
      <p:pic>
        <p:nvPicPr>
          <p:cNvPr id="8" name="Elemento grafico 7" descr="Cervello">
            <a:extLst>
              <a:ext uri="{FF2B5EF4-FFF2-40B4-BE49-F238E27FC236}">
                <a16:creationId xmlns:a16="http://schemas.microsoft.com/office/drawing/2014/main" id="{E0540217-0E27-4EDC-880C-670A72451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00" y="4383088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2073A7-0E52-44F7-BD0D-47F2015B7A83}"/>
              </a:ext>
            </a:extLst>
          </p:cNvPr>
          <p:cNvSpPr txBox="1"/>
          <p:nvPr/>
        </p:nvSpPr>
        <p:spPr>
          <a:xfrm>
            <a:off x="1003300" y="4383088"/>
            <a:ext cx="1007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	</a:t>
            </a:r>
            <a:r>
              <a:rPr lang="it-IT" sz="3200" dirty="0"/>
              <a:t>The </a:t>
            </a:r>
            <a:r>
              <a:rPr lang="it-IT" sz="3200" dirty="0" err="1"/>
              <a:t>most</a:t>
            </a:r>
            <a:r>
              <a:rPr lang="it-IT" sz="3200" dirty="0"/>
              <a:t> </a:t>
            </a:r>
            <a:r>
              <a:rPr lang="it-IT" sz="3200" dirty="0" err="1"/>
              <a:t>interesting</a:t>
            </a:r>
            <a:r>
              <a:rPr lang="it-IT" sz="3200" dirty="0"/>
              <a:t> part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still</a:t>
            </a:r>
            <a:r>
              <a:rPr lang="it-IT" sz="3200" dirty="0"/>
              <a:t> in the </a:t>
            </a:r>
            <a:r>
              <a:rPr lang="it-IT" sz="3200" dirty="0" err="1"/>
              <a:t>details</a:t>
            </a:r>
            <a:r>
              <a:rPr lang="it-IT" sz="3200" dirty="0"/>
              <a:t>.</a:t>
            </a:r>
          </a:p>
          <a:p>
            <a:r>
              <a:rPr lang="it-IT" sz="3200" dirty="0"/>
              <a:t>	Here </a:t>
            </a:r>
            <a:r>
              <a:rPr lang="it-IT" sz="3200" dirty="0" err="1"/>
              <a:t>is</a:t>
            </a:r>
            <a:r>
              <a:rPr lang="it-IT" sz="3200" dirty="0"/>
              <a:t> a </a:t>
            </a:r>
            <a:r>
              <a:rPr lang="it-IT" sz="3200" dirty="0" err="1"/>
              <a:t>glimpse</a:t>
            </a:r>
            <a:r>
              <a:rPr lang="it-IT" sz="3200" dirty="0"/>
              <a:t> 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how</a:t>
            </a:r>
            <a:r>
              <a:rPr lang="it-IT" sz="3200" dirty="0"/>
              <a:t> </a:t>
            </a:r>
            <a:r>
              <a:rPr lang="it-IT" sz="3200" dirty="0" err="1"/>
              <a:t>things</a:t>
            </a:r>
            <a:r>
              <a:rPr lang="it-IT" sz="3200" dirty="0"/>
              <a:t> are </a:t>
            </a:r>
            <a:r>
              <a:rPr lang="it-IT" sz="3200" dirty="0" err="1"/>
              <a:t>working</a:t>
            </a:r>
            <a:r>
              <a:rPr lang="it-IT" sz="3200" dirty="0"/>
              <a:t>: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3993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82A53A-9DE1-4631-9034-F8E9FC5F41C8}"/>
                  </a:ext>
                </a:extLst>
              </p:cNvPr>
              <p:cNvSpPr txBox="1"/>
              <p:nvPr/>
            </p:nvSpPr>
            <p:spPr>
              <a:xfrm>
                <a:off x="838200" y="1270000"/>
                <a:ext cx="1122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For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82A53A-9DE1-4631-9034-F8E9FC5F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0000"/>
                <a:ext cx="11226800" cy="523220"/>
              </a:xfrm>
              <a:prstGeom prst="rect">
                <a:avLst/>
              </a:prstGeom>
              <a:blipFill>
                <a:blip r:embed="rId2"/>
                <a:stretch>
                  <a:fillRect l="-869" b="-232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13BE48C-F069-4D3C-9320-DF8DEC15D2EB}"/>
              </a:ext>
            </a:extLst>
          </p:cNvPr>
          <p:cNvCxnSpPr>
            <a:cxnSpLocks/>
          </p:cNvCxnSpPr>
          <p:nvPr/>
        </p:nvCxnSpPr>
        <p:spPr>
          <a:xfrm flipV="1">
            <a:off x="6774271" y="52832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85540B9-594E-4597-BBF8-DABE36468CAA}"/>
              </a:ext>
            </a:extLst>
          </p:cNvPr>
          <p:cNvCxnSpPr>
            <a:cxnSpLocks/>
          </p:cNvCxnSpPr>
          <p:nvPr/>
        </p:nvCxnSpPr>
        <p:spPr>
          <a:xfrm flipV="1">
            <a:off x="6774271" y="466090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C3977829-9181-426C-82A4-C256494C9656}"/>
                  </a:ext>
                </a:extLst>
              </p:cNvPr>
              <p:cNvSpPr/>
              <p:nvPr/>
            </p:nvSpPr>
            <p:spPr>
              <a:xfrm>
                <a:off x="7374935" y="521866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C3977829-9181-426C-82A4-C256494C9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35" y="5218668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50284E5-4D6D-4D1C-BB86-3A2188DF7BE2}"/>
              </a:ext>
            </a:extLst>
          </p:cNvPr>
          <p:cNvSpPr txBox="1"/>
          <p:nvPr/>
        </p:nvSpPr>
        <p:spPr>
          <a:xfrm>
            <a:off x="0" y="6273800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6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82A53A-9DE1-4631-9034-F8E9FC5F41C8}"/>
                  </a:ext>
                </a:extLst>
              </p:cNvPr>
              <p:cNvSpPr txBox="1"/>
              <p:nvPr/>
            </p:nvSpPr>
            <p:spPr>
              <a:xfrm>
                <a:off x="838200" y="1270000"/>
                <a:ext cx="11226800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For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800" dirty="0"/>
              </a:p>
              <a:p>
                <a:r>
                  <a:rPr lang="it-IT" sz="2400" dirty="0"/>
                  <a:t>	-  </a:t>
                </a:r>
                <a:r>
                  <a:rPr lang="it-IT" sz="2400" dirty="0" err="1"/>
                  <a:t>calculate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unique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maximally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extended</a:t>
                </a:r>
                <a:r>
                  <a:rPr lang="it-IT" sz="2400" dirty="0"/>
                  <a:t> to the </a:t>
                </a:r>
                <a:r>
                  <a:rPr lang="it-IT" sz="2400" dirty="0" err="1"/>
                  <a:t>left</a:t>
                </a:r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82A53A-9DE1-4631-9034-F8E9FC5F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0000"/>
                <a:ext cx="11226800" cy="944169"/>
              </a:xfrm>
              <a:prstGeom prst="rect">
                <a:avLst/>
              </a:prstGeom>
              <a:blipFill>
                <a:blip r:embed="rId2"/>
                <a:stretch>
                  <a:fillRect l="-869" b="-135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D152D15-DCCF-40C7-8908-EB0B932AF8DB}"/>
              </a:ext>
            </a:extLst>
          </p:cNvPr>
          <p:cNvCxnSpPr>
            <a:cxnSpLocks/>
          </p:cNvCxnSpPr>
          <p:nvPr/>
        </p:nvCxnSpPr>
        <p:spPr>
          <a:xfrm flipV="1">
            <a:off x="6774271" y="52832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BDE0A6-5EF1-4546-854A-C91471722C1C}"/>
              </a:ext>
            </a:extLst>
          </p:cNvPr>
          <p:cNvCxnSpPr>
            <a:cxnSpLocks/>
          </p:cNvCxnSpPr>
          <p:nvPr/>
        </p:nvCxnSpPr>
        <p:spPr>
          <a:xfrm flipV="1">
            <a:off x="6774271" y="466090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47CA708-96F2-4EE2-9085-291591EF8653}"/>
                  </a:ext>
                </a:extLst>
              </p:cNvPr>
              <p:cNvSpPr/>
              <p:nvPr/>
            </p:nvSpPr>
            <p:spPr>
              <a:xfrm>
                <a:off x="7374935" y="521866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47CA708-96F2-4EE2-9085-291591EF8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35" y="5218668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4E999B01-3DE5-40E0-90E9-FCAFDD2CAE4C}"/>
              </a:ext>
            </a:extLst>
          </p:cNvPr>
          <p:cNvSpPr/>
          <p:nvPr/>
        </p:nvSpPr>
        <p:spPr>
          <a:xfrm>
            <a:off x="4080646" y="4808935"/>
            <a:ext cx="2693625" cy="9504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OMNITIG</a:t>
            </a:r>
            <a:r>
              <a:rPr lang="it-IT" sz="1600" dirty="0"/>
              <a:t> 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D4CA1D6-D202-4E7D-87B4-256F53A0F8F7}"/>
              </a:ext>
            </a:extLst>
          </p:cNvPr>
          <p:cNvSpPr/>
          <p:nvPr/>
        </p:nvSpPr>
        <p:spPr>
          <a:xfrm rot="5400000">
            <a:off x="6061888" y="3808099"/>
            <a:ext cx="335288" cy="4297772"/>
          </a:xfrm>
          <a:prstGeom prst="rightBrace">
            <a:avLst>
              <a:gd name="adj1" fmla="val 4515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97DA6A3-2CDE-434E-B89F-650411678037}"/>
              </a:ext>
            </a:extLst>
          </p:cNvPr>
          <p:cNvSpPr/>
          <p:nvPr/>
        </p:nvSpPr>
        <p:spPr>
          <a:xfrm>
            <a:off x="3378200" y="6233637"/>
            <a:ext cx="543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OMNITIG </a:t>
            </a:r>
            <a:r>
              <a:rPr lang="it-IT" sz="2400" dirty="0" err="1"/>
              <a:t>maximally</a:t>
            </a:r>
            <a:r>
              <a:rPr lang="it-IT" sz="2400" dirty="0"/>
              <a:t> </a:t>
            </a:r>
            <a:r>
              <a:rPr lang="it-IT" sz="2400" dirty="0" err="1"/>
              <a:t>extended</a:t>
            </a:r>
            <a:r>
              <a:rPr lang="it-IT" sz="2400" dirty="0"/>
              <a:t> to the </a:t>
            </a:r>
            <a:r>
              <a:rPr lang="it-IT" sz="2400" dirty="0" err="1"/>
              <a:t>left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76151E0-D9B1-4D09-853C-056A0474A09B}"/>
                  </a:ext>
                </a:extLst>
              </p:cNvPr>
              <p:cNvSpPr/>
              <p:nvPr/>
            </p:nvSpPr>
            <p:spPr>
              <a:xfrm>
                <a:off x="5057280" y="4360339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76151E0-D9B1-4D09-853C-056A0474A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80" y="4360339"/>
                <a:ext cx="4902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EBF578-1306-4129-A2D3-8F34F97DD007}"/>
              </a:ext>
            </a:extLst>
          </p:cNvPr>
          <p:cNvSpPr txBox="1"/>
          <p:nvPr/>
        </p:nvSpPr>
        <p:spPr>
          <a:xfrm>
            <a:off x="0" y="6273800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10F109-4C7F-4B7A-95D9-53292B9BF7FC}"/>
              </a:ext>
            </a:extLst>
          </p:cNvPr>
          <p:cNvSpPr txBox="1"/>
          <p:nvPr/>
        </p:nvSpPr>
        <p:spPr>
          <a:xfrm>
            <a:off x="8115300" y="2113328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OmnitigEndigWith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002763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82A53A-9DE1-4631-9034-F8E9FC5F41C8}"/>
                  </a:ext>
                </a:extLst>
              </p:cNvPr>
              <p:cNvSpPr txBox="1"/>
              <p:nvPr/>
            </p:nvSpPr>
            <p:spPr>
              <a:xfrm>
                <a:off x="838200" y="1270000"/>
                <a:ext cx="11226800" cy="284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For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800" dirty="0"/>
              </a:p>
              <a:p>
                <a:r>
                  <a:rPr lang="it-IT" sz="2400" dirty="0"/>
                  <a:t>	-  </a:t>
                </a:r>
                <a:r>
                  <a:rPr lang="it-IT" sz="2400" dirty="0" err="1"/>
                  <a:t>calculate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unique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maximally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extended</a:t>
                </a:r>
                <a:r>
                  <a:rPr lang="it-IT" sz="2400" dirty="0"/>
                  <a:t> to the </a:t>
                </a:r>
                <a:r>
                  <a:rPr lang="it-IT" sz="2400" dirty="0" err="1"/>
                  <a:t>left</a:t>
                </a:r>
                <a:endParaRPr lang="it-IT" sz="2400" dirty="0"/>
              </a:p>
              <a:p>
                <a:endParaRPr lang="it-IT" sz="2400" dirty="0"/>
              </a:p>
              <a:p>
                <a:r>
                  <a:rPr lang="it-IT" sz="2400" dirty="0"/>
                  <a:t>	-  </a:t>
                </a:r>
                <a:r>
                  <a:rPr lang="it-IT" sz="2400" dirty="0" err="1"/>
                  <a:t>add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to the set of </a:t>
                </a:r>
                <a:r>
                  <a:rPr lang="it-IT" sz="2400" dirty="0" err="1"/>
                  <a:t>left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maximal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max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endParaRPr lang="it-IT" sz="2400" dirty="0"/>
              </a:p>
              <a:p>
                <a:endParaRPr lang="it-IT" sz="2400" dirty="0"/>
              </a:p>
              <a:p>
                <a:r>
                  <a:rPr lang="it-IT" sz="2400" dirty="0" err="1"/>
                  <a:t>Finally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remove</a:t>
                </a:r>
                <a:r>
                  <a:rPr lang="it-IT" sz="2400" dirty="0"/>
                  <a:t> the non right </a:t>
                </a:r>
                <a:r>
                  <a:rPr lang="it-IT" sz="2400" dirty="0" err="1"/>
                  <a:t>maximal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(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branches</a:t>
                </a:r>
                <a:r>
                  <a:rPr lang="it-IT" sz="2400" dirty="0"/>
                  <a:t> are the last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of a </a:t>
                </a:r>
                <a:r>
                  <a:rPr lang="it-IT" sz="2400" dirty="0" err="1"/>
                  <a:t>maximal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! )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82A53A-9DE1-4631-9034-F8E9FC5F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0000"/>
                <a:ext cx="11226800" cy="2842445"/>
              </a:xfrm>
              <a:prstGeom prst="rect">
                <a:avLst/>
              </a:prstGeom>
              <a:blipFill>
                <a:blip r:embed="rId2"/>
                <a:stretch>
                  <a:fillRect l="-869" b="-3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F7FC20E-25F0-40E4-974D-14D221CA7B10}"/>
              </a:ext>
            </a:extLst>
          </p:cNvPr>
          <p:cNvCxnSpPr>
            <a:cxnSpLocks/>
          </p:cNvCxnSpPr>
          <p:nvPr/>
        </p:nvCxnSpPr>
        <p:spPr>
          <a:xfrm flipV="1">
            <a:off x="6774271" y="52832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562EA61-237B-43AB-BEE7-4D56504B6AAF}"/>
              </a:ext>
            </a:extLst>
          </p:cNvPr>
          <p:cNvCxnSpPr>
            <a:cxnSpLocks/>
          </p:cNvCxnSpPr>
          <p:nvPr/>
        </p:nvCxnSpPr>
        <p:spPr>
          <a:xfrm flipV="1">
            <a:off x="6774271" y="466090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/>
              <p:nvPr/>
            </p:nvSpPr>
            <p:spPr>
              <a:xfrm>
                <a:off x="7374935" y="521866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35" y="5218668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FBC401BC-F485-49A4-879F-CE51A7444478}"/>
              </a:ext>
            </a:extLst>
          </p:cNvPr>
          <p:cNvSpPr/>
          <p:nvPr/>
        </p:nvSpPr>
        <p:spPr>
          <a:xfrm>
            <a:off x="4080646" y="4808935"/>
            <a:ext cx="2693625" cy="9504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OMNITIG</a:t>
            </a:r>
            <a:r>
              <a:rPr lang="it-IT" sz="1600" dirty="0"/>
              <a:t> 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BC397E4-0FDD-4D61-AC4A-6E3B0886C5E4}"/>
              </a:ext>
            </a:extLst>
          </p:cNvPr>
          <p:cNvCxnSpPr>
            <a:cxnSpLocks/>
          </p:cNvCxnSpPr>
          <p:nvPr/>
        </p:nvCxnSpPr>
        <p:spPr>
          <a:xfrm flipV="1">
            <a:off x="8149182" y="528320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61F63E-BEF2-413D-8EDB-15097D489A01}"/>
              </a:ext>
            </a:extLst>
          </p:cNvPr>
          <p:cNvCxnSpPr>
            <a:cxnSpLocks/>
          </p:cNvCxnSpPr>
          <p:nvPr/>
        </p:nvCxnSpPr>
        <p:spPr>
          <a:xfrm flipV="1">
            <a:off x="9583375" y="528129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EEEA34-2046-43DF-9118-40A85E4FE546}"/>
              </a:ext>
            </a:extLst>
          </p:cNvPr>
          <p:cNvCxnSpPr>
            <a:cxnSpLocks/>
          </p:cNvCxnSpPr>
          <p:nvPr/>
        </p:nvCxnSpPr>
        <p:spPr>
          <a:xfrm>
            <a:off x="11011966" y="5284153"/>
            <a:ext cx="906825" cy="139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8CBBD79-2FB6-4B31-A7EB-A9A4F09EEDC5}"/>
              </a:ext>
            </a:extLst>
          </p:cNvPr>
          <p:cNvCxnSpPr>
            <a:cxnSpLocks/>
          </p:cNvCxnSpPr>
          <p:nvPr/>
        </p:nvCxnSpPr>
        <p:spPr>
          <a:xfrm flipV="1">
            <a:off x="11021786" y="4874835"/>
            <a:ext cx="785426" cy="399033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A68BB70-67DA-44F0-98A6-7B5A2EF10272}"/>
              </a:ext>
            </a:extLst>
          </p:cNvPr>
          <p:cNvCxnSpPr>
            <a:cxnSpLocks/>
          </p:cNvCxnSpPr>
          <p:nvPr/>
        </p:nvCxnSpPr>
        <p:spPr>
          <a:xfrm>
            <a:off x="8868387" y="4660900"/>
            <a:ext cx="714988" cy="612968"/>
          </a:xfrm>
          <a:prstGeom prst="straightConnector1">
            <a:avLst/>
          </a:prstGeom>
          <a:ln w="15875"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A91117F2-BB5F-44AF-A86D-8ADFABD90B24}"/>
                  </a:ext>
                </a:extLst>
              </p:cNvPr>
              <p:cNvSpPr/>
              <p:nvPr/>
            </p:nvSpPr>
            <p:spPr>
              <a:xfrm>
                <a:off x="5057280" y="4360339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A91117F2-BB5F-44AF-A86D-8ADFABD90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80" y="4360339"/>
                <a:ext cx="4902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24D2C7F6-CC51-4C7F-8835-18C6B85316D8}"/>
              </a:ext>
            </a:extLst>
          </p:cNvPr>
          <p:cNvSpPr/>
          <p:nvPr/>
        </p:nvSpPr>
        <p:spPr>
          <a:xfrm rot="5400000">
            <a:off x="9423366" y="4030813"/>
            <a:ext cx="160132" cy="3036707"/>
          </a:xfrm>
          <a:prstGeom prst="rightBrace">
            <a:avLst>
              <a:gd name="adj1" fmla="val 4515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41B0616F-4F77-49E2-8BA7-A8A4E660E3A6}"/>
                  </a:ext>
                </a:extLst>
              </p:cNvPr>
              <p:cNvSpPr/>
              <p:nvPr/>
            </p:nvSpPr>
            <p:spPr>
              <a:xfrm>
                <a:off x="8212682" y="5629233"/>
                <a:ext cx="2698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max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endParaRPr lang="it-IT" sz="2400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41B0616F-4F77-49E2-8BA7-A8A4E660E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2" y="5629233"/>
                <a:ext cx="2698752" cy="461665"/>
              </a:xfrm>
              <a:prstGeom prst="rect">
                <a:avLst/>
              </a:prstGeom>
              <a:blipFill>
                <a:blip r:embed="rId5"/>
                <a:stretch>
                  <a:fillRect l="-677" t="-10526" r="-2483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395B085-4558-4DE7-AC82-FB22A196EEDB}"/>
              </a:ext>
            </a:extLst>
          </p:cNvPr>
          <p:cNvSpPr txBox="1"/>
          <p:nvPr/>
        </p:nvSpPr>
        <p:spPr>
          <a:xfrm>
            <a:off x="8115300" y="2113328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OmnitigEndigWith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2343705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461665"/>
              </a:xfrm>
              <a:prstGeom prst="rect">
                <a:avLst/>
              </a:prstGeom>
              <a:blipFill>
                <a:blip r:embed="rId2"/>
                <a:stretch>
                  <a:fillRect l="-869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CA424719-B9B7-4BBD-88F0-411E207BB2BA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CA424719-B9B7-4BBD-88F0-411E207B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642E0E5-495C-41BE-9AC4-D076423CAF22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AC0D5AB-B309-41CA-9348-1CC7B6684D3C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3482EBF0-05A7-407D-A127-505E692385EE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3482EBF0-05A7-407D-A127-505E69238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D511A2CD-510B-4FC9-912C-B49DA3BBD54F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D511A2CD-510B-4FC9-912C-B49DA3BBD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5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10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D6B4C-C352-4BE0-8091-53FC7C5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FE9F58-87A1-4184-9417-A0B7A3B4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6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Node: 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		 			</a:t>
                </a:r>
                <a:r>
                  <a:rPr lang="it-IT" dirty="0" err="1"/>
                  <a:t>String</a:t>
                </a:r>
                <a:r>
                  <a:rPr lang="it-IT" dirty="0"/>
                  <a:t>:         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Gadug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/>
                  <a:t>Edge: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it-IT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dugi" panose="020B0502040204020203" pitchFamily="34" charset="0"/>
                  </a:rPr>
                  <a:t>of </a:t>
                </a:r>
                <a:r>
                  <a:rPr lang="it-IT" sz="2000" i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dugi" panose="020B0502040204020203" pitchFamily="34" charset="0"/>
                  </a:rPr>
                  <a:t>weight</a:t>
                </a:r>
                <a:r>
                  <a:rPr lang="it-IT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dugi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	     	</a:t>
                </a:r>
                <a:r>
                  <a:rPr lang="it-IT" dirty="0" err="1"/>
                  <a:t>Overlapping</a:t>
                </a:r>
                <a:r>
                  <a:rPr lang="it-IT" dirty="0"/>
                  <a:t>: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suf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pre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Gadug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Walk</a:t>
                </a:r>
                <a:r>
                  <a:rPr lang="it-IT" dirty="0"/>
                  <a:t>: 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		Merge: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spell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000" b="0" i="1" spc="-3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it-IT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pc="-3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it-IT" sz="1800" b="0" baseline="30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baseline="18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baseline="18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Gadugi" panose="020B0502040204020203" pitchFamily="34" charset="0"/>
                  </a:rPr>
                  <a:t> …</a:t>
                </a:r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require</a:t>
                </a:r>
                <a:r>
                  <a:rPr lang="it-IT" dirty="0"/>
                  <a:t> NO </a:t>
                </a:r>
                <a:r>
                  <a:rPr lang="it-IT" dirty="0" err="1"/>
                  <a:t>redundancy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dirty="0">
                  <a:latin typeface="Gadug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Gadug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it-IT" sz="2000" dirty="0">
                    <a:latin typeface="Gadugi" panose="020B0502040204020203" pitchFamily="34" charset="0"/>
                  </a:rPr>
                  <a:t> in </a:t>
                </a:r>
                <a:r>
                  <a:rPr lang="it-IT" sz="2000" dirty="0" err="1">
                    <a:latin typeface="Gadugi" panose="020B0502040204020203" pitchFamily="34" charset="0"/>
                  </a:rPr>
                  <a:t>particular</a:t>
                </a:r>
                <a:r>
                  <a:rPr lang="it-IT" sz="2000" dirty="0">
                    <a:latin typeface="Gadugi" panose="020B0502040204020203" pitchFamily="34" charset="0"/>
                  </a:rPr>
                  <a:t>, </a:t>
                </a:r>
                <a:r>
                  <a:rPr lang="it-IT" sz="2000" dirty="0" err="1">
                    <a:latin typeface="Gadugi" panose="020B0502040204020203" pitchFamily="34" charset="0"/>
                  </a:rPr>
                  <a:t>if</a:t>
                </a:r>
                <a:r>
                  <a:rPr lang="it-IT" sz="2000" dirty="0">
                    <a:latin typeface="Gadug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Gadugi" panose="020B0502040204020203" pitchFamily="34" charset="0"/>
                  </a:rPr>
                  <a:t> are 2 </a:t>
                </a:r>
                <a:r>
                  <a:rPr lang="it-IT" sz="2000" dirty="0" err="1">
                    <a:latin typeface="Gadugi" panose="020B0502040204020203" pitchFamily="34" charset="0"/>
                  </a:rPr>
                  <a:t>nodes</a:t>
                </a:r>
                <a:r>
                  <a:rPr lang="it-IT" sz="2000" dirty="0">
                    <a:latin typeface="Gadugi" panose="020B0502040204020203" pitchFamily="34" charset="0"/>
                  </a:rPr>
                  <a:t>, </a:t>
                </a:r>
                <a:r>
                  <a:rPr lang="it-IT" sz="2000" dirty="0" err="1">
                    <a:latin typeface="Gadugi" panose="020B0502040204020203" pitchFamily="34" charset="0"/>
                  </a:rPr>
                  <a:t>then</a:t>
                </a:r>
                <a:r>
                  <a:rPr lang="it-IT" sz="2000" dirty="0">
                    <a:latin typeface="Gadugi" panose="020B0502040204020203" pitchFamily="34" charset="0"/>
                  </a:rPr>
                  <a:t> the </a:t>
                </a:r>
                <a:r>
                  <a:rPr lang="it-IT" sz="2000" dirty="0" err="1">
                    <a:latin typeface="Gadugi" panose="020B0502040204020203" pitchFamily="34" charset="0"/>
                  </a:rPr>
                  <a:t>string</a:t>
                </a:r>
                <a:r>
                  <a:rPr lang="it-IT" sz="2000" dirty="0">
                    <a:latin typeface="Gadug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Gadugi" panose="020B0502040204020203" pitchFamily="34" charset="0"/>
                  </a:rPr>
                  <a:t> </a:t>
                </a:r>
                <a:r>
                  <a:rPr lang="it-IT" sz="2000" dirty="0" err="1">
                    <a:latin typeface="Gadugi" panose="020B0502040204020203" pitchFamily="34" charset="0"/>
                  </a:rPr>
                  <a:t>can’t</a:t>
                </a:r>
                <a:r>
                  <a:rPr lang="it-IT" sz="2000" dirty="0">
                    <a:latin typeface="Gadugi" panose="020B0502040204020203" pitchFamily="34" charset="0"/>
                  </a:rPr>
                  <a:t> be a </a:t>
                </a:r>
                <a:r>
                  <a:rPr lang="it-IT" sz="2000" dirty="0" err="1">
                    <a:latin typeface="Gadugi" panose="020B0502040204020203" pitchFamily="34" charset="0"/>
                  </a:rPr>
                  <a:t>substring</a:t>
                </a:r>
                <a:r>
                  <a:rPr lang="it-IT" sz="2000" dirty="0">
                    <a:latin typeface="Gadug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Gadugi" panose="020B0502040204020203" pitchFamily="34" charset="0"/>
                  </a:rPr>
                  <a:t> and viceversa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FE9F58-87A1-4184-9417-A0B7A3B4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6470" cy="4351338"/>
              </a:xfrm>
              <a:blipFill>
                <a:blip r:embed="rId2"/>
                <a:stretch>
                  <a:fillRect l="-116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D10F539-23C2-49A8-8743-D8E51EF7C00D}"/>
              </a:ext>
            </a:extLst>
          </p:cNvPr>
          <p:cNvSpPr/>
          <p:nvPr/>
        </p:nvSpPr>
        <p:spPr>
          <a:xfrm>
            <a:off x="5628168" y="1978232"/>
            <a:ext cx="467832" cy="19138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2C65148-3418-4D29-8046-04F0B39A0361}"/>
              </a:ext>
            </a:extLst>
          </p:cNvPr>
          <p:cNvSpPr/>
          <p:nvPr/>
        </p:nvSpPr>
        <p:spPr>
          <a:xfrm>
            <a:off x="5628168" y="2470797"/>
            <a:ext cx="467832" cy="19138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38C3671F-B32D-4357-B203-AE0DFBF651EE}"/>
              </a:ext>
            </a:extLst>
          </p:cNvPr>
          <p:cNvSpPr/>
          <p:nvPr/>
        </p:nvSpPr>
        <p:spPr>
          <a:xfrm>
            <a:off x="5628168" y="2981520"/>
            <a:ext cx="467832" cy="1913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A2DB9E1-6106-43A1-802D-0E1160291C4C}"/>
                  </a:ext>
                </a:extLst>
              </p:cNvPr>
              <p:cNvSpPr txBox="1"/>
              <p:nvPr/>
            </p:nvSpPr>
            <p:spPr>
              <a:xfrm>
                <a:off x="3966210" y="3909060"/>
                <a:ext cx="5349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⇔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spell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spell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A2DB9E1-6106-43A1-802D-0E116029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10" y="3909060"/>
                <a:ext cx="534924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400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461665"/>
              </a:xfrm>
              <a:prstGeom prst="rect">
                <a:avLst/>
              </a:prstGeom>
              <a:blipFill>
                <a:blip r:embed="rId2"/>
                <a:stretch>
                  <a:fillRect l="-869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CA424719-B9B7-4BBD-88F0-411E207BB2BA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CA424719-B9B7-4BBD-88F0-411E207B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642E0E5-495C-41BE-9AC4-D076423CAF22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AC0D5AB-B309-41CA-9348-1CC7B6684D3C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3482EBF0-05A7-407D-A127-505E692385EE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3482EBF0-05A7-407D-A127-505E69238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02DC3BC-EEDB-4CD0-913C-E065FF4170FF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D511A2CD-510B-4FC9-912C-B49DA3BBD54F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D511A2CD-510B-4FC9-912C-B49DA3BBD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5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BD2792C3-2214-4094-9FD8-C277D6C49459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BD2792C3-2214-4094-9FD8-C277D6C49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7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br>
                  <a:rPr lang="it-IT" sz="2400" dirty="0"/>
                </a:br>
                <a:r>
                  <a:rPr lang="it-IT" sz="2400" dirty="0"/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R-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(</a:t>
                </a:r>
                <a:r>
                  <a:rPr lang="it-IT" sz="2400" dirty="0" err="1"/>
                  <a:t>actually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):</a:t>
                </a:r>
                <a:br>
                  <a:rPr lang="it-IT" sz="2400" dirty="0"/>
                </a:b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r>
                  <a:rPr lang="it-IT" sz="2400" dirty="0"/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2308324"/>
              </a:xfrm>
              <a:prstGeom prst="rect">
                <a:avLst/>
              </a:prstGeom>
              <a:blipFill>
                <a:blip r:embed="rId2"/>
                <a:stretch>
                  <a:fillRect l="-869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6C549C76-2785-4084-8DC4-5AEDBFE1210B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6C549C76-2785-4084-8DC4-5AEDBFE12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260A536-72EC-4349-BA17-0D0E83A09807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D8711EC-D501-4E35-92B7-1BC9CBCED2DF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7821CCF1-47B3-4046-A1FF-759EB7BAABEA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7821CCF1-47B3-4046-A1FF-759EB7BAA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776226A7-D188-45A2-AF79-487F5F9CBF89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95AA9980-A5B8-49AA-83DF-549A843971AB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95AA9980-A5B8-49AA-83DF-549A84397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5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50AE1D39-D8D3-4D09-BE36-A66DFB8157EB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50AE1D39-D8D3-4D09-BE36-A66DFB815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6B00841-F8A5-41C6-8AE4-1B987C8C47DA}"/>
              </a:ext>
            </a:extLst>
          </p:cNvPr>
          <p:cNvCxnSpPr>
            <a:cxnSpLocks/>
          </p:cNvCxnSpPr>
          <p:nvPr/>
        </p:nvCxnSpPr>
        <p:spPr>
          <a:xfrm>
            <a:off x="9960461" y="1231310"/>
            <a:ext cx="308123" cy="7310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C8A7974C-A2A7-4B3C-A3E3-6BF88236EE12}"/>
                  </a:ext>
                </a:extLst>
              </p:cNvPr>
              <p:cNvSpPr/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C8A7974C-A2A7-4B3C-A3E3-6BF88236E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733B578-B645-4248-BD32-702AFBA444B2}"/>
              </a:ext>
            </a:extLst>
          </p:cNvPr>
          <p:cNvCxnSpPr>
            <a:cxnSpLocks/>
          </p:cNvCxnSpPr>
          <p:nvPr/>
        </p:nvCxnSpPr>
        <p:spPr>
          <a:xfrm>
            <a:off x="9319280" y="1065444"/>
            <a:ext cx="641181" cy="16586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06798F5-2703-42CA-868E-2564253D44FA}"/>
              </a:ext>
            </a:extLst>
          </p:cNvPr>
          <p:cNvCxnSpPr>
            <a:cxnSpLocks/>
          </p:cNvCxnSpPr>
          <p:nvPr/>
        </p:nvCxnSpPr>
        <p:spPr>
          <a:xfrm>
            <a:off x="9960461" y="1152645"/>
            <a:ext cx="22150" cy="78666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10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br>
                  <a:rPr lang="it-IT" sz="2400" dirty="0"/>
                </a:br>
                <a:r>
                  <a:rPr lang="it-IT" sz="2400" dirty="0"/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R-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(</a:t>
                </a:r>
                <a:r>
                  <a:rPr lang="it-IT" sz="2400" dirty="0" err="1"/>
                  <a:t>actually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):</a:t>
                </a:r>
                <a:br>
                  <a:rPr lang="it-IT" sz="2400" dirty="0"/>
                </a:b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a strong bridge (</a:t>
                </a:r>
                <a:r>
                  <a:rPr lang="it-IT" sz="2400" dirty="0" err="1"/>
                  <a:t>removing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leaves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graph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strongly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connected</a:t>
                </a:r>
                <a:r>
                  <a:rPr lang="it-IT" sz="2400" dirty="0"/>
                  <a:t>):</a:t>
                </a:r>
              </a:p>
              <a:p>
                <a:r>
                  <a:rPr lang="it-IT" sz="2400" dirty="0"/>
                  <a:t>    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 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3416320"/>
              </a:xfrm>
              <a:prstGeom prst="rect">
                <a:avLst/>
              </a:prstGeom>
              <a:blipFill>
                <a:blip r:embed="rId2"/>
                <a:stretch>
                  <a:fillRect l="-869" t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AE7640DF-568E-4E77-BCB1-A77493A6445F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AE7640DF-568E-4E77-BCB1-A77493A64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A63F058-D3D8-4591-98AC-7EE09ABD570C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F4E6DD55-07ED-4DE6-AF57-D183BB571C58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ACB764BF-1F50-4007-9A31-6ACA0CFCB829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ACB764BF-1F50-4007-9A31-6ACA0CFCB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igura a mano libera: forma 54">
            <a:extLst>
              <a:ext uri="{FF2B5EF4-FFF2-40B4-BE49-F238E27FC236}">
                <a16:creationId xmlns:a16="http://schemas.microsoft.com/office/drawing/2014/main" id="{E3342784-A59C-4D33-B165-29EE9AD88F2B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8C0089B8-58D5-4663-9D0D-32035E236081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8C0089B8-58D5-4663-9D0D-32035E236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5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11862F2-6636-4675-9A90-847A97BBD7BB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11862F2-6636-4675-9A90-847A97BBD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64F3CF6F-F510-4F91-BB94-8CAE9A33C1D4}"/>
              </a:ext>
            </a:extLst>
          </p:cNvPr>
          <p:cNvCxnSpPr>
            <a:cxnSpLocks/>
          </p:cNvCxnSpPr>
          <p:nvPr/>
        </p:nvCxnSpPr>
        <p:spPr>
          <a:xfrm>
            <a:off x="9960461" y="1231310"/>
            <a:ext cx="308123" cy="7310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EC9DDB33-8E83-45C3-9283-C022F029E494}"/>
                  </a:ext>
                </a:extLst>
              </p:cNvPr>
              <p:cNvSpPr/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EC9DDB33-8E83-45C3-9283-C022F029E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C9C3138E-D385-4588-B774-D903EF5AB7D8}"/>
              </a:ext>
            </a:extLst>
          </p:cNvPr>
          <p:cNvCxnSpPr>
            <a:cxnSpLocks/>
          </p:cNvCxnSpPr>
          <p:nvPr/>
        </p:nvCxnSpPr>
        <p:spPr>
          <a:xfrm>
            <a:off x="9319280" y="1065444"/>
            <a:ext cx="641181" cy="16586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566E17FB-7C68-4B47-B02B-1335DC844FBC}"/>
              </a:ext>
            </a:extLst>
          </p:cNvPr>
          <p:cNvCxnSpPr>
            <a:cxnSpLocks/>
          </p:cNvCxnSpPr>
          <p:nvPr/>
        </p:nvCxnSpPr>
        <p:spPr>
          <a:xfrm>
            <a:off x="9960461" y="1152645"/>
            <a:ext cx="22150" cy="78666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8E8CD68-7A30-4383-B084-0CDFB8753DA8}"/>
              </a:ext>
            </a:extLst>
          </p:cNvPr>
          <p:cNvCxnSpPr>
            <a:cxnSpLocks/>
          </p:cNvCxnSpPr>
          <p:nvPr/>
        </p:nvCxnSpPr>
        <p:spPr>
          <a:xfrm flipH="1" flipV="1">
            <a:off x="9603791" y="126208"/>
            <a:ext cx="830986" cy="424414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2CD5C08A-ADD1-4059-B202-EA7C85CD0BEC}"/>
              </a:ext>
            </a:extLst>
          </p:cNvPr>
          <p:cNvCxnSpPr>
            <a:cxnSpLocks/>
          </p:cNvCxnSpPr>
          <p:nvPr/>
        </p:nvCxnSpPr>
        <p:spPr>
          <a:xfrm>
            <a:off x="10311113" y="1962334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52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F7FC20E-25F0-40E4-974D-14D221CA7B10}"/>
              </a:ext>
            </a:extLst>
          </p:cNvPr>
          <p:cNvCxnSpPr>
            <a:cxnSpLocks/>
          </p:cNvCxnSpPr>
          <p:nvPr/>
        </p:nvCxnSpPr>
        <p:spPr>
          <a:xfrm flipV="1">
            <a:off x="10302908" y="596058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562EA61-237B-43AB-BEE7-4D56504B6AAF}"/>
              </a:ext>
            </a:extLst>
          </p:cNvPr>
          <p:cNvCxnSpPr>
            <a:cxnSpLocks/>
          </p:cNvCxnSpPr>
          <p:nvPr/>
        </p:nvCxnSpPr>
        <p:spPr>
          <a:xfrm flipV="1">
            <a:off x="10302908" y="533828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/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7ECAB1D-64FC-4373-9307-24EEDDFB1602}"/>
              </a:ext>
            </a:extLst>
          </p:cNvPr>
          <p:cNvSpPr/>
          <p:nvPr/>
        </p:nvSpPr>
        <p:spPr>
          <a:xfrm>
            <a:off x="9929525" y="4511233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/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br>
                  <a:rPr lang="it-IT" sz="2400" dirty="0"/>
                </a:br>
                <a:r>
                  <a:rPr lang="it-IT" sz="2400" dirty="0"/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R-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(</a:t>
                </a:r>
                <a:r>
                  <a:rPr lang="it-IT" sz="2400" dirty="0" err="1"/>
                  <a:t>actually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):</a:t>
                </a:r>
                <a:br>
                  <a:rPr lang="it-IT" sz="2400" dirty="0"/>
                </a:b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a strong bridge (</a:t>
                </a:r>
                <a:r>
                  <a:rPr lang="it-IT" sz="2400" dirty="0" err="1"/>
                  <a:t>removing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leaves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graph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strongly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connected</a:t>
                </a:r>
                <a:r>
                  <a:rPr lang="it-IT" sz="2400" dirty="0"/>
                  <a:t>):</a:t>
                </a:r>
              </a:p>
              <a:p>
                <a:r>
                  <a:rPr lang="it-IT" sz="2400" dirty="0"/>
                  <a:t>    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Otherwise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400" dirty="0"/>
                  <a:t> be the last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remaining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blipFill>
                <a:blip r:embed="rId4"/>
                <a:stretch>
                  <a:fillRect l="-869" t="-1600" b="-38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/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/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555ECE2-8D89-4C91-A67E-3AF07E1089E9}"/>
              </a:ext>
            </a:extLst>
          </p:cNvPr>
          <p:cNvCxnSpPr>
            <a:cxnSpLocks/>
          </p:cNvCxnSpPr>
          <p:nvPr/>
        </p:nvCxnSpPr>
        <p:spPr>
          <a:xfrm flipH="1" flipV="1">
            <a:off x="9595586" y="4137154"/>
            <a:ext cx="1315469" cy="4007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19E2A32-5144-4110-9DE6-38B05EB69F84}"/>
              </a:ext>
            </a:extLst>
          </p:cNvPr>
          <p:cNvCxnSpPr>
            <a:cxnSpLocks/>
          </p:cNvCxnSpPr>
          <p:nvPr/>
        </p:nvCxnSpPr>
        <p:spPr>
          <a:xfrm>
            <a:off x="10302908" y="5973280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/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t-IT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00212C-1F47-4557-A904-6EC031370F65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1D16612-3CAB-4869-8D11-1BA071ECC2A0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718A852F-FC40-482B-A1F1-F3DC9D0FB944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9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B766D17-6589-4E1A-8EB9-29AC8D5F2386}"/>
              </a:ext>
            </a:extLst>
          </p:cNvPr>
          <p:cNvCxnSpPr>
            <a:cxnSpLocks/>
          </p:cNvCxnSpPr>
          <p:nvPr/>
        </p:nvCxnSpPr>
        <p:spPr>
          <a:xfrm>
            <a:off x="9960461" y="1231310"/>
            <a:ext cx="308123" cy="7310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/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B147AA3-BC8F-4ADC-8CAD-14B8C70D68E6}"/>
              </a:ext>
            </a:extLst>
          </p:cNvPr>
          <p:cNvCxnSpPr>
            <a:cxnSpLocks/>
          </p:cNvCxnSpPr>
          <p:nvPr/>
        </p:nvCxnSpPr>
        <p:spPr>
          <a:xfrm>
            <a:off x="9319280" y="1065444"/>
            <a:ext cx="641181" cy="16586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D4C7369-5B83-4A04-BFFB-29040AAE6288}"/>
              </a:ext>
            </a:extLst>
          </p:cNvPr>
          <p:cNvCxnSpPr>
            <a:cxnSpLocks/>
          </p:cNvCxnSpPr>
          <p:nvPr/>
        </p:nvCxnSpPr>
        <p:spPr>
          <a:xfrm>
            <a:off x="9960461" y="1152645"/>
            <a:ext cx="22150" cy="78666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8184663-4936-41F3-99C7-158048174D11}"/>
              </a:ext>
            </a:extLst>
          </p:cNvPr>
          <p:cNvCxnSpPr>
            <a:cxnSpLocks/>
          </p:cNvCxnSpPr>
          <p:nvPr/>
        </p:nvCxnSpPr>
        <p:spPr>
          <a:xfrm flipH="1" flipV="1">
            <a:off x="9603791" y="126208"/>
            <a:ext cx="830986" cy="424414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A5FCB40-E72C-47EA-B946-23A3B06C878F}"/>
              </a:ext>
            </a:extLst>
          </p:cNvPr>
          <p:cNvCxnSpPr>
            <a:cxnSpLocks/>
          </p:cNvCxnSpPr>
          <p:nvPr/>
        </p:nvCxnSpPr>
        <p:spPr>
          <a:xfrm>
            <a:off x="10311113" y="1962334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958FE4-573F-4BDD-840C-AFBF34CCE142}"/>
              </a:ext>
            </a:extLst>
          </p:cNvPr>
          <p:cNvCxnSpPr>
            <a:cxnSpLocks/>
          </p:cNvCxnSpPr>
          <p:nvPr/>
        </p:nvCxnSpPr>
        <p:spPr>
          <a:xfrm flipH="1">
            <a:off x="10268584" y="4537860"/>
            <a:ext cx="617677" cy="60959"/>
          </a:xfrm>
          <a:prstGeom prst="straightConnector1">
            <a:avLst/>
          </a:prstGeom>
          <a:ln w="19050">
            <a:solidFill>
              <a:srgbClr val="FBAC0D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1E74148E-18E9-4E7F-85AE-E8EC8AD3AC1F}"/>
              </a:ext>
            </a:extLst>
          </p:cNvPr>
          <p:cNvCxnSpPr>
            <a:cxnSpLocks/>
          </p:cNvCxnSpPr>
          <p:nvPr/>
        </p:nvCxnSpPr>
        <p:spPr>
          <a:xfrm flipH="1">
            <a:off x="10829731" y="4509327"/>
            <a:ext cx="266223" cy="122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Figura a mano libera: forma 70">
            <a:extLst>
              <a:ext uri="{FF2B5EF4-FFF2-40B4-BE49-F238E27FC236}">
                <a16:creationId xmlns:a16="http://schemas.microsoft.com/office/drawing/2014/main" id="{71B6CD23-7F39-4CDA-9066-0B4A50DD102A}"/>
              </a:ext>
            </a:extLst>
          </p:cNvPr>
          <p:cNvSpPr/>
          <p:nvPr/>
        </p:nvSpPr>
        <p:spPr>
          <a:xfrm>
            <a:off x="9909998" y="4598819"/>
            <a:ext cx="377002" cy="1382881"/>
          </a:xfrm>
          <a:custGeom>
            <a:avLst/>
            <a:gdLst>
              <a:gd name="connsiteX0" fmla="*/ 338902 w 377002"/>
              <a:gd name="connsiteY0" fmla="*/ 0 h 1409700"/>
              <a:gd name="connsiteX1" fmla="*/ 46802 w 377002"/>
              <a:gd name="connsiteY1" fmla="*/ 165100 h 1409700"/>
              <a:gd name="connsiteX2" fmla="*/ 34102 w 377002"/>
              <a:gd name="connsiteY2" fmla="*/ 558800 h 1409700"/>
              <a:gd name="connsiteX3" fmla="*/ 377002 w 37700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02" h="1409700">
                <a:moveTo>
                  <a:pt x="338902" y="0"/>
                </a:moveTo>
                <a:cubicBezTo>
                  <a:pt x="218252" y="35983"/>
                  <a:pt x="97602" y="71967"/>
                  <a:pt x="46802" y="165100"/>
                </a:cubicBezTo>
                <a:cubicBezTo>
                  <a:pt x="-3998" y="258233"/>
                  <a:pt x="-20931" y="351367"/>
                  <a:pt x="34102" y="558800"/>
                </a:cubicBezTo>
                <a:cubicBezTo>
                  <a:pt x="89135" y="766233"/>
                  <a:pt x="233068" y="1087966"/>
                  <a:pt x="377002" y="1409700"/>
                </a:cubicBezTo>
              </a:path>
            </a:pathLst>
          </a:custGeom>
          <a:noFill/>
          <a:ln w="31750" cmpd="sng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/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775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F7FC20E-25F0-40E4-974D-14D221CA7B10}"/>
              </a:ext>
            </a:extLst>
          </p:cNvPr>
          <p:cNvCxnSpPr>
            <a:cxnSpLocks/>
          </p:cNvCxnSpPr>
          <p:nvPr/>
        </p:nvCxnSpPr>
        <p:spPr>
          <a:xfrm flipV="1">
            <a:off x="10302908" y="596058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562EA61-237B-43AB-BEE7-4D56504B6AAF}"/>
              </a:ext>
            </a:extLst>
          </p:cNvPr>
          <p:cNvCxnSpPr>
            <a:cxnSpLocks/>
          </p:cNvCxnSpPr>
          <p:nvPr/>
        </p:nvCxnSpPr>
        <p:spPr>
          <a:xfrm flipV="1">
            <a:off x="10302908" y="533828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/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7ECAB1D-64FC-4373-9307-24EEDDFB1602}"/>
              </a:ext>
            </a:extLst>
          </p:cNvPr>
          <p:cNvSpPr/>
          <p:nvPr/>
        </p:nvSpPr>
        <p:spPr>
          <a:xfrm>
            <a:off x="9929525" y="4511233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/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br>
                  <a:rPr lang="it-IT" sz="2400" dirty="0"/>
                </a:br>
                <a:r>
                  <a:rPr lang="it-IT" sz="2400" dirty="0"/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R-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(</a:t>
                </a:r>
                <a:r>
                  <a:rPr lang="it-IT" sz="2400" dirty="0" err="1"/>
                  <a:t>actually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):</a:t>
                </a:r>
                <a:br>
                  <a:rPr lang="it-IT" sz="2400" dirty="0"/>
                </a:b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a strong bridge (</a:t>
                </a:r>
                <a:r>
                  <a:rPr lang="it-IT" sz="2400" dirty="0" err="1"/>
                  <a:t>removing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leaves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graph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strongly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connected</a:t>
                </a:r>
                <a:r>
                  <a:rPr lang="it-IT" sz="2400" dirty="0"/>
                  <a:t>):</a:t>
                </a:r>
              </a:p>
              <a:p>
                <a:r>
                  <a:rPr lang="it-IT" sz="2400" dirty="0"/>
                  <a:t>    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Otherwise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400" dirty="0"/>
                  <a:t> be the last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remaining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 	-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400" dirty="0"/>
                  <a:t> to be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b="1" dirty="0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itself</a:t>
                </a:r>
                <a:r>
                  <a:rPr lang="it-IT" sz="2400" dirty="0"/>
                  <a:t>,</a:t>
                </a:r>
              </a:p>
              <a:p>
                <a:r>
                  <a:rPr lang="it-IT" sz="2400" dirty="0"/>
                  <a:t>	    </a:t>
                </a:r>
                <a:r>
                  <a:rPr lang="it-IT" sz="2400" dirty="0" err="1"/>
                  <a:t>memoize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endParaRPr lang="it-IT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3785652"/>
              </a:xfrm>
              <a:prstGeom prst="rect">
                <a:avLst/>
              </a:prstGeom>
              <a:blipFill>
                <a:blip r:embed="rId4"/>
                <a:stretch>
                  <a:fillRect l="-869" t="-1288" b="-24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/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/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555ECE2-8D89-4C91-A67E-3AF07E1089E9}"/>
              </a:ext>
            </a:extLst>
          </p:cNvPr>
          <p:cNvCxnSpPr>
            <a:cxnSpLocks/>
          </p:cNvCxnSpPr>
          <p:nvPr/>
        </p:nvCxnSpPr>
        <p:spPr>
          <a:xfrm flipH="1" flipV="1">
            <a:off x="9595586" y="4137154"/>
            <a:ext cx="1315469" cy="4007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19E2A32-5144-4110-9DE6-38B05EB69F84}"/>
              </a:ext>
            </a:extLst>
          </p:cNvPr>
          <p:cNvCxnSpPr>
            <a:cxnSpLocks/>
          </p:cNvCxnSpPr>
          <p:nvPr/>
        </p:nvCxnSpPr>
        <p:spPr>
          <a:xfrm>
            <a:off x="10302908" y="5973280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/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t-IT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00212C-1F47-4557-A904-6EC031370F65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1D16612-3CAB-4869-8D11-1BA071ECC2A0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718A852F-FC40-482B-A1F1-F3DC9D0FB944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9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B766D17-6589-4E1A-8EB9-29AC8D5F2386}"/>
              </a:ext>
            </a:extLst>
          </p:cNvPr>
          <p:cNvCxnSpPr>
            <a:cxnSpLocks/>
          </p:cNvCxnSpPr>
          <p:nvPr/>
        </p:nvCxnSpPr>
        <p:spPr>
          <a:xfrm>
            <a:off x="9960461" y="1231310"/>
            <a:ext cx="308123" cy="7310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/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B147AA3-BC8F-4ADC-8CAD-14B8C70D68E6}"/>
              </a:ext>
            </a:extLst>
          </p:cNvPr>
          <p:cNvCxnSpPr>
            <a:cxnSpLocks/>
          </p:cNvCxnSpPr>
          <p:nvPr/>
        </p:nvCxnSpPr>
        <p:spPr>
          <a:xfrm>
            <a:off x="9319280" y="1065444"/>
            <a:ext cx="641181" cy="16586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D4C7369-5B83-4A04-BFFB-29040AAE6288}"/>
              </a:ext>
            </a:extLst>
          </p:cNvPr>
          <p:cNvCxnSpPr>
            <a:cxnSpLocks/>
          </p:cNvCxnSpPr>
          <p:nvPr/>
        </p:nvCxnSpPr>
        <p:spPr>
          <a:xfrm>
            <a:off x="9960461" y="1152645"/>
            <a:ext cx="22150" cy="78666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8184663-4936-41F3-99C7-158048174D11}"/>
              </a:ext>
            </a:extLst>
          </p:cNvPr>
          <p:cNvCxnSpPr>
            <a:cxnSpLocks/>
          </p:cNvCxnSpPr>
          <p:nvPr/>
        </p:nvCxnSpPr>
        <p:spPr>
          <a:xfrm flipH="1" flipV="1">
            <a:off x="9603791" y="126208"/>
            <a:ext cx="830986" cy="424414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A5FCB40-E72C-47EA-B946-23A3B06C878F}"/>
              </a:ext>
            </a:extLst>
          </p:cNvPr>
          <p:cNvCxnSpPr>
            <a:cxnSpLocks/>
          </p:cNvCxnSpPr>
          <p:nvPr/>
        </p:nvCxnSpPr>
        <p:spPr>
          <a:xfrm>
            <a:off x="10311113" y="1962334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958FE4-573F-4BDD-840C-AFBF34CCE142}"/>
              </a:ext>
            </a:extLst>
          </p:cNvPr>
          <p:cNvCxnSpPr>
            <a:cxnSpLocks/>
          </p:cNvCxnSpPr>
          <p:nvPr/>
        </p:nvCxnSpPr>
        <p:spPr>
          <a:xfrm flipH="1">
            <a:off x="10268584" y="4537860"/>
            <a:ext cx="617677" cy="60959"/>
          </a:xfrm>
          <a:prstGeom prst="straightConnector1">
            <a:avLst/>
          </a:prstGeom>
          <a:ln w="19050">
            <a:solidFill>
              <a:srgbClr val="FBAC0D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1E74148E-18E9-4E7F-85AE-E8EC8AD3AC1F}"/>
              </a:ext>
            </a:extLst>
          </p:cNvPr>
          <p:cNvCxnSpPr>
            <a:cxnSpLocks/>
          </p:cNvCxnSpPr>
          <p:nvPr/>
        </p:nvCxnSpPr>
        <p:spPr>
          <a:xfrm flipH="1">
            <a:off x="10829731" y="4509327"/>
            <a:ext cx="266223" cy="122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Figura a mano libera: forma 70">
            <a:extLst>
              <a:ext uri="{FF2B5EF4-FFF2-40B4-BE49-F238E27FC236}">
                <a16:creationId xmlns:a16="http://schemas.microsoft.com/office/drawing/2014/main" id="{71B6CD23-7F39-4CDA-9066-0B4A50DD102A}"/>
              </a:ext>
            </a:extLst>
          </p:cNvPr>
          <p:cNvSpPr/>
          <p:nvPr/>
        </p:nvSpPr>
        <p:spPr>
          <a:xfrm>
            <a:off x="9909998" y="4598819"/>
            <a:ext cx="377002" cy="1382881"/>
          </a:xfrm>
          <a:custGeom>
            <a:avLst/>
            <a:gdLst>
              <a:gd name="connsiteX0" fmla="*/ 338902 w 377002"/>
              <a:gd name="connsiteY0" fmla="*/ 0 h 1409700"/>
              <a:gd name="connsiteX1" fmla="*/ 46802 w 377002"/>
              <a:gd name="connsiteY1" fmla="*/ 165100 h 1409700"/>
              <a:gd name="connsiteX2" fmla="*/ 34102 w 377002"/>
              <a:gd name="connsiteY2" fmla="*/ 558800 h 1409700"/>
              <a:gd name="connsiteX3" fmla="*/ 377002 w 37700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02" h="1409700">
                <a:moveTo>
                  <a:pt x="338902" y="0"/>
                </a:moveTo>
                <a:cubicBezTo>
                  <a:pt x="218252" y="35983"/>
                  <a:pt x="97602" y="71967"/>
                  <a:pt x="46802" y="165100"/>
                </a:cubicBezTo>
                <a:cubicBezTo>
                  <a:pt x="-3998" y="258233"/>
                  <a:pt x="-20931" y="351367"/>
                  <a:pt x="34102" y="558800"/>
                </a:cubicBezTo>
                <a:cubicBezTo>
                  <a:pt x="89135" y="766233"/>
                  <a:pt x="233068" y="1087966"/>
                  <a:pt x="377002" y="1409700"/>
                </a:cubicBezTo>
              </a:path>
            </a:pathLst>
          </a:custGeom>
          <a:noFill/>
          <a:ln w="31750" cmpd="sng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/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881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F7FC20E-25F0-40E4-974D-14D221CA7B10}"/>
              </a:ext>
            </a:extLst>
          </p:cNvPr>
          <p:cNvCxnSpPr>
            <a:cxnSpLocks/>
          </p:cNvCxnSpPr>
          <p:nvPr/>
        </p:nvCxnSpPr>
        <p:spPr>
          <a:xfrm flipV="1">
            <a:off x="10302908" y="596058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562EA61-237B-43AB-BEE7-4D56504B6AAF}"/>
              </a:ext>
            </a:extLst>
          </p:cNvPr>
          <p:cNvCxnSpPr>
            <a:cxnSpLocks/>
          </p:cNvCxnSpPr>
          <p:nvPr/>
        </p:nvCxnSpPr>
        <p:spPr>
          <a:xfrm flipV="1">
            <a:off x="10302908" y="533828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/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7ECAB1D-64FC-4373-9307-24EEDDFB1602}"/>
              </a:ext>
            </a:extLst>
          </p:cNvPr>
          <p:cNvSpPr/>
          <p:nvPr/>
        </p:nvSpPr>
        <p:spPr>
          <a:xfrm>
            <a:off x="9929525" y="4511233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/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500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br>
                  <a:rPr lang="it-IT" sz="2400" dirty="0"/>
                </a:br>
                <a:r>
                  <a:rPr lang="it-IT" sz="2400" dirty="0"/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R-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(</a:t>
                </a:r>
                <a:r>
                  <a:rPr lang="it-IT" sz="2400" dirty="0" err="1"/>
                  <a:t>actually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):</a:t>
                </a:r>
                <a:br>
                  <a:rPr lang="it-IT" sz="2400" dirty="0"/>
                </a:b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a strong bridge (</a:t>
                </a:r>
                <a:r>
                  <a:rPr lang="it-IT" sz="2400" dirty="0" err="1"/>
                  <a:t>removing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leaves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graph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strongly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connected</a:t>
                </a:r>
                <a:r>
                  <a:rPr lang="it-IT" sz="2400" dirty="0"/>
                  <a:t>):</a:t>
                </a:r>
              </a:p>
              <a:p>
                <a:r>
                  <a:rPr lang="it-IT" sz="2400" dirty="0"/>
                  <a:t>    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Otherwise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400" dirty="0"/>
                  <a:t> be the last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remaining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 	-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400" dirty="0"/>
                  <a:t> to be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b="1" dirty="0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itself</a:t>
                </a:r>
                <a:r>
                  <a:rPr lang="it-IT" sz="2400" dirty="0"/>
                  <a:t>,</a:t>
                </a:r>
              </a:p>
              <a:p>
                <a:r>
                  <a:rPr lang="it-IT" sz="2400" dirty="0"/>
                  <a:t>	    </a:t>
                </a:r>
                <a:r>
                  <a:rPr lang="it-IT" sz="2400" dirty="0" err="1"/>
                  <a:t>memoize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endParaRPr lang="it-IT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t-IT" sz="2400" dirty="0"/>
                  <a:t>	-   </a:t>
                </a:r>
                <a:r>
                  <a:rPr lang="it-IT" sz="2400" dirty="0" err="1"/>
                  <a:t>Otherwise</a:t>
                </a:r>
                <a:r>
                  <a:rPr lang="it-IT" sz="2400" dirty="0"/>
                  <a:t>, call </a:t>
                </a:r>
                <a:r>
                  <a:rPr lang="it-IT" sz="2400" dirty="0" err="1"/>
                  <a:t>recursively</a:t>
                </a:r>
                <a:r>
                  <a:rPr lang="it-IT" sz="2400" dirty="0"/>
                  <a:t> on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: </a:t>
                </a:r>
              </a:p>
              <a:p>
                <a:r>
                  <a:rPr lang="it-IT" sz="2400" dirty="0"/>
                  <a:t>		-  first </a:t>
                </a:r>
                <a:r>
                  <a:rPr lang="it-IT" sz="2400" dirty="0" err="1"/>
                  <a:t>calculate</a:t>
                </a:r>
                <a:r>
                  <a:rPr lang="it-IT" sz="2400" dirty="0"/>
                  <a:t> </a:t>
                </a:r>
                <a:r>
                  <a:rPr lang="it-IT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OmnitigEndingWith</a:t>
                </a:r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it-IT" sz="2400" b="0" i="1" dirty="0" smtClean="0">
                        <a:solidFill>
                          <a:srgbClr val="FBAC0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endParaRPr lang="it-IT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t-IT" sz="2400" dirty="0"/>
                  <a:t>		-  </a:t>
                </a:r>
                <a:r>
                  <a:rPr lang="it-IT" sz="2400" dirty="0" err="1"/>
                  <a:t>then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memoize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:r>
                  <a:rPr lang="it-IT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80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800" dirty="0"/>
                  <a:t> </a:t>
                </a:r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5006820"/>
              </a:xfrm>
              <a:prstGeom prst="rect">
                <a:avLst/>
              </a:prstGeom>
              <a:blipFill>
                <a:blip r:embed="rId4"/>
                <a:stretch>
                  <a:fillRect l="-869" t="-974" b="-1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/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/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555ECE2-8D89-4C91-A67E-3AF07E1089E9}"/>
              </a:ext>
            </a:extLst>
          </p:cNvPr>
          <p:cNvCxnSpPr>
            <a:cxnSpLocks/>
          </p:cNvCxnSpPr>
          <p:nvPr/>
        </p:nvCxnSpPr>
        <p:spPr>
          <a:xfrm flipH="1" flipV="1">
            <a:off x="9595586" y="4137154"/>
            <a:ext cx="1315469" cy="4007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19E2A32-5144-4110-9DE6-38B05EB69F84}"/>
              </a:ext>
            </a:extLst>
          </p:cNvPr>
          <p:cNvCxnSpPr>
            <a:cxnSpLocks/>
          </p:cNvCxnSpPr>
          <p:nvPr/>
        </p:nvCxnSpPr>
        <p:spPr>
          <a:xfrm>
            <a:off x="10302908" y="5973280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/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t-IT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00212C-1F47-4557-A904-6EC031370F65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1D16612-3CAB-4869-8D11-1BA071ECC2A0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718A852F-FC40-482B-A1F1-F3DC9D0FB944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9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B766D17-6589-4E1A-8EB9-29AC8D5F2386}"/>
              </a:ext>
            </a:extLst>
          </p:cNvPr>
          <p:cNvCxnSpPr>
            <a:cxnSpLocks/>
          </p:cNvCxnSpPr>
          <p:nvPr/>
        </p:nvCxnSpPr>
        <p:spPr>
          <a:xfrm>
            <a:off x="9960461" y="1231310"/>
            <a:ext cx="308123" cy="7310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/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B147AA3-BC8F-4ADC-8CAD-14B8C70D68E6}"/>
              </a:ext>
            </a:extLst>
          </p:cNvPr>
          <p:cNvCxnSpPr>
            <a:cxnSpLocks/>
          </p:cNvCxnSpPr>
          <p:nvPr/>
        </p:nvCxnSpPr>
        <p:spPr>
          <a:xfrm>
            <a:off x="9319280" y="1065444"/>
            <a:ext cx="641181" cy="16586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D4C7369-5B83-4A04-BFFB-29040AAE6288}"/>
              </a:ext>
            </a:extLst>
          </p:cNvPr>
          <p:cNvCxnSpPr>
            <a:cxnSpLocks/>
          </p:cNvCxnSpPr>
          <p:nvPr/>
        </p:nvCxnSpPr>
        <p:spPr>
          <a:xfrm>
            <a:off x="9960461" y="1152645"/>
            <a:ext cx="22150" cy="78666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8184663-4936-41F3-99C7-158048174D11}"/>
              </a:ext>
            </a:extLst>
          </p:cNvPr>
          <p:cNvCxnSpPr>
            <a:cxnSpLocks/>
          </p:cNvCxnSpPr>
          <p:nvPr/>
        </p:nvCxnSpPr>
        <p:spPr>
          <a:xfrm flipH="1" flipV="1">
            <a:off x="9603791" y="126208"/>
            <a:ext cx="830986" cy="424414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A5FCB40-E72C-47EA-B946-23A3B06C878F}"/>
              </a:ext>
            </a:extLst>
          </p:cNvPr>
          <p:cNvCxnSpPr>
            <a:cxnSpLocks/>
          </p:cNvCxnSpPr>
          <p:nvPr/>
        </p:nvCxnSpPr>
        <p:spPr>
          <a:xfrm>
            <a:off x="10311113" y="1962334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958FE4-573F-4BDD-840C-AFBF34CCE142}"/>
              </a:ext>
            </a:extLst>
          </p:cNvPr>
          <p:cNvCxnSpPr>
            <a:cxnSpLocks/>
          </p:cNvCxnSpPr>
          <p:nvPr/>
        </p:nvCxnSpPr>
        <p:spPr>
          <a:xfrm flipH="1">
            <a:off x="10268584" y="4537860"/>
            <a:ext cx="617677" cy="60959"/>
          </a:xfrm>
          <a:prstGeom prst="straightConnector1">
            <a:avLst/>
          </a:prstGeom>
          <a:ln w="19050">
            <a:solidFill>
              <a:srgbClr val="FBAC0D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1E74148E-18E9-4E7F-85AE-E8EC8AD3AC1F}"/>
              </a:ext>
            </a:extLst>
          </p:cNvPr>
          <p:cNvCxnSpPr>
            <a:cxnSpLocks/>
          </p:cNvCxnSpPr>
          <p:nvPr/>
        </p:nvCxnSpPr>
        <p:spPr>
          <a:xfrm flipH="1">
            <a:off x="10829731" y="4509327"/>
            <a:ext cx="266223" cy="122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Figura a mano libera: forma 70">
            <a:extLst>
              <a:ext uri="{FF2B5EF4-FFF2-40B4-BE49-F238E27FC236}">
                <a16:creationId xmlns:a16="http://schemas.microsoft.com/office/drawing/2014/main" id="{71B6CD23-7F39-4CDA-9066-0B4A50DD102A}"/>
              </a:ext>
            </a:extLst>
          </p:cNvPr>
          <p:cNvSpPr/>
          <p:nvPr/>
        </p:nvSpPr>
        <p:spPr>
          <a:xfrm>
            <a:off x="9909998" y="4598819"/>
            <a:ext cx="377002" cy="1382881"/>
          </a:xfrm>
          <a:custGeom>
            <a:avLst/>
            <a:gdLst>
              <a:gd name="connsiteX0" fmla="*/ 338902 w 377002"/>
              <a:gd name="connsiteY0" fmla="*/ 0 h 1409700"/>
              <a:gd name="connsiteX1" fmla="*/ 46802 w 377002"/>
              <a:gd name="connsiteY1" fmla="*/ 165100 h 1409700"/>
              <a:gd name="connsiteX2" fmla="*/ 34102 w 377002"/>
              <a:gd name="connsiteY2" fmla="*/ 558800 h 1409700"/>
              <a:gd name="connsiteX3" fmla="*/ 377002 w 37700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02" h="1409700">
                <a:moveTo>
                  <a:pt x="338902" y="0"/>
                </a:moveTo>
                <a:cubicBezTo>
                  <a:pt x="218252" y="35983"/>
                  <a:pt x="97602" y="71967"/>
                  <a:pt x="46802" y="165100"/>
                </a:cubicBezTo>
                <a:cubicBezTo>
                  <a:pt x="-3998" y="258233"/>
                  <a:pt x="-20931" y="351367"/>
                  <a:pt x="34102" y="558800"/>
                </a:cubicBezTo>
                <a:cubicBezTo>
                  <a:pt x="89135" y="766233"/>
                  <a:pt x="233068" y="1087966"/>
                  <a:pt x="377002" y="1409700"/>
                </a:cubicBezTo>
              </a:path>
            </a:pathLst>
          </a:custGeom>
          <a:noFill/>
          <a:ln w="31750" cmpd="sng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/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005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F7FC20E-25F0-40E4-974D-14D221CA7B10}"/>
              </a:ext>
            </a:extLst>
          </p:cNvPr>
          <p:cNvCxnSpPr>
            <a:cxnSpLocks/>
          </p:cNvCxnSpPr>
          <p:nvPr/>
        </p:nvCxnSpPr>
        <p:spPr>
          <a:xfrm flipV="1">
            <a:off x="10302908" y="5960580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562EA61-237B-43AB-BEE7-4D56504B6AAF}"/>
              </a:ext>
            </a:extLst>
          </p:cNvPr>
          <p:cNvCxnSpPr>
            <a:cxnSpLocks/>
          </p:cNvCxnSpPr>
          <p:nvPr/>
        </p:nvCxnSpPr>
        <p:spPr>
          <a:xfrm flipV="1">
            <a:off x="10302908" y="5338280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/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2E9419A-F602-46E5-9771-BE4655DE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72" y="5896048"/>
                <a:ext cx="3847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7ECAB1D-64FC-4373-9307-24EEDDFB1602}"/>
              </a:ext>
            </a:extLst>
          </p:cNvPr>
          <p:cNvSpPr/>
          <p:nvPr/>
        </p:nvSpPr>
        <p:spPr>
          <a:xfrm>
            <a:off x="9929525" y="4511233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/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D0B3138B-2ADB-4621-AB26-56CF3B546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348" y="5235817"/>
                <a:ext cx="384765" cy="461665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500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the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consider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and a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sibling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, </a:t>
                </a:r>
                <a:br>
                  <a:rPr lang="it-IT" sz="2400" dirty="0"/>
                </a:br>
                <a:r>
                  <a:rPr lang="it-IT" sz="2400" dirty="0"/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R-</a:t>
                </a:r>
                <a:r>
                  <a:rPr lang="it-IT" sz="2400" dirty="0" err="1"/>
                  <a:t>univocal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(</a:t>
                </a:r>
                <a:r>
                  <a:rPr lang="it-IT" sz="2400" dirty="0" err="1"/>
                  <a:t>actually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):</a:t>
                </a:r>
                <a:br>
                  <a:rPr lang="it-IT" sz="2400" dirty="0"/>
                </a:b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a strong bridge (</a:t>
                </a:r>
                <a:r>
                  <a:rPr lang="it-IT" sz="2400" dirty="0" err="1"/>
                  <a:t>removing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leaves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graph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strongly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connected</a:t>
                </a:r>
                <a:r>
                  <a:rPr lang="it-IT" sz="2400" dirty="0"/>
                  <a:t>):</a:t>
                </a:r>
              </a:p>
              <a:p>
                <a:r>
                  <a:rPr lang="it-IT" sz="2400" dirty="0"/>
                  <a:t>    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Otherwise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400" dirty="0"/>
                  <a:t> be the last </a:t>
                </a:r>
                <a:r>
                  <a:rPr lang="it-IT" sz="2400" dirty="0" err="1"/>
                  <a:t>branch</a:t>
                </a:r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2400" dirty="0"/>
                  <a:t> the </a:t>
                </a:r>
                <a:r>
                  <a:rPr lang="it-IT" sz="2400" dirty="0" err="1"/>
                  <a:t>remaining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 	-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400" dirty="0"/>
                  <a:t> to be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b="1" dirty="0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itself</a:t>
                </a:r>
                <a:r>
                  <a:rPr lang="it-IT" sz="2400" dirty="0"/>
                  <a:t>,</a:t>
                </a:r>
              </a:p>
              <a:p>
                <a:r>
                  <a:rPr lang="it-IT" sz="2400" dirty="0"/>
                  <a:t>	    </a:t>
                </a:r>
                <a:r>
                  <a:rPr lang="it-IT" sz="2400" dirty="0" err="1"/>
                  <a:t>memoize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</a:t>
                </a:r>
                <a:endParaRPr lang="it-IT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t-IT" sz="2400" dirty="0"/>
                  <a:t>	-   </a:t>
                </a:r>
                <a:r>
                  <a:rPr lang="it-IT" sz="2400" dirty="0" err="1"/>
                  <a:t>Otherwise</a:t>
                </a:r>
                <a:r>
                  <a:rPr lang="it-IT" sz="2400" dirty="0"/>
                  <a:t>, call </a:t>
                </a:r>
                <a:r>
                  <a:rPr lang="it-IT" sz="2400" dirty="0" err="1"/>
                  <a:t>recursively</a:t>
                </a:r>
                <a:r>
                  <a:rPr lang="it-IT" sz="2400" dirty="0"/>
                  <a:t> on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: </a:t>
                </a:r>
              </a:p>
              <a:p>
                <a:r>
                  <a:rPr lang="it-IT" sz="2400" dirty="0"/>
                  <a:t>		-  first </a:t>
                </a:r>
                <a:r>
                  <a:rPr lang="it-IT" sz="2400" dirty="0" err="1"/>
                  <a:t>calculate</a:t>
                </a:r>
                <a:r>
                  <a:rPr lang="it-IT" sz="2400" dirty="0"/>
                  <a:t> </a:t>
                </a:r>
                <a:r>
                  <a:rPr lang="it-IT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OmnitigEndingWith</a:t>
                </a:r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it-IT" sz="2400" b="0" i="1" dirty="0" smtClean="0">
                        <a:solidFill>
                          <a:srgbClr val="FBAC0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endParaRPr lang="it-IT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t-IT" sz="2400" dirty="0"/>
                  <a:t>		-  </a:t>
                </a:r>
                <a:r>
                  <a:rPr lang="it-IT" sz="2400" dirty="0" err="1"/>
                  <a:t>then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memoize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return</a:t>
                </a:r>
                <a:r>
                  <a:rPr lang="it-IT" sz="2400" dirty="0"/>
                  <a:t> </a:t>
                </a:r>
                <a:r>
                  <a:rPr lang="it-IT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80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800" dirty="0"/>
                  <a:t> </a:t>
                </a:r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5006820"/>
              </a:xfrm>
              <a:prstGeom prst="rect">
                <a:avLst/>
              </a:prstGeom>
              <a:blipFill>
                <a:blip r:embed="rId4"/>
                <a:stretch>
                  <a:fillRect l="-869" t="-974" b="-1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/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C43701-1B7A-45B0-8340-DBBFC51FB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519" y="3969251"/>
                <a:ext cx="4288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/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09590C8-7248-4CDB-90EC-0D551C149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256" y="5832210"/>
                <a:ext cx="4293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555ECE2-8D89-4C91-A67E-3AF07E1089E9}"/>
              </a:ext>
            </a:extLst>
          </p:cNvPr>
          <p:cNvCxnSpPr>
            <a:cxnSpLocks/>
          </p:cNvCxnSpPr>
          <p:nvPr/>
        </p:nvCxnSpPr>
        <p:spPr>
          <a:xfrm flipH="1" flipV="1">
            <a:off x="9595586" y="4137154"/>
            <a:ext cx="1315469" cy="4007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19E2A32-5144-4110-9DE6-38B05EB69F84}"/>
              </a:ext>
            </a:extLst>
          </p:cNvPr>
          <p:cNvCxnSpPr>
            <a:cxnSpLocks/>
          </p:cNvCxnSpPr>
          <p:nvPr/>
        </p:nvCxnSpPr>
        <p:spPr>
          <a:xfrm>
            <a:off x="10302908" y="5973280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/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t-IT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CC6BB0C-1F24-4C9E-B3BA-E2CD40EB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809" y="4535343"/>
                <a:ext cx="390941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00212C-1F47-4557-A904-6EC031370F65}"/>
              </a:ext>
            </a:extLst>
          </p:cNvPr>
          <p:cNvCxnSpPr>
            <a:cxnSpLocks/>
          </p:cNvCxnSpPr>
          <p:nvPr/>
        </p:nvCxnSpPr>
        <p:spPr>
          <a:xfrm flipV="1">
            <a:off x="10311113" y="1949634"/>
            <a:ext cx="1438411" cy="190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1D16612-3CAB-4869-8D11-1BA071ECC2A0}"/>
              </a:ext>
            </a:extLst>
          </p:cNvPr>
          <p:cNvCxnSpPr>
            <a:cxnSpLocks/>
          </p:cNvCxnSpPr>
          <p:nvPr/>
        </p:nvCxnSpPr>
        <p:spPr>
          <a:xfrm flipV="1">
            <a:off x="10311113" y="1327334"/>
            <a:ext cx="1201329" cy="6223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/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B55B730-51A3-4814-B602-1972B1DC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77" y="1885102"/>
                <a:ext cx="3847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718A852F-FC40-482B-A1F1-F3DC9D0FB944}"/>
              </a:ext>
            </a:extLst>
          </p:cNvPr>
          <p:cNvSpPr/>
          <p:nvPr/>
        </p:nvSpPr>
        <p:spPr>
          <a:xfrm>
            <a:off x="9937730" y="500287"/>
            <a:ext cx="1819999" cy="1462047"/>
          </a:xfrm>
          <a:custGeom>
            <a:avLst/>
            <a:gdLst>
              <a:gd name="connsiteX0" fmla="*/ 1549312 w 1819999"/>
              <a:gd name="connsiteY0" fmla="*/ 827047 h 1462047"/>
              <a:gd name="connsiteX1" fmla="*/ 1803312 w 1819999"/>
              <a:gd name="connsiteY1" fmla="*/ 192047 h 1462047"/>
              <a:gd name="connsiteX2" fmla="*/ 1130212 w 1819999"/>
              <a:gd name="connsiteY2" fmla="*/ 1547 h 1462047"/>
              <a:gd name="connsiteX3" fmla="*/ 38012 w 1819999"/>
              <a:gd name="connsiteY3" fmla="*/ 268247 h 1462047"/>
              <a:gd name="connsiteX4" fmla="*/ 355512 w 1819999"/>
              <a:gd name="connsiteY4" fmla="*/ 1462047 h 14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999" h="1462047">
                <a:moveTo>
                  <a:pt x="1549312" y="827047"/>
                </a:moveTo>
                <a:cubicBezTo>
                  <a:pt x="1711237" y="578338"/>
                  <a:pt x="1873162" y="329630"/>
                  <a:pt x="1803312" y="192047"/>
                </a:cubicBezTo>
                <a:cubicBezTo>
                  <a:pt x="1733462" y="54464"/>
                  <a:pt x="1424429" y="-11153"/>
                  <a:pt x="1130212" y="1547"/>
                </a:cubicBezTo>
                <a:cubicBezTo>
                  <a:pt x="835995" y="14247"/>
                  <a:pt x="167129" y="24830"/>
                  <a:pt x="38012" y="268247"/>
                </a:cubicBezTo>
                <a:cubicBezTo>
                  <a:pt x="-91105" y="511664"/>
                  <a:pt x="132203" y="986855"/>
                  <a:pt x="355512" y="1462047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/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565BAA2-8F59-4D42-B45D-85416B8A8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53" y="1224871"/>
                <a:ext cx="384765" cy="461665"/>
              </a:xfrm>
              <a:prstGeom prst="rect">
                <a:avLst/>
              </a:prstGeom>
              <a:blipFill>
                <a:blip r:embed="rId9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/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708E6D0C-87A4-4EE7-AEEC-EFB9C3CC6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78" y="69666"/>
                <a:ext cx="428899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/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019A5AE-A3E8-4568-BB95-555751AE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1" y="1821264"/>
                <a:ext cx="4293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B766D17-6589-4E1A-8EB9-29AC8D5F2386}"/>
              </a:ext>
            </a:extLst>
          </p:cNvPr>
          <p:cNvCxnSpPr>
            <a:cxnSpLocks/>
          </p:cNvCxnSpPr>
          <p:nvPr/>
        </p:nvCxnSpPr>
        <p:spPr>
          <a:xfrm>
            <a:off x="9960461" y="1231310"/>
            <a:ext cx="308123" cy="7310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/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B9CFEA1-8AFF-4F01-B138-8FDE14B1C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26" y="1343467"/>
                <a:ext cx="505267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B147AA3-BC8F-4ADC-8CAD-14B8C70D68E6}"/>
              </a:ext>
            </a:extLst>
          </p:cNvPr>
          <p:cNvCxnSpPr>
            <a:cxnSpLocks/>
          </p:cNvCxnSpPr>
          <p:nvPr/>
        </p:nvCxnSpPr>
        <p:spPr>
          <a:xfrm>
            <a:off x="9319280" y="1065444"/>
            <a:ext cx="641181" cy="165867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D4C7369-5B83-4A04-BFFB-29040AAE6288}"/>
              </a:ext>
            </a:extLst>
          </p:cNvPr>
          <p:cNvCxnSpPr>
            <a:cxnSpLocks/>
          </p:cNvCxnSpPr>
          <p:nvPr/>
        </p:nvCxnSpPr>
        <p:spPr>
          <a:xfrm>
            <a:off x="9960461" y="1152645"/>
            <a:ext cx="22150" cy="78666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8184663-4936-41F3-99C7-158048174D11}"/>
              </a:ext>
            </a:extLst>
          </p:cNvPr>
          <p:cNvCxnSpPr>
            <a:cxnSpLocks/>
          </p:cNvCxnSpPr>
          <p:nvPr/>
        </p:nvCxnSpPr>
        <p:spPr>
          <a:xfrm flipH="1" flipV="1">
            <a:off x="9603791" y="126208"/>
            <a:ext cx="830986" cy="424414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A5FCB40-E72C-47EA-B946-23A3B06C878F}"/>
              </a:ext>
            </a:extLst>
          </p:cNvPr>
          <p:cNvCxnSpPr>
            <a:cxnSpLocks/>
          </p:cNvCxnSpPr>
          <p:nvPr/>
        </p:nvCxnSpPr>
        <p:spPr>
          <a:xfrm>
            <a:off x="10311113" y="1962334"/>
            <a:ext cx="1079607" cy="609600"/>
          </a:xfrm>
          <a:prstGeom prst="straightConnector1">
            <a:avLst/>
          </a:prstGeom>
          <a:ln w="15875">
            <a:prstDash val="sysDot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958FE4-573F-4BDD-840C-AFBF34CCE142}"/>
              </a:ext>
            </a:extLst>
          </p:cNvPr>
          <p:cNvCxnSpPr>
            <a:cxnSpLocks/>
          </p:cNvCxnSpPr>
          <p:nvPr/>
        </p:nvCxnSpPr>
        <p:spPr>
          <a:xfrm flipH="1">
            <a:off x="10268584" y="4537860"/>
            <a:ext cx="617677" cy="60959"/>
          </a:xfrm>
          <a:prstGeom prst="straightConnector1">
            <a:avLst/>
          </a:prstGeom>
          <a:ln w="19050">
            <a:solidFill>
              <a:srgbClr val="FBAC0D"/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1E74148E-18E9-4E7F-85AE-E8EC8AD3AC1F}"/>
              </a:ext>
            </a:extLst>
          </p:cNvPr>
          <p:cNvCxnSpPr>
            <a:cxnSpLocks/>
          </p:cNvCxnSpPr>
          <p:nvPr/>
        </p:nvCxnSpPr>
        <p:spPr>
          <a:xfrm flipH="1">
            <a:off x="10829731" y="4509327"/>
            <a:ext cx="266223" cy="122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Figura a mano libera: forma 70">
            <a:extLst>
              <a:ext uri="{FF2B5EF4-FFF2-40B4-BE49-F238E27FC236}">
                <a16:creationId xmlns:a16="http://schemas.microsoft.com/office/drawing/2014/main" id="{71B6CD23-7F39-4CDA-9066-0B4A50DD102A}"/>
              </a:ext>
            </a:extLst>
          </p:cNvPr>
          <p:cNvSpPr/>
          <p:nvPr/>
        </p:nvSpPr>
        <p:spPr>
          <a:xfrm>
            <a:off x="9909998" y="4598819"/>
            <a:ext cx="377002" cy="1382881"/>
          </a:xfrm>
          <a:custGeom>
            <a:avLst/>
            <a:gdLst>
              <a:gd name="connsiteX0" fmla="*/ 338902 w 377002"/>
              <a:gd name="connsiteY0" fmla="*/ 0 h 1409700"/>
              <a:gd name="connsiteX1" fmla="*/ 46802 w 377002"/>
              <a:gd name="connsiteY1" fmla="*/ 165100 h 1409700"/>
              <a:gd name="connsiteX2" fmla="*/ 34102 w 377002"/>
              <a:gd name="connsiteY2" fmla="*/ 558800 h 1409700"/>
              <a:gd name="connsiteX3" fmla="*/ 377002 w 37700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02" h="1409700">
                <a:moveTo>
                  <a:pt x="338902" y="0"/>
                </a:moveTo>
                <a:cubicBezTo>
                  <a:pt x="218252" y="35983"/>
                  <a:pt x="97602" y="71967"/>
                  <a:pt x="46802" y="165100"/>
                </a:cubicBezTo>
                <a:cubicBezTo>
                  <a:pt x="-3998" y="258233"/>
                  <a:pt x="-20931" y="351367"/>
                  <a:pt x="34102" y="558800"/>
                </a:cubicBezTo>
                <a:cubicBezTo>
                  <a:pt x="89135" y="766233"/>
                  <a:pt x="233068" y="1087966"/>
                  <a:pt x="377002" y="1409700"/>
                </a:cubicBezTo>
              </a:path>
            </a:pathLst>
          </a:custGeom>
          <a:noFill/>
          <a:ln w="31750" cmpd="sng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/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C5410A4B-5C87-4C4A-9D86-27D33BCE9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00" y="5150703"/>
                <a:ext cx="428002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77777B83-12DF-492B-8E8A-6487A5108275}"/>
                  </a:ext>
                </a:extLst>
              </p14:cNvPr>
              <p14:cNvContentPartPr/>
              <p14:nvPr/>
            </p14:nvContentPartPr>
            <p14:xfrm>
              <a:off x="4533900" y="4241560"/>
              <a:ext cx="29088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77777B83-12DF-492B-8E8A-6487A51082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7900" y="4169920"/>
                <a:ext cx="36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3CB11299-E653-48C6-B1CA-F120710D869E}"/>
                  </a:ext>
                </a:extLst>
              </p14:cNvPr>
              <p14:cNvContentPartPr/>
              <p14:nvPr/>
            </p14:nvContentPartPr>
            <p14:xfrm>
              <a:off x="4560540" y="4317520"/>
              <a:ext cx="290880" cy="133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3CB11299-E653-48C6-B1CA-F120710D8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4540" y="4245880"/>
                <a:ext cx="362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5E2CE6B-2F6A-471D-8F32-280E677B1CE4}"/>
                  </a:ext>
                </a:extLst>
              </p14:cNvPr>
              <p14:cNvContentPartPr/>
              <p14:nvPr/>
            </p14:nvContentPartPr>
            <p14:xfrm>
              <a:off x="4546500" y="4127440"/>
              <a:ext cx="303840" cy="3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5E2CE6B-2F6A-471D-8F32-280E677B1C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0500" y="4055440"/>
                <a:ext cx="375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85EB2201-0297-491F-AFF6-E9DF4DDC9D2F}"/>
                  </a:ext>
                </a:extLst>
              </p14:cNvPr>
              <p14:cNvContentPartPr/>
              <p14:nvPr/>
            </p14:nvContentPartPr>
            <p14:xfrm>
              <a:off x="8373660" y="5651320"/>
              <a:ext cx="470880" cy="1796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85EB2201-0297-491F-AFF6-E9DF4DDC9D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37660" y="5579320"/>
                <a:ext cx="5425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AB1DBF26-70A5-4D26-9F27-C92996B82FA5}"/>
                  </a:ext>
                </a:extLst>
              </p14:cNvPr>
              <p14:cNvContentPartPr/>
              <p14:nvPr/>
            </p14:nvContentPartPr>
            <p14:xfrm>
              <a:off x="4991100" y="4378000"/>
              <a:ext cx="1600200" cy="25920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AB1DBF26-70A5-4D26-9F27-C92996B82F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2100" y="4369000"/>
                <a:ext cx="1617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F156395E-B3D0-4E16-B71F-0CA65A94BE87}"/>
                  </a:ext>
                </a:extLst>
              </p14:cNvPr>
              <p14:cNvContentPartPr/>
              <p14:nvPr/>
            </p14:nvContentPartPr>
            <p14:xfrm>
              <a:off x="8271060" y="4878760"/>
              <a:ext cx="622440" cy="63540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F156395E-B3D0-4E16-B71F-0CA65A94BE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62060" y="4870115"/>
                <a:ext cx="640080" cy="65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6C870C6B-980E-4D3F-A61E-B9EC934241C7}"/>
                  </a:ext>
                </a:extLst>
              </p14:cNvPr>
              <p14:cNvContentPartPr/>
              <p14:nvPr/>
            </p14:nvContentPartPr>
            <p14:xfrm>
              <a:off x="7047780" y="4466200"/>
              <a:ext cx="509400" cy="2329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6C870C6B-980E-4D3F-A61E-B9EC934241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39134" y="4457200"/>
                <a:ext cx="52705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2D10AD58-B756-44B2-B0A5-F2F2C22C4A8A}"/>
                  </a:ext>
                </a:extLst>
              </p14:cNvPr>
              <p14:cNvContentPartPr/>
              <p14:nvPr/>
            </p14:nvContentPartPr>
            <p14:xfrm>
              <a:off x="8584980" y="4495720"/>
              <a:ext cx="11880" cy="228600"/>
            </p14:xfrm>
          </p:contentPart>
        </mc:Choice>
        <mc:Fallback xmlns=""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2D10AD58-B756-44B2-B0A5-F2F2C22C4A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5980" y="4486720"/>
                <a:ext cx="295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FFA36B9-408A-4591-9A7B-59DEE4B6B0E5}"/>
                  </a:ext>
                </a:extLst>
              </p14:cNvPr>
              <p14:cNvContentPartPr/>
              <p14:nvPr/>
            </p14:nvContentPartPr>
            <p14:xfrm>
              <a:off x="7721340" y="4470160"/>
              <a:ext cx="697680" cy="25272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FFA36B9-408A-4591-9A7B-59DEE4B6B0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12696" y="4461532"/>
                <a:ext cx="715329" cy="27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978F8411-19B3-444D-A144-FFA535368161}"/>
                  </a:ext>
                </a:extLst>
              </p14:cNvPr>
              <p14:cNvContentPartPr/>
              <p14:nvPr/>
            </p14:nvContentPartPr>
            <p14:xfrm>
              <a:off x="8781900" y="4479880"/>
              <a:ext cx="246600" cy="2350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978F8411-19B3-444D-A144-FFA5353681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73260" y="4471240"/>
                <a:ext cx="26424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02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LongestSuffix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omnitig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branch</a:t>
                </a:r>
                <a:endParaRPr lang="it-IT" sz="2400" dirty="0"/>
              </a:p>
              <a:p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easy:</a:t>
                </a:r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1569660"/>
              </a:xfrm>
              <a:prstGeom prst="rect">
                <a:avLst/>
              </a:prstGeom>
              <a:blipFill>
                <a:blip r:embed="rId2"/>
                <a:stretch>
                  <a:fillRect l="-869" t="-3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17A72BA-9873-41FC-BEC6-B3A1F48CCE34}"/>
              </a:ext>
            </a:extLst>
          </p:cNvPr>
          <p:cNvCxnSpPr>
            <a:cxnSpLocks/>
          </p:cNvCxnSpPr>
          <p:nvPr/>
        </p:nvCxnSpPr>
        <p:spPr>
          <a:xfrm>
            <a:off x="3352800" y="5622231"/>
            <a:ext cx="1265160" cy="11054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F850164-7A5E-4066-8863-D0982A86427D}"/>
              </a:ext>
            </a:extLst>
          </p:cNvPr>
          <p:cNvCxnSpPr>
            <a:cxnSpLocks/>
          </p:cNvCxnSpPr>
          <p:nvPr/>
        </p:nvCxnSpPr>
        <p:spPr>
          <a:xfrm>
            <a:off x="4617960" y="5633285"/>
            <a:ext cx="2751942" cy="213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A691A5A-CDC2-477F-9243-87056C5E8C9C}"/>
              </a:ext>
            </a:extLst>
          </p:cNvPr>
          <p:cNvCxnSpPr>
            <a:cxnSpLocks/>
          </p:cNvCxnSpPr>
          <p:nvPr/>
        </p:nvCxnSpPr>
        <p:spPr>
          <a:xfrm>
            <a:off x="7385811" y="5667950"/>
            <a:ext cx="1753971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B9B708C2-303E-4671-9C97-6E64E11B8A83}"/>
                  </a:ext>
                </a:extLst>
              </p:cNvPr>
              <p:cNvSpPr/>
              <p:nvPr/>
            </p:nvSpPr>
            <p:spPr>
              <a:xfrm>
                <a:off x="7928685" y="5265341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B9B708C2-303E-4671-9C97-6E64E11B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85" y="5265341"/>
                <a:ext cx="4126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A731B9DD-53E6-4BE1-8125-432031B21C88}"/>
              </a:ext>
            </a:extLst>
          </p:cNvPr>
          <p:cNvCxnSpPr>
            <a:cxnSpLocks/>
          </p:cNvCxnSpPr>
          <p:nvPr/>
        </p:nvCxnSpPr>
        <p:spPr>
          <a:xfrm flipV="1">
            <a:off x="2106514" y="5619502"/>
            <a:ext cx="1271194" cy="272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Parentesi graffa aperta 67">
            <a:extLst>
              <a:ext uri="{FF2B5EF4-FFF2-40B4-BE49-F238E27FC236}">
                <a16:creationId xmlns:a16="http://schemas.microsoft.com/office/drawing/2014/main" id="{4B9D8BED-16C3-4AC8-9617-ADA89F0F1A56}"/>
              </a:ext>
            </a:extLst>
          </p:cNvPr>
          <p:cNvSpPr/>
          <p:nvPr/>
        </p:nvSpPr>
        <p:spPr>
          <a:xfrm rot="16200000">
            <a:off x="4660187" y="3206198"/>
            <a:ext cx="171949" cy="5279299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BC90A895-98FE-4C53-A16F-583CAFEE8BB9}"/>
                  </a:ext>
                </a:extLst>
              </p:cNvPr>
              <p:cNvSpPr/>
              <p:nvPr/>
            </p:nvSpPr>
            <p:spPr>
              <a:xfrm>
                <a:off x="4539054" y="5936853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BC90A895-98FE-4C53-A16F-583CAFEE8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54" y="5936853"/>
                <a:ext cx="4142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CCA8ED8-CFD2-4C98-8836-126B0D18ABB4}"/>
              </a:ext>
            </a:extLst>
          </p:cNvPr>
          <p:cNvCxnSpPr>
            <a:cxnSpLocks/>
          </p:cNvCxnSpPr>
          <p:nvPr/>
        </p:nvCxnSpPr>
        <p:spPr>
          <a:xfrm flipH="1" flipV="1">
            <a:off x="6966589" y="4526480"/>
            <a:ext cx="403313" cy="1141470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47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LongestSuffix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omnitig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branch</a:t>
                </a:r>
                <a:endParaRPr lang="it-IT" sz="2400" dirty="0"/>
              </a:p>
              <a:p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easy:</a:t>
                </a:r>
              </a:p>
              <a:p>
                <a:r>
                  <a:rPr lang="it-IT" sz="2400" dirty="0"/>
                  <a:t>    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an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source </a:t>
                </a:r>
                <a:r>
                  <a:rPr lang="it-IT" sz="2400" dirty="0" err="1"/>
                  <a:t>vertex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terminal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pPr lvl="1"/>
                <a:r>
                  <a:rPr lang="it-IT" sz="2400" dirty="0"/>
                  <a:t>t</a:t>
                </a:r>
                <a:r>
                  <a:rPr lang="it-IT" sz="2400" dirty="0" err="1"/>
                  <a:t>hen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2677656"/>
              </a:xfrm>
              <a:prstGeom prst="rect">
                <a:avLst/>
              </a:prstGeom>
              <a:blipFill>
                <a:blip r:embed="rId2"/>
                <a:stretch>
                  <a:fillRect l="-869" t="-1822" b="-43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17A72BA-9873-41FC-BEC6-B3A1F48CCE34}"/>
              </a:ext>
            </a:extLst>
          </p:cNvPr>
          <p:cNvCxnSpPr>
            <a:cxnSpLocks/>
          </p:cNvCxnSpPr>
          <p:nvPr/>
        </p:nvCxnSpPr>
        <p:spPr>
          <a:xfrm>
            <a:off x="3352800" y="5622231"/>
            <a:ext cx="1265160" cy="11054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F850164-7A5E-4066-8863-D0982A86427D}"/>
              </a:ext>
            </a:extLst>
          </p:cNvPr>
          <p:cNvCxnSpPr>
            <a:cxnSpLocks/>
          </p:cNvCxnSpPr>
          <p:nvPr/>
        </p:nvCxnSpPr>
        <p:spPr>
          <a:xfrm>
            <a:off x="4617960" y="5633285"/>
            <a:ext cx="2751942" cy="213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A691A5A-CDC2-477F-9243-87056C5E8C9C}"/>
              </a:ext>
            </a:extLst>
          </p:cNvPr>
          <p:cNvCxnSpPr>
            <a:cxnSpLocks/>
          </p:cNvCxnSpPr>
          <p:nvPr/>
        </p:nvCxnSpPr>
        <p:spPr>
          <a:xfrm>
            <a:off x="7385811" y="5667950"/>
            <a:ext cx="1753971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C6A154C-CB56-4FFD-8063-12329C3DA6AD}"/>
              </a:ext>
            </a:extLst>
          </p:cNvPr>
          <p:cNvCxnSpPr>
            <a:cxnSpLocks/>
          </p:cNvCxnSpPr>
          <p:nvPr/>
        </p:nvCxnSpPr>
        <p:spPr>
          <a:xfrm flipH="1" flipV="1">
            <a:off x="6966589" y="4526480"/>
            <a:ext cx="403313" cy="1141470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C652F570-E507-4627-A50A-5168F0BC3261}"/>
                  </a:ext>
                </a:extLst>
              </p:cNvPr>
              <p:cNvSpPr/>
              <p:nvPr/>
            </p:nvSpPr>
            <p:spPr>
              <a:xfrm>
                <a:off x="3753922" y="5171620"/>
                <a:ext cx="4958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C652F570-E507-4627-A50A-5168F0BC3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922" y="5171620"/>
                <a:ext cx="49584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B9B708C2-303E-4671-9C97-6E64E11B8A83}"/>
                  </a:ext>
                </a:extLst>
              </p:cNvPr>
              <p:cNvSpPr/>
              <p:nvPr/>
            </p:nvSpPr>
            <p:spPr>
              <a:xfrm>
                <a:off x="7928685" y="5265341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B9B708C2-303E-4671-9C97-6E64E11B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85" y="5265341"/>
                <a:ext cx="4126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A731B9DD-53E6-4BE1-8125-432031B21C88}"/>
              </a:ext>
            </a:extLst>
          </p:cNvPr>
          <p:cNvCxnSpPr>
            <a:cxnSpLocks/>
          </p:cNvCxnSpPr>
          <p:nvPr/>
        </p:nvCxnSpPr>
        <p:spPr>
          <a:xfrm flipV="1">
            <a:off x="2106514" y="5619502"/>
            <a:ext cx="1271194" cy="272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1D74E8E7-05E9-4AB0-9993-9A57BE7A753A}"/>
              </a:ext>
            </a:extLst>
          </p:cNvPr>
          <p:cNvSpPr/>
          <p:nvPr/>
        </p:nvSpPr>
        <p:spPr>
          <a:xfrm rot="16200000">
            <a:off x="4660187" y="3206198"/>
            <a:ext cx="171949" cy="5279299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F946D57F-A260-444A-91E1-2C8451DDDEAF}"/>
                  </a:ext>
                </a:extLst>
              </p:cNvPr>
              <p:cNvSpPr/>
              <p:nvPr/>
            </p:nvSpPr>
            <p:spPr>
              <a:xfrm>
                <a:off x="4539054" y="5936853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F946D57F-A260-444A-91E1-2C8451DDD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54" y="5936853"/>
                <a:ext cx="4142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69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LongestSuffix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omnitig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branch</a:t>
                </a:r>
                <a:endParaRPr lang="it-IT" sz="2400" dirty="0"/>
              </a:p>
              <a:p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easy:</a:t>
                </a:r>
              </a:p>
              <a:p>
                <a:r>
                  <a:rPr lang="it-IT" sz="2400" dirty="0"/>
                  <a:t>    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an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source </a:t>
                </a:r>
                <a:r>
                  <a:rPr lang="it-IT" sz="2400" dirty="0" err="1"/>
                  <a:t>vertex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terminal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pPr lvl="1"/>
                <a:r>
                  <a:rPr lang="it-IT" sz="2400" dirty="0" err="1"/>
                  <a:t>then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400" dirty="0"/>
                  <a:t>, check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from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for some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it-IT" sz="2400" b="0" dirty="0"/>
              </a:p>
              <a:p>
                <a:pPr lvl="1"/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and the last one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blipFill>
                <a:blip r:embed="rId2"/>
                <a:stretch>
                  <a:fillRect l="-869" t="-1600" b="-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17A72BA-9873-41FC-BEC6-B3A1F48CCE34}"/>
              </a:ext>
            </a:extLst>
          </p:cNvPr>
          <p:cNvCxnSpPr>
            <a:cxnSpLocks/>
          </p:cNvCxnSpPr>
          <p:nvPr/>
        </p:nvCxnSpPr>
        <p:spPr>
          <a:xfrm>
            <a:off x="3352800" y="5622231"/>
            <a:ext cx="1265160" cy="11054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F850164-7A5E-4066-8863-D0982A86427D}"/>
              </a:ext>
            </a:extLst>
          </p:cNvPr>
          <p:cNvCxnSpPr>
            <a:cxnSpLocks/>
          </p:cNvCxnSpPr>
          <p:nvPr/>
        </p:nvCxnSpPr>
        <p:spPr>
          <a:xfrm>
            <a:off x="4617960" y="5633285"/>
            <a:ext cx="2751942" cy="213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A691A5A-CDC2-477F-9243-87056C5E8C9C}"/>
              </a:ext>
            </a:extLst>
          </p:cNvPr>
          <p:cNvCxnSpPr>
            <a:cxnSpLocks/>
          </p:cNvCxnSpPr>
          <p:nvPr/>
        </p:nvCxnSpPr>
        <p:spPr>
          <a:xfrm>
            <a:off x="7385811" y="5667950"/>
            <a:ext cx="1753971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C6A154C-CB56-4FFD-8063-12329C3DA6AD}"/>
              </a:ext>
            </a:extLst>
          </p:cNvPr>
          <p:cNvCxnSpPr>
            <a:cxnSpLocks/>
          </p:cNvCxnSpPr>
          <p:nvPr/>
        </p:nvCxnSpPr>
        <p:spPr>
          <a:xfrm flipH="1" flipV="1">
            <a:off x="6966589" y="4526480"/>
            <a:ext cx="403313" cy="1141470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20A3E3D1-F2E7-4022-9AA3-51C0255E83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1201" y="4526478"/>
            <a:ext cx="2445391" cy="1117472"/>
          </a:xfrm>
          <a:prstGeom prst="curvedConnector3">
            <a:avLst>
              <a:gd name="adj1" fmla="val 99857"/>
            </a:avLst>
          </a:prstGeom>
          <a:ln w="1905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C652F570-E507-4627-A50A-5168F0BC3261}"/>
                  </a:ext>
                </a:extLst>
              </p:cNvPr>
              <p:cNvSpPr/>
              <p:nvPr/>
            </p:nvSpPr>
            <p:spPr>
              <a:xfrm>
                <a:off x="3753922" y="5171620"/>
                <a:ext cx="4958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C652F570-E507-4627-A50A-5168F0BC3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922" y="5171620"/>
                <a:ext cx="49584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B9B708C2-303E-4671-9C97-6E64E11B8A83}"/>
                  </a:ext>
                </a:extLst>
              </p:cNvPr>
              <p:cNvSpPr/>
              <p:nvPr/>
            </p:nvSpPr>
            <p:spPr>
              <a:xfrm>
                <a:off x="7928685" y="5265341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B9B708C2-303E-4671-9C97-6E64E11B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85" y="5265341"/>
                <a:ext cx="4126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A731B9DD-53E6-4BE1-8125-432031B21C88}"/>
              </a:ext>
            </a:extLst>
          </p:cNvPr>
          <p:cNvCxnSpPr>
            <a:cxnSpLocks/>
          </p:cNvCxnSpPr>
          <p:nvPr/>
        </p:nvCxnSpPr>
        <p:spPr>
          <a:xfrm flipV="1">
            <a:off x="2106514" y="5619502"/>
            <a:ext cx="1271194" cy="272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4BD35DC1-FD96-4D23-A73C-D8E9E628B9EF}"/>
                  </a:ext>
                </a:extLst>
              </p:cNvPr>
              <p:cNvSpPr/>
              <p:nvPr/>
            </p:nvSpPr>
            <p:spPr>
              <a:xfrm>
                <a:off x="5559580" y="4186216"/>
                <a:ext cx="4093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4BD35DC1-FD96-4D23-A73C-D8E9E628B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80" y="4186216"/>
                <a:ext cx="409343" cy="43088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A41B0A40-8932-4637-99B4-F4C034EFB188}"/>
              </a:ext>
            </a:extLst>
          </p:cNvPr>
          <p:cNvSpPr/>
          <p:nvPr/>
        </p:nvSpPr>
        <p:spPr>
          <a:xfrm rot="16200000">
            <a:off x="4660187" y="3206198"/>
            <a:ext cx="171949" cy="5279299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79B37B24-4BAF-44BE-8890-9E4974949577}"/>
                  </a:ext>
                </a:extLst>
              </p:cNvPr>
              <p:cNvSpPr/>
              <p:nvPr/>
            </p:nvSpPr>
            <p:spPr>
              <a:xfrm>
                <a:off x="4539054" y="5936853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79B37B24-4BAF-44BE-8890-9E4974949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54" y="5936853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5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9">
                <a:extLst>
                  <a:ext uri="{FF2B5EF4-FFF2-40B4-BE49-F238E27FC236}">
                    <a16:creationId xmlns:a16="http://schemas.microsoft.com/office/drawing/2014/main" id="{368B4F23-CB40-491F-9710-16BBE6A9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4473" y="4996475"/>
                <a:ext cx="9889327" cy="5084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2200" dirty="0"/>
                  <a:t> </a:t>
                </a:r>
                <a:r>
                  <a:rPr lang="it-IT" sz="1800" dirty="0" err="1"/>
                  <a:t>Rule</a:t>
                </a:r>
                <a:r>
                  <a:rPr lang="it-IT" sz="1800" dirty="0"/>
                  <a:t> to </a:t>
                </a:r>
                <a:r>
                  <a:rPr lang="it-IT" sz="1800" dirty="0" err="1"/>
                  <a:t>determine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whether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walk</a:t>
                </a:r>
                <a:r>
                  <a:rPr lang="it-IT" sz="1800" dirty="0"/>
                  <a:t> in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𝓖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genomic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reconstruction</a:t>
                </a:r>
                <a:endParaRPr lang="it-IT" sz="1800" dirty="0"/>
              </a:p>
              <a:p>
                <a:pPr marL="0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10" name="Segnaposto contenuto 9">
                <a:extLst>
                  <a:ext uri="{FF2B5EF4-FFF2-40B4-BE49-F238E27FC236}">
                    <a16:creationId xmlns:a16="http://schemas.microsoft.com/office/drawing/2014/main" id="{368B4F23-CB40-491F-9710-16BBE6A9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4473" y="4996475"/>
                <a:ext cx="9889327" cy="508466"/>
              </a:xfrm>
              <a:blipFill>
                <a:blip r:embed="rId2"/>
                <a:stretch>
                  <a:fillRect t="-48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443523-9712-49DC-BD5A-4C7FF6CE838B}"/>
                  </a:ext>
                </a:extLst>
              </p:cNvPr>
              <p:cNvSpPr txBox="1"/>
              <p:nvPr/>
            </p:nvSpPr>
            <p:spPr>
              <a:xfrm>
                <a:off x="1552575" y="4480806"/>
                <a:ext cx="9086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Algorithm </a:t>
                </a:r>
                <a:r>
                  <a:rPr lang="it-IT" dirty="0" err="1"/>
                  <a:t>that</a:t>
                </a:r>
                <a:r>
                  <a:rPr lang="it-IT" dirty="0"/>
                  <a:t>, from the 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dirty="0"/>
                  <a:t> of </a:t>
                </a:r>
                <a:r>
                  <a:rPr lang="it-IT" dirty="0" err="1"/>
                  <a:t>reads</a:t>
                </a:r>
                <a:r>
                  <a:rPr lang="it-IT" dirty="0"/>
                  <a:t>, </a:t>
                </a:r>
                <a:r>
                  <a:rPr lang="it-IT" dirty="0" err="1"/>
                  <a:t>builds</a:t>
                </a:r>
                <a:r>
                  <a:rPr lang="it-IT" dirty="0"/>
                  <a:t> the </a:t>
                </a:r>
                <a:r>
                  <a:rPr lang="it-IT" dirty="0" err="1"/>
                  <a:t>genome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𝓖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443523-9712-49DC-BD5A-4C7FF6CE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75" y="4480806"/>
                <a:ext cx="9086850" cy="369332"/>
              </a:xfrm>
              <a:prstGeom prst="rect">
                <a:avLst/>
              </a:prstGeom>
              <a:blipFill>
                <a:blip r:embed="rId3"/>
                <a:stretch>
                  <a:fillRect l="-604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olo 1">
            <a:extLst>
              <a:ext uri="{FF2B5EF4-FFF2-40B4-BE49-F238E27FC236}">
                <a16:creationId xmlns:a16="http://schemas.microsoft.com/office/drawing/2014/main" id="{4ACCA027-1CD1-4D47-8799-BA28383455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3" name="Freccia destra con strisce 12">
            <a:extLst>
              <a:ext uri="{FF2B5EF4-FFF2-40B4-BE49-F238E27FC236}">
                <a16:creationId xmlns:a16="http://schemas.microsoft.com/office/drawing/2014/main" id="{F50C2D4E-BC29-4C25-ABE0-55C18024B3D9}"/>
              </a:ext>
            </a:extLst>
          </p:cNvPr>
          <p:cNvSpPr/>
          <p:nvPr/>
        </p:nvSpPr>
        <p:spPr>
          <a:xfrm rot="11246370">
            <a:off x="4703157" y="1012017"/>
            <a:ext cx="1360170" cy="593111"/>
          </a:xfrm>
          <a:prstGeom prst="stripedRightArrow">
            <a:avLst>
              <a:gd name="adj1" fmla="val 34214"/>
              <a:gd name="adj2" fmla="val 45095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BD2E9248-87A1-45CB-9996-68FE7FF0B65A}"/>
                  </a:ext>
                </a:extLst>
              </p:cNvPr>
              <p:cNvSpPr/>
              <p:nvPr/>
            </p:nvSpPr>
            <p:spPr>
              <a:xfrm>
                <a:off x="1920241" y="1288733"/>
                <a:ext cx="107789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000" b="0" i="1" smtClean="0">
                          <a:latin typeface="Cambria Math" panose="02040503050406030204" pitchFamily="18" charset="0"/>
                        </a:rPr>
                        <m:t>𝓖</m:t>
                      </m:r>
                      <m:d>
                        <m:dPr>
                          <m:ctrlPr>
                            <a:rPr lang="it-IT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it-IT" sz="3000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BD2E9248-87A1-45CB-9996-68FE7FF0B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1" y="1288733"/>
                <a:ext cx="107789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19363D5-BB3D-4009-A379-68CD8791B1C7}"/>
                  </a:ext>
                </a:extLst>
              </p:cNvPr>
              <p:cNvSpPr txBox="1"/>
              <p:nvPr/>
            </p:nvSpPr>
            <p:spPr>
              <a:xfrm>
                <a:off x="6286500" y="1018115"/>
                <a:ext cx="34747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latin typeface="+mj-lt"/>
                  </a:rPr>
                  <a:t>Set</a:t>
                </a:r>
                <a:r>
                  <a:rPr lang="it-IT" sz="4400" dirty="0"/>
                  <a:t> </a:t>
                </a:r>
                <a:r>
                  <a:rPr lang="it-IT" sz="4400" dirty="0">
                    <a:latin typeface="+mj-lt"/>
                  </a:rPr>
                  <a:t>of </a:t>
                </a:r>
                <a:r>
                  <a:rPr lang="it-IT" sz="4400" dirty="0" err="1">
                    <a:latin typeface="+mj-lt"/>
                  </a:rPr>
                  <a:t>Reads</a:t>
                </a:r>
                <a:r>
                  <a:rPr lang="it-IT" sz="4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4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it-IT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19363D5-BB3D-4009-A379-68CD8791B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018115"/>
                <a:ext cx="3474720" cy="769441"/>
              </a:xfrm>
              <a:prstGeom prst="rect">
                <a:avLst/>
              </a:prstGeom>
              <a:blipFill>
                <a:blip r:embed="rId5"/>
                <a:stretch>
                  <a:fillRect l="-7018" t="-15873" b="-373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destra con strisce 17">
            <a:extLst>
              <a:ext uri="{FF2B5EF4-FFF2-40B4-BE49-F238E27FC236}">
                <a16:creationId xmlns:a16="http://schemas.microsoft.com/office/drawing/2014/main" id="{E6EA9922-1DD6-48F2-A57E-C3299A63389A}"/>
              </a:ext>
            </a:extLst>
          </p:cNvPr>
          <p:cNvSpPr/>
          <p:nvPr/>
        </p:nvSpPr>
        <p:spPr>
          <a:xfrm rot="4607087">
            <a:off x="1873870" y="2317740"/>
            <a:ext cx="1360170" cy="593111"/>
          </a:xfrm>
          <a:prstGeom prst="stripedRightArrow">
            <a:avLst>
              <a:gd name="adj1" fmla="val 34214"/>
              <a:gd name="adj2" fmla="val 45095"/>
            </a:avLst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C3A125C-3BBC-489D-9991-513A2916971B}"/>
              </a:ext>
            </a:extLst>
          </p:cNvPr>
          <p:cNvSpPr txBox="1"/>
          <p:nvPr/>
        </p:nvSpPr>
        <p:spPr>
          <a:xfrm>
            <a:off x="9900705" y="3209252"/>
            <a:ext cx="1924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latin typeface="+mj-lt"/>
              </a:rPr>
              <a:t>Graph</a:t>
            </a:r>
            <a:r>
              <a:rPr lang="it-IT" sz="4400" b="1" dirty="0">
                <a:latin typeface="+mj-lt"/>
              </a:rPr>
              <a:t> Model</a:t>
            </a:r>
          </a:p>
        </p:txBody>
      </p:sp>
      <p:sp>
        <p:nvSpPr>
          <p:cNvPr id="20" name="Freccia destra con strisce 19">
            <a:extLst>
              <a:ext uri="{FF2B5EF4-FFF2-40B4-BE49-F238E27FC236}">
                <a16:creationId xmlns:a16="http://schemas.microsoft.com/office/drawing/2014/main" id="{D8BD3ED3-C861-4689-8EBE-070B8D2FE5B8}"/>
              </a:ext>
            </a:extLst>
          </p:cNvPr>
          <p:cNvSpPr/>
          <p:nvPr/>
        </p:nvSpPr>
        <p:spPr>
          <a:xfrm rot="10800000">
            <a:off x="522096" y="4453264"/>
            <a:ext cx="942377" cy="405077"/>
          </a:xfrm>
          <a:prstGeom prst="stripedRightArrow">
            <a:avLst>
              <a:gd name="adj1" fmla="val 34214"/>
              <a:gd name="adj2" fmla="val 45095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destra con strisce 20">
            <a:extLst>
              <a:ext uri="{FF2B5EF4-FFF2-40B4-BE49-F238E27FC236}">
                <a16:creationId xmlns:a16="http://schemas.microsoft.com/office/drawing/2014/main" id="{2B506785-1D3D-403B-AF20-BB841F21AA06}"/>
              </a:ext>
            </a:extLst>
          </p:cNvPr>
          <p:cNvSpPr/>
          <p:nvPr/>
        </p:nvSpPr>
        <p:spPr>
          <a:xfrm>
            <a:off x="522096" y="5060880"/>
            <a:ext cx="942377" cy="405077"/>
          </a:xfrm>
          <a:prstGeom prst="stripedRightArrow">
            <a:avLst>
              <a:gd name="adj1" fmla="val 34214"/>
              <a:gd name="adj2" fmla="val 45095"/>
            </a:avLst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37F0227D-DFD9-4480-B01B-97F86E7C9CF0}"/>
              </a:ext>
            </a:extLst>
          </p:cNvPr>
          <p:cNvSpPr/>
          <p:nvPr/>
        </p:nvSpPr>
        <p:spPr>
          <a:xfrm rot="1244252">
            <a:off x="8885703" y="857783"/>
            <a:ext cx="788670" cy="5128602"/>
          </a:xfrm>
          <a:prstGeom prst="rightBrace">
            <a:avLst>
              <a:gd name="adj1" fmla="val 47757"/>
              <a:gd name="adj2" fmla="val 5243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7E6ADA-D2AC-41E3-94A8-EFF529472F02}"/>
              </a:ext>
            </a:extLst>
          </p:cNvPr>
          <p:cNvSpPr txBox="1"/>
          <p:nvPr/>
        </p:nvSpPr>
        <p:spPr>
          <a:xfrm>
            <a:off x="990600" y="3538260"/>
            <a:ext cx="5928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latin typeface="+mj-lt"/>
              </a:rPr>
              <a:t>Genomic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Reconstruction</a:t>
            </a:r>
            <a:endParaRPr lang="it-I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204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LongestSuffix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omnitig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branch</a:t>
                </a:r>
                <a:endParaRPr lang="it-IT" sz="2400" dirty="0"/>
              </a:p>
              <a:p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easy:</a:t>
                </a:r>
              </a:p>
              <a:p>
                <a:r>
                  <a:rPr lang="it-IT" sz="2400" dirty="0"/>
                  <a:t>    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an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source </a:t>
                </a:r>
                <a:r>
                  <a:rPr lang="it-IT" sz="2400" dirty="0" err="1"/>
                  <a:t>vertex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terminal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pPr lvl="1"/>
                <a:r>
                  <a:rPr lang="it-IT" sz="2400" dirty="0" err="1"/>
                  <a:t>then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400" dirty="0"/>
                  <a:t>, check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from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for some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it-IT" sz="2400" b="0" dirty="0"/>
              </a:p>
              <a:p>
                <a:pPr lvl="1"/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and the last one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blipFill>
                <a:blip r:embed="rId2"/>
                <a:stretch>
                  <a:fillRect l="-869" t="-1600" b="-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02CFE6-5E56-417C-B313-0552FAAB33C7}"/>
              </a:ext>
            </a:extLst>
          </p:cNvPr>
          <p:cNvSpPr txBox="1"/>
          <p:nvPr/>
        </p:nvSpPr>
        <p:spPr>
          <a:xfrm>
            <a:off x="1257300" y="4541459"/>
            <a:ext cx="313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Time Cost: O(E)</a:t>
            </a:r>
          </a:p>
        </p:txBody>
      </p:sp>
    </p:spTree>
    <p:extLst>
      <p:ext uri="{BB962C8B-B14F-4D97-AF65-F5344CB8AC3E}">
        <p14:creationId xmlns:p14="http://schemas.microsoft.com/office/powerpoint/2010/main" val="339024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LongestSuffix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Given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omnitig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: </a:t>
                </a:r>
                <a:r>
                  <a:rPr lang="it-IT" sz="2400" dirty="0" err="1"/>
                  <a:t>branch</a:t>
                </a:r>
                <a:endParaRPr lang="it-IT" sz="2400" dirty="0"/>
              </a:p>
              <a:p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longest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suffix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𝑤𝑒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omnitig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easy:</a:t>
                </a:r>
              </a:p>
              <a:p>
                <a:r>
                  <a:rPr lang="it-IT" sz="2400" dirty="0"/>
                  <a:t>     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an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let</a:t>
                </a:r>
                <a:endParaRPr lang="it-IT" sz="2400" dirty="0"/>
              </a:p>
              <a:p>
                <a:r>
                  <a:rPr lang="it-IT" sz="2400" b="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source </a:t>
                </a:r>
                <a:r>
                  <a:rPr lang="it-IT" sz="2400" dirty="0" err="1"/>
                  <a:t>vertex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 terminal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sz="2400" dirty="0"/>
              </a:p>
              <a:p>
                <a:pPr lvl="1"/>
                <a:r>
                  <a:rPr lang="it-IT" sz="2400" dirty="0" err="1"/>
                  <a:t>then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400" dirty="0"/>
                  <a:t>, check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from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for some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it-IT" sz="2400" b="0" dirty="0"/>
              </a:p>
              <a:p>
                <a:pPr lvl="1"/>
                <a:r>
                  <a:rPr lang="it-IT" sz="2400" dirty="0" err="1"/>
                  <a:t>such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the first </a:t>
                </a:r>
                <a:r>
                  <a:rPr lang="it-IT" sz="2400" dirty="0" err="1"/>
                  <a:t>edge</a:t>
                </a:r>
                <a:r>
                  <a:rPr lang="it-IT" sz="2400" dirty="0"/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/>
                  <a:t> and the last one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3046988"/>
              </a:xfrm>
              <a:prstGeom prst="rect">
                <a:avLst/>
              </a:prstGeom>
              <a:blipFill>
                <a:blip r:embed="rId2"/>
                <a:stretch>
                  <a:fillRect l="-869" t="-1600" b="-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02CFE6-5E56-417C-B313-0552FAAB33C7}"/>
              </a:ext>
            </a:extLst>
          </p:cNvPr>
          <p:cNvSpPr txBox="1"/>
          <p:nvPr/>
        </p:nvSpPr>
        <p:spPr>
          <a:xfrm>
            <a:off x="1257300" y="4541459"/>
            <a:ext cx="979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Time Cost: O(E)  </a:t>
            </a:r>
            <a:r>
              <a:rPr lang="it-IT" sz="2800" dirty="0"/>
              <a:t> </a:t>
            </a:r>
            <a:r>
              <a:rPr lang="it-IT" sz="2800" dirty="0" err="1"/>
              <a:t>since</a:t>
            </a:r>
            <a:r>
              <a:rPr lang="it-IT" sz="2800" dirty="0"/>
              <a:t> </a:t>
            </a:r>
            <a:r>
              <a:rPr lang="it-IT" sz="2800" dirty="0" err="1"/>
              <a:t>there</a:t>
            </a:r>
            <a:r>
              <a:rPr lang="it-IT" sz="2800" dirty="0"/>
              <a:t> are O(V) strong </a:t>
            </a:r>
            <a:r>
              <a:rPr lang="it-IT" sz="2800" dirty="0" err="1"/>
              <a:t>bridges</a:t>
            </a:r>
            <a:r>
              <a:rPr lang="it-IT" sz="2800" dirty="0"/>
              <a:t>, the 				     </a:t>
            </a:r>
            <a:r>
              <a:rPr lang="it-IT" sz="2800" dirty="0" err="1"/>
              <a:t>total</a:t>
            </a:r>
            <a:r>
              <a:rPr lang="it-IT" sz="2800" dirty="0"/>
              <a:t> time </a:t>
            </a:r>
            <a:r>
              <a:rPr lang="it-IT" sz="2800" dirty="0" err="1"/>
              <a:t>spent</a:t>
            </a:r>
            <a:r>
              <a:rPr lang="it-IT" sz="2800" dirty="0"/>
              <a:t> in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O(VE)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2033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Listing of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Omnitig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5077BD-5816-45F1-9156-EFA681098A1C}"/>
              </a:ext>
            </a:extLst>
          </p:cNvPr>
          <p:cNvSpPr txBox="1"/>
          <p:nvPr/>
        </p:nvSpPr>
        <p:spPr>
          <a:xfrm>
            <a:off x="0" y="6273800"/>
            <a:ext cx="515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OmnitigEndingWith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/>
              <p:nvPr/>
            </p:nvSpPr>
            <p:spPr>
              <a:xfrm>
                <a:off x="838200" y="1054794"/>
                <a:ext cx="11226800" cy="500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Given the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consider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sibling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and a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closed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path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If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univocal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the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only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sibling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:b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</a:b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>
                    <a:solidFill>
                      <a:schemeClr val="bg2">
                        <a:lumMod val="10000"/>
                      </a:schemeClr>
                    </a:solidFill>
                  </a:rPr>
                  <a:t>the </a:t>
                </a:r>
                <a:r>
                  <a:rPr lang="it-IT" sz="2400" dirty="0" err="1">
                    <a:solidFill>
                      <a:schemeClr val="bg2">
                        <a:lumMod val="10000"/>
                      </a:schemeClr>
                    </a:solidFill>
                  </a:rPr>
                  <a:t>longest</a:t>
                </a:r>
                <a:r>
                  <a:rPr lang="it-IT" sz="2400" dirty="0">
                    <a:solidFill>
                      <a:schemeClr val="bg2">
                        <a:lumMod val="10000"/>
                      </a:schemeClr>
                    </a:solidFill>
                  </a:rPr>
                  <a:t> R-</a:t>
                </a:r>
                <a:r>
                  <a:rPr lang="it-IT" sz="2400" dirty="0" err="1">
                    <a:solidFill>
                      <a:schemeClr val="bg2">
                        <a:lumMod val="10000"/>
                      </a:schemeClr>
                    </a:solidFill>
                  </a:rPr>
                  <a:t>univocal</a:t>
                </a:r>
                <a:r>
                  <a:rPr lang="it-IT" sz="24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10000"/>
                      </a:schemeClr>
                    </a:solidFill>
                  </a:rPr>
                  <a:t>path</a:t>
                </a:r>
                <a:r>
                  <a:rPr lang="it-IT" sz="24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(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actually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suffix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):</a:t>
                </a:r>
                <a:b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</a:b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return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it-IT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𝑝𝑒</m:t>
                    </m:r>
                  </m:oMath>
                </a14:m>
                <a:endParaRPr lang="it-IT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If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not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 strong bridge (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removing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it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leaves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the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graph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strongly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connected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):</a:t>
                </a:r>
              </a:p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   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return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endParaRPr lang="it-IT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Otherwise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let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be the last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branch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the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remaining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suffix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	-  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If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000" dirty="0">
                    <a:solidFill>
                      <a:schemeClr val="bg2">
                        <a:lumMod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𝑓𝑞𝑒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to be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omnitig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is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b="1" dirty="0">
                    <a:solidFill>
                      <a:schemeClr val="bg2">
                        <a:lumMod val="75000"/>
                      </a:schemeClr>
                    </a:solidFill>
                  </a:rPr>
                  <a:t>not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𝑓𝑞𝑒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itself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	   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memoize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and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return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it</a:t>
                </a:r>
                <a:endParaRPr lang="it-IT" sz="28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	-  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Otherwise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, call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recursively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</a:p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		-  first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calculate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OmnitigEndingWith</a:t>
                </a:r>
                <a:r>
                  <a:rPr lang="it-IT" sz="20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it-IT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endParaRPr lang="it-IT" sz="24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		- 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then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memoize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and </a:t>
                </a:r>
                <a:r>
                  <a:rPr lang="it-IT" sz="2400" dirty="0" err="1">
                    <a:solidFill>
                      <a:schemeClr val="bg2">
                        <a:lumMod val="75000"/>
                      </a:schemeClr>
                    </a:solidFill>
                  </a:rPr>
                  <a:t>return</a:t>
                </a:r>
                <a:r>
                  <a:rPr lang="it-IT" sz="2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LongestSuffix</a:t>
                </a:r>
                <a:r>
                  <a:rPr lang="it-IT" sz="28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8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8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it-IT" sz="28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endParaRPr lang="it-IT" sz="2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776D4B4-EDA0-469A-8FD0-F27624D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4794"/>
                <a:ext cx="11226800" cy="5006820"/>
              </a:xfrm>
              <a:prstGeom prst="rect">
                <a:avLst/>
              </a:prstGeom>
              <a:blipFill>
                <a:blip r:embed="rId2"/>
                <a:stretch>
                  <a:fillRect l="-869" t="-974" b="-1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701A2AA6-93BB-433B-8533-AC8681679C84}"/>
              </a:ext>
            </a:extLst>
          </p:cNvPr>
          <p:cNvSpPr/>
          <p:nvPr/>
        </p:nvSpPr>
        <p:spPr>
          <a:xfrm>
            <a:off x="10375900" y="1644134"/>
            <a:ext cx="199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O(E) </a:t>
            </a:r>
            <a:r>
              <a:rPr lang="it-IT" sz="2400" dirty="0" err="1"/>
              <a:t>times</a:t>
            </a:r>
            <a:r>
              <a:rPr lang="it-IT" sz="4000" dirty="0"/>
              <a:t> 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EC92371-0959-4F9A-89B1-F58EA5BC6A44}"/>
              </a:ext>
            </a:extLst>
          </p:cNvPr>
          <p:cNvSpPr/>
          <p:nvPr/>
        </p:nvSpPr>
        <p:spPr>
          <a:xfrm>
            <a:off x="127000" y="1644134"/>
            <a:ext cx="2984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O(V)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86A94B8-2970-4EC9-B814-D8EAE8F75C45}"/>
              </a:ext>
            </a:extLst>
          </p:cNvPr>
          <p:cNvSpPr/>
          <p:nvPr/>
        </p:nvSpPr>
        <p:spPr>
          <a:xfrm>
            <a:off x="10356850" y="2774168"/>
            <a:ext cx="199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O(E) </a:t>
            </a:r>
            <a:r>
              <a:rPr lang="it-IT" sz="2400" dirty="0" err="1"/>
              <a:t>times</a:t>
            </a:r>
            <a:r>
              <a:rPr lang="it-IT" sz="4000" dirty="0"/>
              <a:t> 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2E84955-B2F7-422E-AE33-3926F1478D91}"/>
              </a:ext>
            </a:extLst>
          </p:cNvPr>
          <p:cNvSpPr/>
          <p:nvPr/>
        </p:nvSpPr>
        <p:spPr>
          <a:xfrm>
            <a:off x="127000" y="2694520"/>
            <a:ext cx="2984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O(V)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9EAF6DB3-2953-47D1-BE46-3DB260BEE94C}"/>
              </a:ext>
            </a:extLst>
          </p:cNvPr>
          <p:cNvSpPr/>
          <p:nvPr/>
        </p:nvSpPr>
        <p:spPr>
          <a:xfrm>
            <a:off x="127000" y="3796766"/>
            <a:ext cx="2984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O(E)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9B1B8B4-8A6E-4012-BFCD-6783657EC5E2}"/>
              </a:ext>
            </a:extLst>
          </p:cNvPr>
          <p:cNvSpPr/>
          <p:nvPr/>
        </p:nvSpPr>
        <p:spPr>
          <a:xfrm>
            <a:off x="10356850" y="3796766"/>
            <a:ext cx="199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O(V) </a:t>
            </a:r>
            <a:r>
              <a:rPr lang="it-IT" sz="2400" dirty="0" err="1"/>
              <a:t>times</a:t>
            </a:r>
            <a:r>
              <a:rPr lang="it-IT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93EA61AB-4FC9-40E1-BA8A-A04B0FBE420A}"/>
                  </a:ext>
                </a:extLst>
              </p:cNvPr>
              <p:cNvSpPr/>
              <p:nvPr/>
            </p:nvSpPr>
            <p:spPr>
              <a:xfrm>
                <a:off x="7823200" y="5960906"/>
                <a:ext cx="48641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4000" dirty="0"/>
                  <a:t>O(EV)</a:t>
                </a:r>
              </a:p>
            </p:txBody>
          </p:sp>
        </mc:Choice>
        <mc:Fallback xmlns="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93EA61AB-4FC9-40E1-BA8A-A04B0FBE4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5960906"/>
                <a:ext cx="48641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41">
            <a:extLst>
              <a:ext uri="{FF2B5EF4-FFF2-40B4-BE49-F238E27FC236}">
                <a16:creationId xmlns:a16="http://schemas.microsoft.com/office/drawing/2014/main" id="{836307A0-98B9-4B17-B16B-A3C18DCD223F}"/>
              </a:ext>
            </a:extLst>
          </p:cNvPr>
          <p:cNvSpPr/>
          <p:nvPr/>
        </p:nvSpPr>
        <p:spPr>
          <a:xfrm>
            <a:off x="10375900" y="585843"/>
            <a:ext cx="199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# </a:t>
            </a:r>
            <a:r>
              <a:rPr lang="it-IT" sz="2400" dirty="0" err="1"/>
              <a:t>calls</a:t>
            </a:r>
            <a:endParaRPr lang="it-IT" sz="400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FA0DA8B-3E3C-47C9-9C1D-52A9E41BC36E}"/>
              </a:ext>
            </a:extLst>
          </p:cNvPr>
          <p:cNvSpPr/>
          <p:nvPr/>
        </p:nvSpPr>
        <p:spPr>
          <a:xfrm>
            <a:off x="127000" y="708954"/>
            <a:ext cx="298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Time cost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796BEAB-5562-4C63-B6E5-7E7B3771B18E}"/>
              </a:ext>
            </a:extLst>
          </p:cNvPr>
          <p:cNvCxnSpPr>
            <a:cxnSpLocks/>
          </p:cNvCxnSpPr>
          <p:nvPr/>
        </p:nvCxnSpPr>
        <p:spPr>
          <a:xfrm>
            <a:off x="-38100" y="3520104"/>
            <a:ext cx="12979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0D47197-9732-4C02-8FCD-CE72B55CC11D}"/>
              </a:ext>
            </a:extLst>
          </p:cNvPr>
          <p:cNvCxnSpPr>
            <a:cxnSpLocks/>
          </p:cNvCxnSpPr>
          <p:nvPr/>
        </p:nvCxnSpPr>
        <p:spPr>
          <a:xfrm>
            <a:off x="-292100" y="5980416"/>
            <a:ext cx="12979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18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00"/>
          </a:xfrm>
        </p:spPr>
        <p:txBody>
          <a:bodyPr/>
          <a:lstStyle/>
          <a:p>
            <a:r>
              <a:rPr lang="it-IT" dirty="0"/>
              <a:t>O(EV) </a:t>
            </a:r>
            <a:r>
              <a:rPr lang="it-IT" dirty="0" err="1"/>
              <a:t>worst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optimal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93EA61AB-4FC9-40E1-BA8A-A04B0FBE420A}"/>
                  </a:ext>
                </a:extLst>
              </p:cNvPr>
              <p:cNvSpPr/>
              <p:nvPr/>
            </p:nvSpPr>
            <p:spPr>
              <a:xfrm>
                <a:off x="939800" y="1016000"/>
                <a:ext cx="1083310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it-IT" sz="3600" dirty="0">
                  <a:latin typeface="+mj-lt"/>
                </a:endParaRPr>
              </a:p>
              <a:p>
                <a:r>
                  <a:rPr lang="it-IT" sz="3600" dirty="0">
                    <a:latin typeface="+mj-lt"/>
                  </a:rPr>
                  <a:t>The </a:t>
                </a:r>
                <a:r>
                  <a:rPr lang="it-IT" sz="3600" dirty="0" err="1">
                    <a:latin typeface="+mj-lt"/>
                  </a:rPr>
                  <a:t>total</a:t>
                </a:r>
                <a:r>
                  <a:rPr lang="it-IT" sz="3600" dirty="0">
                    <a:latin typeface="+mj-lt"/>
                  </a:rPr>
                  <a:t> </a:t>
                </a:r>
                <a:r>
                  <a:rPr lang="it-IT" sz="3600" dirty="0" err="1">
                    <a:latin typeface="+mj-lt"/>
                  </a:rPr>
                  <a:t>length</a:t>
                </a:r>
                <a:r>
                  <a:rPr lang="it-IT" sz="3600" dirty="0">
                    <a:latin typeface="+mj-lt"/>
                  </a:rPr>
                  <a:t> of </a:t>
                </a:r>
                <a:r>
                  <a:rPr lang="it-IT" sz="3600" dirty="0" err="1">
                    <a:latin typeface="+mj-lt"/>
                  </a:rPr>
                  <a:t>maximal</a:t>
                </a:r>
                <a:r>
                  <a:rPr lang="it-IT" sz="3600" dirty="0">
                    <a:latin typeface="+mj-lt"/>
                  </a:rPr>
                  <a:t> </a:t>
                </a:r>
                <a:r>
                  <a:rPr lang="it-IT" sz="3600" dirty="0" err="1">
                    <a:latin typeface="+mj-lt"/>
                  </a:rPr>
                  <a:t>omnitig</a:t>
                </a:r>
                <a:r>
                  <a:rPr lang="it-IT" sz="3600" dirty="0">
                    <a:latin typeface="+mj-lt"/>
                  </a:rPr>
                  <a:t> can be </a:t>
                </a:r>
                <a14:m>
                  <m:oMath xmlns:m="http://schemas.openxmlformats.org/officeDocument/2006/math">
                    <m:r>
                      <a:rPr lang="it-IT" sz="3600" i="1" dirty="0" smtClean="0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it-IT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600" i="1" dirty="0" smtClean="0">
                            <a:latin typeface="Cambria Math" panose="02040503050406030204" pitchFamily="18" charset="0"/>
                          </a:rPr>
                          <m:t>𝐸𝑉</m:t>
                        </m:r>
                      </m:e>
                    </m:d>
                  </m:oMath>
                </a14:m>
                <a:r>
                  <a:rPr lang="it-IT" sz="3600" dirty="0"/>
                  <a:t>:</a:t>
                </a:r>
              </a:p>
              <a:p>
                <a:endParaRPr lang="it-IT" sz="3600" dirty="0"/>
              </a:p>
              <a:p>
                <a:endParaRPr lang="it-IT" sz="3600" dirty="0"/>
              </a:p>
              <a:p>
                <a:endParaRPr lang="it-IT" sz="3600" dirty="0"/>
              </a:p>
              <a:p>
                <a:endParaRPr lang="it-IT" sz="3600" dirty="0"/>
              </a:p>
              <a:p>
                <a:endParaRPr lang="it-IT" sz="3600" dirty="0"/>
              </a:p>
              <a:p>
                <a:r>
                  <a:rPr lang="it-IT" sz="2800" dirty="0">
                    <a:latin typeface="+mj-lt"/>
                  </a:rPr>
                  <a:t>Here, </a:t>
                </a:r>
                <a:r>
                  <a:rPr lang="it-IT" sz="2800" dirty="0" err="1">
                    <a:latin typeface="+mj-lt"/>
                  </a:rPr>
                  <a:t>as</a:t>
                </a:r>
                <a:r>
                  <a:rPr lang="it-IT" sz="2800" dirty="0">
                    <a:latin typeface="+mj-lt"/>
                  </a:rPr>
                  <a:t> an </a:t>
                </a:r>
                <a:r>
                  <a:rPr lang="it-IT" sz="2800" dirty="0" err="1">
                    <a:latin typeface="+mj-lt"/>
                  </a:rPr>
                  <a:t>example</a:t>
                </a:r>
                <a:r>
                  <a:rPr lang="it-IT" sz="2800" dirty="0">
                    <a:latin typeface="+mj-lt"/>
                  </a:rPr>
                  <a:t>, </a:t>
                </a:r>
                <a:r>
                  <a:rPr lang="it-IT" sz="2800" dirty="0" err="1">
                    <a:latin typeface="+mj-lt"/>
                  </a:rPr>
                  <a:t>there</a:t>
                </a:r>
                <a:r>
                  <a:rPr lang="it-IT" sz="2800" dirty="0">
                    <a:latin typeface="+mj-lt"/>
                  </a:rPr>
                  <a:t> are 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sz="2800" dirty="0"/>
                  <a:t>  </a:t>
                </a:r>
                <a:r>
                  <a:rPr lang="it-IT" sz="2800" dirty="0">
                    <a:latin typeface="+mj-lt"/>
                  </a:rPr>
                  <a:t>maximal </a:t>
                </a:r>
                <a:r>
                  <a:rPr lang="it-IT" sz="2800" dirty="0" err="1">
                    <a:latin typeface="+mj-lt"/>
                  </a:rPr>
                  <a:t>omnitig</a:t>
                </a:r>
                <a:r>
                  <a:rPr lang="it-IT" sz="2800" dirty="0">
                    <a:latin typeface="+mj-lt"/>
                  </a:rPr>
                  <a:t> of </a:t>
                </a:r>
                <a:r>
                  <a:rPr lang="it-IT" sz="2800" dirty="0" err="1">
                    <a:latin typeface="+mj-lt"/>
                  </a:rPr>
                  <a:t>length</a:t>
                </a:r>
                <a:r>
                  <a:rPr lang="it-IT" sz="28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93EA61AB-4FC9-40E1-BA8A-A04B0FBE4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1016000"/>
                <a:ext cx="10833100" cy="4401205"/>
              </a:xfrm>
              <a:prstGeom prst="rect">
                <a:avLst/>
              </a:prstGeom>
              <a:blipFill>
                <a:blip r:embed="rId2"/>
                <a:stretch>
                  <a:fillRect l="-1688" b="-30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C877691-1896-4BC7-96E6-ABC734D1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603500"/>
            <a:ext cx="9976230" cy="19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85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BBBF9-0379-4B03-BFB5-4A055F7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6718"/>
          </a:xfrm>
        </p:spPr>
        <p:txBody>
          <a:bodyPr/>
          <a:lstStyle/>
          <a:p>
            <a:r>
              <a:rPr lang="it-IT" dirty="0"/>
              <a:t>For more </a:t>
            </a:r>
            <a:r>
              <a:rPr lang="it-IT" dirty="0" err="1"/>
              <a:t>fun</a:t>
            </a:r>
            <a:r>
              <a:rPr lang="it-IT" dirty="0"/>
              <a:t>, </a:t>
            </a:r>
            <a:r>
              <a:rPr lang="it-IT" dirty="0" err="1"/>
              <a:t>get</a:t>
            </a:r>
            <a:r>
              <a:rPr lang="it-IT" dirty="0"/>
              <a:t> in touch with </a:t>
            </a:r>
            <a:r>
              <a:rPr lang="it-IT" dirty="0" err="1"/>
              <a:t>authors</a:t>
            </a:r>
            <a:r>
              <a:rPr lang="it-IT" dirty="0"/>
              <a:t>: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EA61AB-4FC9-40E1-BA8A-A04B0FBE420A}"/>
              </a:ext>
            </a:extLst>
          </p:cNvPr>
          <p:cNvSpPr/>
          <p:nvPr/>
        </p:nvSpPr>
        <p:spPr>
          <a:xfrm>
            <a:off x="939800" y="1016000"/>
            <a:ext cx="10833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3600" dirty="0">
              <a:latin typeface="+mj-lt"/>
            </a:endParaRPr>
          </a:p>
          <a:p>
            <a:endParaRPr lang="it-IT" sz="3600" dirty="0">
              <a:latin typeface="+mj-lt"/>
            </a:endParaRPr>
          </a:p>
          <a:p>
            <a:endParaRPr lang="it-IT" sz="3600" dirty="0">
              <a:latin typeface="+mj-lt"/>
            </a:endParaRPr>
          </a:p>
          <a:p>
            <a:endParaRPr lang="it-IT" sz="3600" dirty="0">
              <a:latin typeface="+mj-lt"/>
            </a:endParaRPr>
          </a:p>
          <a:p>
            <a:r>
              <a:rPr lang="it-IT" sz="3600" dirty="0" err="1">
                <a:latin typeface="+mj-lt"/>
              </a:rPr>
              <a:t>referring</a:t>
            </a:r>
            <a:r>
              <a:rPr lang="it-IT" sz="3600" dirty="0">
                <a:latin typeface="+mj-lt"/>
              </a:rPr>
              <a:t> </a:t>
            </a:r>
            <a:r>
              <a:rPr lang="it-IT" sz="3600" dirty="0" err="1">
                <a:latin typeface="+mj-lt"/>
              </a:rPr>
              <a:t>mainly</a:t>
            </a:r>
            <a:r>
              <a:rPr lang="it-IT" sz="3600" dirty="0">
                <a:latin typeface="+mj-lt"/>
              </a:rPr>
              <a:t> 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90BE43-4148-4A4B-A7B5-DE89551F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95" y="1325096"/>
            <a:ext cx="7723809" cy="18857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DB2F974-9BB8-43CC-879F-495C9D0D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88" y="4187418"/>
            <a:ext cx="9593323" cy="13128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7CCCBD2-16CD-49B7-95EB-31D5ED24B831}"/>
              </a:ext>
            </a:extLst>
          </p:cNvPr>
          <p:cNvSpPr/>
          <p:nvPr/>
        </p:nvSpPr>
        <p:spPr>
          <a:xfrm>
            <a:off x="1559688" y="4076700"/>
            <a:ext cx="485012" cy="622300"/>
          </a:xfrm>
          <a:prstGeom prst="rect">
            <a:avLst/>
          </a:prstGeom>
          <a:solidFill>
            <a:schemeClr val="bg1"/>
          </a:solidFill>
          <a:ln>
            <a:solidFill>
              <a:srgbClr val="F5F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96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7E6ADA-D2AC-41E3-94A8-EFF529472F02}"/>
              </a:ext>
            </a:extLst>
          </p:cNvPr>
          <p:cNvSpPr txBox="1"/>
          <p:nvPr/>
        </p:nvSpPr>
        <p:spPr>
          <a:xfrm>
            <a:off x="990600" y="3538260"/>
            <a:ext cx="9959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latin typeface="+mj-lt"/>
              </a:rPr>
              <a:t>Genomic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Reconstruction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s</a:t>
            </a:r>
            <a:r>
              <a:rPr lang="it-IT" sz="4400" dirty="0">
                <a:solidFill>
                  <a:srgbClr val="C00000"/>
                </a:solidFill>
                <a:latin typeface="+mj-lt"/>
              </a:rPr>
              <a:t>:</a:t>
            </a:r>
          </a:p>
          <a:p>
            <a:r>
              <a:rPr lang="it-IT" sz="4400" dirty="0">
                <a:solidFill>
                  <a:srgbClr val="C00000"/>
                </a:solidFill>
                <a:latin typeface="+mj-lt"/>
              </a:rPr>
              <a:t>		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there</a:t>
            </a:r>
            <a:r>
              <a:rPr lang="it-IT" sz="4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could</a:t>
            </a:r>
            <a:r>
              <a:rPr lang="it-IT" sz="4400" dirty="0">
                <a:solidFill>
                  <a:srgbClr val="C00000"/>
                </a:solidFill>
                <a:latin typeface="+mj-lt"/>
              </a:rPr>
              <a:t> be 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many</a:t>
            </a:r>
            <a:endParaRPr lang="it-IT" sz="4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532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7E6ADA-D2AC-41E3-94A8-EFF529472F02}"/>
              </a:ext>
            </a:extLst>
          </p:cNvPr>
          <p:cNvSpPr txBox="1"/>
          <p:nvPr/>
        </p:nvSpPr>
        <p:spPr>
          <a:xfrm>
            <a:off x="990600" y="3538260"/>
            <a:ext cx="9959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latin typeface="+mj-lt"/>
              </a:rPr>
              <a:t>Genomic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Reconstruction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s</a:t>
            </a:r>
            <a:r>
              <a:rPr lang="it-IT" sz="4400" dirty="0">
                <a:solidFill>
                  <a:srgbClr val="C00000"/>
                </a:solidFill>
                <a:latin typeface="+mj-lt"/>
              </a:rPr>
              <a:t>:</a:t>
            </a:r>
          </a:p>
          <a:p>
            <a:r>
              <a:rPr lang="it-IT" sz="4400" dirty="0">
                <a:solidFill>
                  <a:srgbClr val="C00000"/>
                </a:solidFill>
                <a:latin typeface="+mj-lt"/>
              </a:rPr>
              <a:t>		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there</a:t>
            </a:r>
            <a:r>
              <a:rPr lang="it-IT" sz="4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could</a:t>
            </a:r>
            <a:r>
              <a:rPr lang="it-IT" sz="4400" dirty="0">
                <a:solidFill>
                  <a:srgbClr val="C00000"/>
                </a:solidFill>
                <a:latin typeface="+mj-lt"/>
              </a:rPr>
              <a:t> be </a:t>
            </a:r>
            <a:r>
              <a:rPr lang="it-IT" sz="4400" dirty="0" err="1">
                <a:solidFill>
                  <a:srgbClr val="C00000"/>
                </a:solidFill>
                <a:latin typeface="+mj-lt"/>
              </a:rPr>
              <a:t>many</a:t>
            </a:r>
            <a:endParaRPr lang="it-IT" sz="4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Fumetto: rettangolo 2">
            <a:extLst>
              <a:ext uri="{FF2B5EF4-FFF2-40B4-BE49-F238E27FC236}">
                <a16:creationId xmlns:a16="http://schemas.microsoft.com/office/drawing/2014/main" id="{96AB711D-4D07-48C5-8CE2-5EBA0F75D2B8}"/>
              </a:ext>
            </a:extLst>
          </p:cNvPr>
          <p:cNvSpPr/>
          <p:nvPr/>
        </p:nvSpPr>
        <p:spPr>
          <a:xfrm>
            <a:off x="217170" y="102870"/>
            <a:ext cx="11818620" cy="3326130"/>
          </a:xfrm>
          <a:prstGeom prst="wedgeRectCallout">
            <a:avLst>
              <a:gd name="adj1" fmla="val 46962"/>
              <a:gd name="adj2" fmla="val 724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we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find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b="1" dirty="0" err="1">
                <a:solidFill>
                  <a:schemeClr val="tx1"/>
                </a:solidFill>
                <a:latin typeface="+mj-lt"/>
              </a:rPr>
              <a:t>all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the </a:t>
            </a:r>
            <a:r>
              <a:rPr lang="it-IT" sz="3600" b="1" dirty="0" err="1">
                <a:solidFill>
                  <a:schemeClr val="tx1"/>
                </a:solidFill>
                <a:latin typeface="+mj-lt"/>
              </a:rPr>
              <a:t>safe</a:t>
            </a:r>
            <a:r>
              <a:rPr lang="it-IT" sz="3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b="1" dirty="0" err="1">
                <a:solidFill>
                  <a:schemeClr val="tx1"/>
                </a:solidFill>
                <a:latin typeface="+mj-lt"/>
              </a:rPr>
              <a:t>strings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the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strings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are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guaranteed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to be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substrings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of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all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possible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genomic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reconstructions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compatible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with the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given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/>
                </a:solidFill>
                <a:latin typeface="+mj-lt"/>
              </a:rPr>
              <a:t>reads</a:t>
            </a:r>
            <a:r>
              <a:rPr lang="it-IT" sz="3600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851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7E6ADA-D2AC-41E3-94A8-EFF529472F02}"/>
              </a:ext>
            </a:extLst>
          </p:cNvPr>
          <p:cNvSpPr txBox="1"/>
          <p:nvPr/>
        </p:nvSpPr>
        <p:spPr>
          <a:xfrm>
            <a:off x="990600" y="3538260"/>
            <a:ext cx="9959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latin typeface="+mj-lt"/>
              </a:rPr>
              <a:t>Genomic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Reconstruction</a:t>
            </a:r>
            <a:endParaRPr lang="it-IT" sz="4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Fumetto: rettangolo 2">
            <a:extLst>
              <a:ext uri="{FF2B5EF4-FFF2-40B4-BE49-F238E27FC236}">
                <a16:creationId xmlns:a16="http://schemas.microsoft.com/office/drawing/2014/main" id="{96AB711D-4D07-48C5-8CE2-5EBA0F75D2B8}"/>
              </a:ext>
            </a:extLst>
          </p:cNvPr>
          <p:cNvSpPr/>
          <p:nvPr/>
        </p:nvSpPr>
        <p:spPr>
          <a:xfrm>
            <a:off x="217170" y="102870"/>
            <a:ext cx="11818620" cy="3326130"/>
          </a:xfrm>
          <a:prstGeom prst="wedgeRectCallout">
            <a:avLst>
              <a:gd name="adj1" fmla="val 46962"/>
              <a:gd name="adj2" fmla="val 72466"/>
            </a:avLst>
          </a:prstGeom>
          <a:solidFill>
            <a:srgbClr val="F5F9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Can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find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all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the </a:t>
            </a:r>
            <a:r>
              <a:rPr lang="it-IT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safe</a:t>
            </a:r>
            <a:r>
              <a:rPr lang="it-IT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strings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that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is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the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strings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that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are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guaranteed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be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substrings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of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all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possible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genomic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reconstructions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compatible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with the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given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reads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2" name="Fumetto: rettangolo 1">
            <a:extLst>
              <a:ext uri="{FF2B5EF4-FFF2-40B4-BE49-F238E27FC236}">
                <a16:creationId xmlns:a16="http://schemas.microsoft.com/office/drawing/2014/main" id="{DAA19A3D-786F-4681-9D58-C32E61FAFC35}"/>
              </a:ext>
            </a:extLst>
          </p:cNvPr>
          <p:cNvSpPr/>
          <p:nvPr/>
        </p:nvSpPr>
        <p:spPr>
          <a:xfrm rot="10800000">
            <a:off x="742950" y="4674870"/>
            <a:ext cx="10355580" cy="1314450"/>
          </a:xfrm>
          <a:prstGeom prst="wedgeRectCallout">
            <a:avLst>
              <a:gd name="adj1" fmla="val -4251"/>
              <a:gd name="adj2" fmla="val 852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574D47-4D6D-4661-ABC9-A7989474FE43}"/>
              </a:ext>
            </a:extLst>
          </p:cNvPr>
          <p:cNvSpPr txBox="1"/>
          <p:nvPr/>
        </p:nvSpPr>
        <p:spPr>
          <a:xfrm>
            <a:off x="1394460" y="4972050"/>
            <a:ext cx="1006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In some settings yes, and </a:t>
            </a:r>
            <a:r>
              <a:rPr lang="it-IT" sz="3600" dirty="0" err="1">
                <a:latin typeface="+mj-lt"/>
              </a:rPr>
              <a:t>we</a:t>
            </a:r>
            <a:r>
              <a:rPr lang="it-IT" sz="3600" dirty="0">
                <a:latin typeface="+mj-lt"/>
              </a:rPr>
              <a:t> can do </a:t>
            </a:r>
            <a:r>
              <a:rPr lang="it-IT" sz="3600" dirty="0" err="1">
                <a:latin typeface="+mj-lt"/>
              </a:rPr>
              <a:t>it</a:t>
            </a:r>
            <a:r>
              <a:rPr lang="it-IT" sz="3600" dirty="0">
                <a:latin typeface="+mj-lt"/>
              </a:rPr>
              <a:t> </a:t>
            </a:r>
            <a:r>
              <a:rPr lang="it-IT" sz="3600" dirty="0" err="1">
                <a:latin typeface="+mj-lt"/>
              </a:rPr>
              <a:t>optimally</a:t>
            </a:r>
            <a:r>
              <a:rPr lang="it-IT" sz="3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25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96386-7307-4DCB-9A03-EC76459C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Hypothesis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D17116-4B41-43D2-8531-E9352D9BA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2600" dirty="0"/>
                  <a:t>No </a:t>
                </a:r>
                <a:r>
                  <a:rPr lang="it-IT" sz="2600" dirty="0" err="1"/>
                  <a:t>errors</a:t>
                </a:r>
                <a:r>
                  <a:rPr lang="it-IT" sz="2600" dirty="0"/>
                  <a:t> in the </a:t>
                </a:r>
                <a:r>
                  <a:rPr lang="it-IT" sz="2600" dirty="0" err="1"/>
                  <a:t>reads</a:t>
                </a:r>
                <a:endParaRPr lang="it-IT" sz="2600" dirty="0"/>
              </a:p>
              <a:p>
                <a:r>
                  <a:rPr lang="it-IT" sz="2600" dirty="0"/>
                  <a:t>No gaps in the </a:t>
                </a:r>
                <a:r>
                  <a:rPr lang="it-IT" sz="2600" dirty="0" err="1"/>
                  <a:t>coverage</a:t>
                </a:r>
                <a:endParaRPr lang="it-IT" sz="2600" dirty="0"/>
              </a:p>
              <a:p>
                <a:r>
                  <a:rPr lang="it-IT" sz="2600" dirty="0" err="1"/>
                  <a:t>Circular</a:t>
                </a:r>
                <a:r>
                  <a:rPr lang="it-IT" sz="2600" dirty="0"/>
                  <a:t> </a:t>
                </a:r>
                <a:r>
                  <a:rPr lang="it-IT" sz="2600" dirty="0" err="1"/>
                  <a:t>genome</a:t>
                </a:r>
                <a:endParaRPr lang="it-IT" sz="2600" dirty="0"/>
              </a:p>
              <a:p>
                <a:pPr marL="0" indent="0">
                  <a:buNone/>
                </a:pPr>
                <a:endParaRPr lang="it-IT" b="1" dirty="0"/>
              </a:p>
              <a:p>
                <a:pPr marL="0" indent="0">
                  <a:buNone/>
                </a:pPr>
                <a:r>
                  <a:rPr lang="it-IT" b="1" dirty="0"/>
                  <a:t>Edge-</a:t>
                </a:r>
                <a:r>
                  <a:rPr lang="it-IT" b="1" dirty="0" err="1"/>
                  <a:t>centric</a:t>
                </a:r>
                <a:r>
                  <a:rPr lang="it-IT" b="1" dirty="0"/>
                  <a:t> model</a:t>
                </a:r>
                <a:r>
                  <a:rPr lang="it-IT" dirty="0"/>
                  <a:t> </a:t>
                </a:r>
                <a:r>
                  <a:rPr lang="it-IT" dirty="0" err="1"/>
                  <a:t>rule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sz="3000" dirty="0"/>
              </a:p>
              <a:p>
                <a:pPr marL="0" indent="0">
                  <a:buNone/>
                </a:pPr>
                <a:r>
                  <a:rPr lang="it-IT" sz="3000" dirty="0"/>
                  <a:t>    </a:t>
                </a:r>
                <a:r>
                  <a:rPr lang="it-IT" sz="3000" dirty="0" err="1"/>
                  <a:t>walk</a:t>
                </a:r>
                <a:r>
                  <a:rPr lang="it-IT" sz="3000" dirty="0"/>
                  <a:t> </a:t>
                </a:r>
                <a14:m>
                  <m:oMath xmlns:m="http://schemas.openxmlformats.org/officeDocument/2006/math">
                    <m:r>
                      <a:rPr lang="it-IT" sz="3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3000" dirty="0"/>
                  <a:t> is genomic </a:t>
                </a:r>
                <a:r>
                  <a:rPr lang="it-IT" sz="3000" dirty="0" err="1"/>
                  <a:t>reconstruction</a:t>
                </a:r>
                <a:r>
                  <a:rPr lang="it-IT" sz="3000" dirty="0"/>
                  <a:t> </a:t>
                </a:r>
                <a14:m>
                  <m:oMath xmlns:m="http://schemas.openxmlformats.org/officeDocument/2006/math">
                    <m:r>
                      <a:rPr lang="it-IT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it-IT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3000" dirty="0"/>
                  <a:t> </a:t>
                </a:r>
                <a:r>
                  <a:rPr lang="it-IT" sz="3000" dirty="0" err="1"/>
                  <a:t>is</a:t>
                </a:r>
                <a:r>
                  <a:rPr lang="it-IT" sz="3000" dirty="0"/>
                  <a:t> </a:t>
                </a:r>
                <a:r>
                  <a:rPr lang="it-IT" sz="3000" dirty="0" err="1"/>
                  <a:t>covering</a:t>
                </a:r>
                <a:r>
                  <a:rPr lang="it-IT" sz="3000" dirty="0"/>
                  <a:t> </a:t>
                </a:r>
                <a:r>
                  <a:rPr lang="it-IT" sz="3000" dirty="0" err="1"/>
                  <a:t>all</a:t>
                </a:r>
                <a:r>
                  <a:rPr lang="it-IT" sz="3000" dirty="0"/>
                  <a:t> the </a:t>
                </a:r>
                <a:r>
                  <a:rPr lang="it-IT" sz="3000" dirty="0" err="1"/>
                  <a:t>edges</a:t>
                </a:r>
                <a:endParaRPr lang="it-IT" sz="3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D17116-4B41-43D2-8531-E9352D9BA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18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1392</Words>
  <Application>Microsoft Office PowerPoint</Application>
  <PresentationFormat>Widescreen</PresentationFormat>
  <Paragraphs>535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55" baseType="lpstr">
      <vt:lpstr>Tema di Office</vt:lpstr>
      <vt:lpstr>OPTIMAL OMNITIG LISTING</vt:lpstr>
      <vt:lpstr>The Plan</vt:lpstr>
      <vt:lpstr>Genome Graph</vt:lpstr>
      <vt:lpstr>Genome Graph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Hypothesis</vt:lpstr>
      <vt:lpstr>Safe Strings = Common Subwalks</vt:lpstr>
      <vt:lpstr>A graph problem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Safe Strings         Omnitig</vt:lpstr>
      <vt:lpstr>  Maximal Omnitig</vt:lpstr>
      <vt:lpstr>  Maximal Omnitig</vt:lpstr>
      <vt:lpstr>  Maximal Omnitig</vt:lpstr>
      <vt:lpstr>  Maximal Omnitig</vt:lpstr>
      <vt:lpstr>  Maximal Omnitig</vt:lpstr>
      <vt:lpstr>  Maximal Omnitig</vt:lpstr>
      <vt:lpstr>  Maximal Omnitig</vt:lpstr>
      <vt:lpstr>  Maximal Omnitig</vt:lpstr>
      <vt:lpstr>  Maximal Omnitig</vt:lpstr>
      <vt:lpstr>  Maximal Omnitig</vt:lpstr>
      <vt:lpstr> 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Optimal Listing of Maximal Omnitig</vt:lpstr>
      <vt:lpstr>O(EV) worst case is optimal</vt:lpstr>
      <vt:lpstr>For more fun, get in touch with authors: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OMNITIG LISTING</dc:title>
  <dc:creator>MICHELE MICCINESI</dc:creator>
  <cp:lastModifiedBy>MICHELE MICCINESI</cp:lastModifiedBy>
  <cp:revision>12</cp:revision>
  <dcterms:created xsi:type="dcterms:W3CDTF">2018-05-17T15:45:46Z</dcterms:created>
  <dcterms:modified xsi:type="dcterms:W3CDTF">2020-09-11T15:39:31Z</dcterms:modified>
</cp:coreProperties>
</file>