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x="18288000" cy="10287000"/>
  <p:notesSz cx="6858000" cy="9144000"/>
  <p:embeddedFontLst>
    <p:embeddedFont>
      <p:font typeface="TS Qamus Bold" charset="1" panose="00000800000000000000"/>
      <p:regular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fonts/font41.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AF6"/>
        </a:solidFill>
      </p:bgPr>
    </p:bg>
    <p:spTree>
      <p:nvGrpSpPr>
        <p:cNvPr id="1" name=""/>
        <p:cNvGrpSpPr/>
        <p:nvPr/>
      </p:nvGrpSpPr>
      <p:grpSpPr>
        <a:xfrm>
          <a:off x="0" y="0"/>
          <a:ext cx="0" cy="0"/>
          <a:chOff x="0" y="0"/>
          <a:chExt cx="0" cy="0"/>
        </a:xfrm>
      </p:grpSpPr>
      <p:sp>
        <p:nvSpPr>
          <p:cNvPr name="AutoShape 2" id="2"/>
          <p:cNvSpPr/>
          <p:nvPr/>
        </p:nvSpPr>
        <p:spPr>
          <a:xfrm>
            <a:off x="1028700" y="1028700"/>
            <a:ext cx="14513590" cy="0"/>
          </a:xfrm>
          <a:prstGeom prst="line">
            <a:avLst/>
          </a:prstGeom>
          <a:ln cap="flat" w="38100">
            <a:solidFill>
              <a:srgbClr val="000000"/>
            </a:solidFill>
            <a:prstDash val="solid"/>
            <a:headEnd type="none" len="sm" w="sm"/>
            <a:tailEnd type="none" len="sm" w="sm"/>
          </a:ln>
        </p:spPr>
      </p:sp>
      <p:sp>
        <p:nvSpPr>
          <p:cNvPr name="TextBox 3" id="3"/>
          <p:cNvSpPr txBox="true"/>
          <p:nvPr/>
        </p:nvSpPr>
        <p:spPr>
          <a:xfrm rot="0">
            <a:off x="1840447" y="3834765"/>
            <a:ext cx="13960710" cy="2703195"/>
          </a:xfrm>
          <a:prstGeom prst="rect">
            <a:avLst/>
          </a:prstGeom>
        </p:spPr>
        <p:txBody>
          <a:bodyPr anchor="t" rtlCol="false" tIns="0" lIns="0" bIns="0" rIns="0">
            <a:spAutoFit/>
          </a:bodyPr>
          <a:lstStyle/>
          <a:p>
            <a:pPr algn="l" marL="0" indent="0" lvl="0">
              <a:lnSpc>
                <a:spcPts val="10560"/>
              </a:lnSpc>
            </a:pPr>
            <a:r>
              <a:rPr lang="en-US" b="true" sz="9600">
                <a:solidFill>
                  <a:srgbClr val="000000"/>
                </a:solidFill>
                <a:latin typeface="TS Qamus Bold"/>
                <a:ea typeface="TS Qamus Bold"/>
                <a:cs typeface="TS Qamus Bold"/>
                <a:sym typeface="TS Qamus Bold"/>
              </a:rPr>
              <a:t>Phân tích dữ liệu bán hàng siêu thị</a:t>
            </a:r>
          </a:p>
        </p:txBody>
      </p:sp>
      <p:grpSp>
        <p:nvGrpSpPr>
          <p:cNvPr name="Group 4" id="4"/>
          <p:cNvGrpSpPr/>
          <p:nvPr/>
        </p:nvGrpSpPr>
        <p:grpSpPr>
          <a:xfrm rot="0">
            <a:off x="9328677" y="5946355"/>
            <a:ext cx="264674" cy="264674"/>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868"/>
            </a:solidFill>
          </p:spPr>
        </p:sp>
        <p:sp>
          <p:nvSpPr>
            <p:cNvPr name="TextBox 6" id="6"/>
            <p:cNvSpPr txBox="true"/>
            <p:nvPr/>
          </p:nvSpPr>
          <p:spPr>
            <a:xfrm>
              <a:off x="76200" y="19050"/>
              <a:ext cx="660400" cy="717550"/>
            </a:xfrm>
            <a:prstGeom prst="rect">
              <a:avLst/>
            </a:prstGeom>
          </p:spPr>
          <p:txBody>
            <a:bodyPr anchor="ctr" rtlCol="false" tIns="50800" lIns="50800" bIns="50800" rIns="50800"/>
            <a:lstStyle/>
            <a:p>
              <a:pPr algn="ctr">
                <a:lnSpc>
                  <a:spcPts val="3499"/>
                </a:lnSpc>
              </a:pPr>
            </a:p>
          </p:txBody>
        </p:sp>
      </p:grpSp>
      <p:grpSp>
        <p:nvGrpSpPr>
          <p:cNvPr name="Group 7" id="7"/>
          <p:cNvGrpSpPr/>
          <p:nvPr/>
        </p:nvGrpSpPr>
        <p:grpSpPr>
          <a:xfrm rot="0">
            <a:off x="1903617" y="8103369"/>
            <a:ext cx="1154931" cy="1154931"/>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000000"/>
              </a:solidFill>
              <a:prstDash val="solid"/>
              <a:miter/>
            </a:ln>
          </p:spPr>
        </p:sp>
        <p:sp>
          <p:nvSpPr>
            <p:cNvPr name="TextBox 9" id="9"/>
            <p:cNvSpPr txBox="true"/>
            <p:nvPr/>
          </p:nvSpPr>
          <p:spPr>
            <a:xfrm>
              <a:off x="76200" y="19050"/>
              <a:ext cx="660400" cy="717550"/>
            </a:xfrm>
            <a:prstGeom prst="rect">
              <a:avLst/>
            </a:prstGeom>
          </p:spPr>
          <p:txBody>
            <a:bodyPr anchor="ctr" rtlCol="false" tIns="19011" lIns="19011" bIns="19011" rIns="19011"/>
            <a:lstStyle/>
            <a:p>
              <a:pPr algn="ctr">
                <a:lnSpc>
                  <a:spcPts val="3499"/>
                </a:lnSpc>
              </a:pPr>
            </a:p>
          </p:txBody>
        </p:sp>
      </p:grpSp>
      <p:sp>
        <p:nvSpPr>
          <p:cNvPr name="TextBox 10" id="10"/>
          <p:cNvSpPr txBox="true"/>
          <p:nvPr/>
        </p:nvSpPr>
        <p:spPr>
          <a:xfrm rot="0">
            <a:off x="1872032" y="8561198"/>
            <a:ext cx="1218101" cy="239273"/>
          </a:xfrm>
          <a:prstGeom prst="rect">
            <a:avLst/>
          </a:prstGeom>
        </p:spPr>
        <p:txBody>
          <a:bodyPr anchor="t" rtlCol="false" tIns="0" lIns="0" bIns="0" rIns="0">
            <a:spAutoFit/>
          </a:bodyPr>
          <a:lstStyle/>
          <a:p>
            <a:pPr algn="ctr" marL="0" indent="0" lvl="0">
              <a:lnSpc>
                <a:spcPts val="1749"/>
              </a:lnSpc>
            </a:pPr>
            <a:r>
              <a:rPr lang="en-US" b="true" sz="1590">
                <a:solidFill>
                  <a:srgbClr val="000000"/>
                </a:solidFill>
                <a:latin typeface="TS Qamus Bold"/>
                <a:ea typeface="TS Qamus Bold"/>
                <a:cs typeface="TS Qamus Bold"/>
                <a:sym typeface="TS Qamus Bold"/>
              </a:rPr>
              <a:t>NOMADE</a:t>
            </a:r>
          </a:p>
        </p:txBody>
      </p:sp>
      <p:sp>
        <p:nvSpPr>
          <p:cNvPr name="Freeform 11" id="11"/>
          <p:cNvSpPr/>
          <p:nvPr/>
        </p:nvSpPr>
        <p:spPr>
          <a:xfrm flipH="false" flipV="false" rot="-5650611">
            <a:off x="13479480" y="5476765"/>
            <a:ext cx="6516949" cy="6932925"/>
          </a:xfrm>
          <a:custGeom>
            <a:avLst/>
            <a:gdLst/>
            <a:ahLst/>
            <a:cxnLst/>
            <a:rect r="r" b="b" t="t" l="l"/>
            <a:pathLst>
              <a:path h="6932925" w="6516949">
                <a:moveTo>
                  <a:pt x="0" y="0"/>
                </a:moveTo>
                <a:lnTo>
                  <a:pt x="6516950" y="0"/>
                </a:lnTo>
                <a:lnTo>
                  <a:pt x="6516950" y="6932925"/>
                </a:lnTo>
                <a:lnTo>
                  <a:pt x="0" y="69329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1400031" y="7859451"/>
            <a:ext cx="5192177" cy="4114800"/>
          </a:xfrm>
          <a:custGeom>
            <a:avLst/>
            <a:gdLst/>
            <a:ahLst/>
            <a:cxnLst/>
            <a:rect r="r" b="b" t="t" l="l"/>
            <a:pathLst>
              <a:path h="4114800" w="5192177">
                <a:moveTo>
                  <a:pt x="0" y="0"/>
                </a:moveTo>
                <a:lnTo>
                  <a:pt x="5192177" y="0"/>
                </a:lnTo>
                <a:lnTo>
                  <a:pt x="519217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3" id="13"/>
          <p:cNvSpPr txBox="true"/>
          <p:nvPr/>
        </p:nvSpPr>
        <p:spPr>
          <a:xfrm rot="0">
            <a:off x="15801156" y="852170"/>
            <a:ext cx="2486844" cy="314959"/>
          </a:xfrm>
          <a:prstGeom prst="rect">
            <a:avLst/>
          </a:prstGeom>
        </p:spPr>
        <p:txBody>
          <a:bodyPr anchor="t" rtlCol="false" tIns="0" lIns="0" bIns="0" rIns="0">
            <a:spAutoFit/>
          </a:bodyPr>
          <a:lstStyle/>
          <a:p>
            <a:pPr algn="l">
              <a:lnSpc>
                <a:spcPts val="2590"/>
              </a:lnSpc>
            </a:pPr>
            <a:r>
              <a:rPr lang="en-US" sz="1850" b="true">
                <a:solidFill>
                  <a:srgbClr val="000000"/>
                </a:solidFill>
                <a:latin typeface="TS Qamus Bold"/>
                <a:ea typeface="TS Qamus Bold"/>
                <a:cs typeface="TS Qamus Bold"/>
                <a:sym typeface="TS Qamus Bold"/>
              </a:rPr>
              <a:t>Nomade - 2024</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FFFAF6"/>
        </a:solidFill>
      </p:bgPr>
    </p:bg>
    <p:spTree>
      <p:nvGrpSpPr>
        <p:cNvPr id="1" name=""/>
        <p:cNvGrpSpPr/>
        <p:nvPr/>
      </p:nvGrpSpPr>
      <p:grpSpPr>
        <a:xfrm>
          <a:off x="0" y="0"/>
          <a:ext cx="0" cy="0"/>
          <a:chOff x="0" y="0"/>
          <a:chExt cx="0" cy="0"/>
        </a:xfrm>
      </p:grpSpPr>
      <p:sp>
        <p:nvSpPr>
          <p:cNvPr name="TextBox 2" id="2"/>
          <p:cNvSpPr txBox="true"/>
          <p:nvPr/>
        </p:nvSpPr>
        <p:spPr>
          <a:xfrm rot="0">
            <a:off x="1028700" y="2053186"/>
            <a:ext cx="16465510" cy="489585"/>
          </a:xfrm>
          <a:prstGeom prst="rect">
            <a:avLst/>
          </a:prstGeom>
        </p:spPr>
        <p:txBody>
          <a:bodyPr anchor="t" rtlCol="false" tIns="0" lIns="0" bIns="0" rIns="0">
            <a:spAutoFit/>
          </a:bodyPr>
          <a:lstStyle/>
          <a:p>
            <a:pPr algn="ctr">
              <a:lnSpc>
                <a:spcPts val="3990"/>
              </a:lnSpc>
              <a:spcBef>
                <a:spcPct val="0"/>
              </a:spcBef>
            </a:pPr>
            <a:r>
              <a:rPr lang="en-US" b="true" sz="2850">
                <a:solidFill>
                  <a:srgbClr val="000000"/>
                </a:solidFill>
                <a:latin typeface="TS Qamus Bold"/>
                <a:ea typeface="TS Qamus Bold"/>
                <a:cs typeface="TS Qamus Bold"/>
                <a:sym typeface="TS Qamus Bold"/>
              </a:rPr>
              <a:t>Câu hỏi: Tại sao doanh thu lại có hai đỉnh điểm rõ rệt vào 10 giờ sáng và 12 giờ trưa?</a:t>
            </a:r>
          </a:p>
        </p:txBody>
      </p:sp>
      <p:sp>
        <p:nvSpPr>
          <p:cNvPr name="TextBox 3" id="3"/>
          <p:cNvSpPr txBox="true"/>
          <p:nvPr/>
        </p:nvSpPr>
        <p:spPr>
          <a:xfrm rot="0">
            <a:off x="1620143" y="3640684"/>
            <a:ext cx="16230600" cy="923290"/>
          </a:xfrm>
          <a:prstGeom prst="rect">
            <a:avLst/>
          </a:prstGeom>
        </p:spPr>
        <p:txBody>
          <a:bodyPr anchor="t" rtlCol="false" tIns="0" lIns="0" bIns="0" rIns="0">
            <a:spAutoFit/>
          </a:bodyPr>
          <a:lstStyle/>
          <a:p>
            <a:pPr algn="l" marL="572138" indent="-286069" lvl="1">
              <a:lnSpc>
                <a:spcPts val="3710"/>
              </a:lnSpc>
              <a:buFont typeface="Arial"/>
              <a:buChar char="•"/>
            </a:pPr>
            <a:r>
              <a:rPr lang="en-US" b="true" sz="2650">
                <a:solidFill>
                  <a:srgbClr val="000000"/>
                </a:solidFill>
                <a:latin typeface="TS Qamus Bold"/>
                <a:ea typeface="TS Qamus Bold"/>
                <a:cs typeface="TS Qamus Bold"/>
                <a:sym typeface="TS Qamus Bold"/>
              </a:rPr>
              <a:t>H</a:t>
            </a:r>
            <a:r>
              <a:rPr lang="en-US" b="true" sz="2650">
                <a:solidFill>
                  <a:srgbClr val="000000"/>
                </a:solidFill>
                <a:latin typeface="TS Qamus Bold"/>
                <a:ea typeface="TS Qamus Bold"/>
                <a:cs typeface="TS Qamus Bold"/>
                <a:sym typeface="TS Qamus Bold"/>
              </a:rPr>
              <a:t>ai đỉnh này có thể phản ánh thói quen mua sắm của khách hàng. Vì 2 khung giờ này trùng với giờ nghỉ trưa, khi nhiều người có thời gian để mua sắm hoặc ăn uống.</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FFAF6"/>
        </a:solidFill>
      </p:bgPr>
    </p:bg>
    <p:spTree>
      <p:nvGrpSpPr>
        <p:cNvPr id="1" name=""/>
        <p:cNvGrpSpPr/>
        <p:nvPr/>
      </p:nvGrpSpPr>
      <p:grpSpPr>
        <a:xfrm>
          <a:off x="0" y="0"/>
          <a:ext cx="0" cy="0"/>
          <a:chOff x="0" y="0"/>
          <a:chExt cx="0" cy="0"/>
        </a:xfrm>
      </p:grpSpPr>
      <p:sp>
        <p:nvSpPr>
          <p:cNvPr name="TextBox 2" id="2"/>
          <p:cNvSpPr txBox="true"/>
          <p:nvPr/>
        </p:nvSpPr>
        <p:spPr>
          <a:xfrm rot="0">
            <a:off x="1028700" y="952500"/>
            <a:ext cx="11214854" cy="638175"/>
          </a:xfrm>
          <a:prstGeom prst="rect">
            <a:avLst/>
          </a:prstGeom>
        </p:spPr>
        <p:txBody>
          <a:bodyPr anchor="t" rtlCol="false" tIns="0" lIns="0" bIns="0" rIns="0">
            <a:spAutoFit/>
          </a:bodyPr>
          <a:lstStyle/>
          <a:p>
            <a:pPr algn="ctr">
              <a:lnSpc>
                <a:spcPts val="5249"/>
              </a:lnSpc>
              <a:spcBef>
                <a:spcPct val="0"/>
              </a:spcBef>
            </a:pPr>
            <a:r>
              <a:rPr lang="en-US" b="true" sz="3749">
                <a:solidFill>
                  <a:srgbClr val="000000"/>
                </a:solidFill>
                <a:latin typeface="TS Qamus Bold"/>
                <a:ea typeface="TS Qamus Bold"/>
                <a:cs typeface="TS Qamus Bold"/>
                <a:sym typeface="TS Qamus Bold"/>
              </a:rPr>
              <a:t>Phân tích số lượng đơn hàng theo Quốc gia</a:t>
            </a:r>
          </a:p>
        </p:txBody>
      </p:sp>
      <p:sp>
        <p:nvSpPr>
          <p:cNvPr name="TextBox 3" id="3"/>
          <p:cNvSpPr txBox="true"/>
          <p:nvPr/>
        </p:nvSpPr>
        <p:spPr>
          <a:xfrm rot="0">
            <a:off x="1558011" y="2279658"/>
            <a:ext cx="16400890" cy="1390015"/>
          </a:xfrm>
          <a:prstGeom prst="rect">
            <a:avLst/>
          </a:prstGeom>
        </p:spPr>
        <p:txBody>
          <a:bodyPr anchor="t" rtlCol="false" tIns="0" lIns="0" bIns="0" rIns="0">
            <a:spAutoFit/>
          </a:bodyPr>
          <a:lstStyle/>
          <a:p>
            <a:pPr algn="l" marL="572138" indent="-286069" lvl="1">
              <a:lnSpc>
                <a:spcPts val="3710"/>
              </a:lnSpc>
              <a:buFont typeface="Arial"/>
              <a:buChar char="•"/>
            </a:pPr>
            <a:r>
              <a:rPr lang="en-US" b="true" sz="2650">
                <a:solidFill>
                  <a:srgbClr val="000000"/>
                </a:solidFill>
                <a:latin typeface="TS Qamus Bold"/>
                <a:ea typeface="TS Qamus Bold"/>
                <a:cs typeface="TS Qamus Bold"/>
                <a:sym typeface="TS Qamus Bold"/>
              </a:rPr>
              <a:t>Không chỉ về thời gian, chúng ta cũng cần biết: Chúng ta đang bán hàng cho ai và ở đâu? Phân bố đơn hàng theo quốc gia cho thấy thị trường trọng điểm nào đang đóng góp nhiều nhất?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AF6"/>
        </a:solidFill>
      </p:bgPr>
    </p:bg>
    <p:spTree>
      <p:nvGrpSpPr>
        <p:cNvPr id="1" name=""/>
        <p:cNvGrpSpPr/>
        <p:nvPr/>
      </p:nvGrpSpPr>
      <p:grpSpPr>
        <a:xfrm>
          <a:off x="0" y="0"/>
          <a:ext cx="0" cy="0"/>
          <a:chOff x="0" y="0"/>
          <a:chExt cx="0" cy="0"/>
        </a:xfrm>
      </p:grpSpPr>
      <p:sp>
        <p:nvSpPr>
          <p:cNvPr name="Freeform 2" id="2"/>
          <p:cNvSpPr/>
          <p:nvPr/>
        </p:nvSpPr>
        <p:spPr>
          <a:xfrm flipH="false" flipV="false" rot="0">
            <a:off x="322190" y="0"/>
            <a:ext cx="10470054" cy="5818307"/>
          </a:xfrm>
          <a:custGeom>
            <a:avLst/>
            <a:gdLst/>
            <a:ahLst/>
            <a:cxnLst/>
            <a:rect r="r" b="b" t="t" l="l"/>
            <a:pathLst>
              <a:path h="5818307" w="10470054">
                <a:moveTo>
                  <a:pt x="0" y="0"/>
                </a:moveTo>
                <a:lnTo>
                  <a:pt x="10470054" y="0"/>
                </a:lnTo>
                <a:lnTo>
                  <a:pt x="10470054" y="5818307"/>
                </a:lnTo>
                <a:lnTo>
                  <a:pt x="0" y="5818307"/>
                </a:lnTo>
                <a:lnTo>
                  <a:pt x="0" y="0"/>
                </a:lnTo>
                <a:close/>
              </a:path>
            </a:pathLst>
          </a:custGeom>
          <a:blipFill>
            <a:blip r:embed="rId2"/>
            <a:stretch>
              <a:fillRect l="0" t="-1098" r="0" b="-1098"/>
            </a:stretch>
          </a:blipFill>
        </p:spPr>
      </p:sp>
      <p:sp>
        <p:nvSpPr>
          <p:cNvPr name="TextBox 3" id="3"/>
          <p:cNvSpPr txBox="true"/>
          <p:nvPr/>
        </p:nvSpPr>
        <p:spPr>
          <a:xfrm rot="0">
            <a:off x="322190" y="5761157"/>
            <a:ext cx="4785360" cy="456565"/>
          </a:xfrm>
          <a:prstGeom prst="rect">
            <a:avLst/>
          </a:prstGeom>
        </p:spPr>
        <p:txBody>
          <a:bodyPr anchor="t" rtlCol="false" tIns="0" lIns="0" bIns="0" rIns="0">
            <a:spAutoFit/>
          </a:bodyPr>
          <a:lstStyle/>
          <a:p>
            <a:pPr algn="ctr">
              <a:lnSpc>
                <a:spcPts val="3710"/>
              </a:lnSpc>
              <a:spcBef>
                <a:spcPct val="0"/>
              </a:spcBef>
            </a:pPr>
            <a:r>
              <a:rPr lang="en-US" b="true" sz="2650">
                <a:solidFill>
                  <a:srgbClr val="000000"/>
                </a:solidFill>
                <a:latin typeface="TS Qamus Bold"/>
                <a:ea typeface="TS Qamus Bold"/>
                <a:cs typeface="TS Qamus Bold"/>
                <a:sym typeface="TS Qamus Bold"/>
              </a:rPr>
              <a:t>Điểm mạnh (Insight rút ra):</a:t>
            </a:r>
          </a:p>
        </p:txBody>
      </p:sp>
      <p:sp>
        <p:nvSpPr>
          <p:cNvPr name="TextBox 4" id="4"/>
          <p:cNvSpPr txBox="true"/>
          <p:nvPr/>
        </p:nvSpPr>
        <p:spPr>
          <a:xfrm rot="0">
            <a:off x="752537" y="6521070"/>
            <a:ext cx="17367458" cy="1390015"/>
          </a:xfrm>
          <a:prstGeom prst="rect">
            <a:avLst/>
          </a:prstGeom>
        </p:spPr>
        <p:txBody>
          <a:bodyPr anchor="t" rtlCol="false" tIns="0" lIns="0" bIns="0" rIns="0">
            <a:spAutoFit/>
          </a:bodyPr>
          <a:lstStyle/>
          <a:p>
            <a:pPr algn="l" marL="572138" indent="-286069" lvl="1">
              <a:lnSpc>
                <a:spcPts val="3710"/>
              </a:lnSpc>
              <a:buFont typeface="Arial"/>
              <a:buChar char="•"/>
            </a:pPr>
            <a:r>
              <a:rPr lang="en-US" b="true" sz="2650">
                <a:solidFill>
                  <a:srgbClr val="000000"/>
                </a:solidFill>
                <a:latin typeface="TS Qamus Bold"/>
                <a:ea typeface="TS Qamus Bold"/>
                <a:cs typeface="TS Qamus Bold"/>
                <a:sym typeface="TS Qamus Bold"/>
              </a:rPr>
              <a:t>Khách hàng nội địa (Anh) chiếm ưu thế áp đảo: Với 16,649 đơn hàng, Vương quốc Anh là nguồn khách hàng chính của siêu thị. Điều này là hoàn toàn hợp lý và dễ hiểu khi cửa hàng được đặt tại đây, phản ánh đúng đặc điểm của một doanh nghiệp bán lẻ tại địa phương.</a:t>
            </a:r>
          </a:p>
        </p:txBody>
      </p:sp>
      <p:sp>
        <p:nvSpPr>
          <p:cNvPr name="TextBox 5" id="5"/>
          <p:cNvSpPr txBox="true"/>
          <p:nvPr/>
        </p:nvSpPr>
        <p:spPr>
          <a:xfrm rot="0">
            <a:off x="752537" y="8215885"/>
            <a:ext cx="17367458" cy="1390015"/>
          </a:xfrm>
          <a:prstGeom prst="rect">
            <a:avLst/>
          </a:prstGeom>
        </p:spPr>
        <p:txBody>
          <a:bodyPr anchor="t" rtlCol="false" tIns="0" lIns="0" bIns="0" rIns="0">
            <a:spAutoFit/>
          </a:bodyPr>
          <a:lstStyle/>
          <a:p>
            <a:pPr algn="l" marL="572138" indent="-286069" lvl="1">
              <a:lnSpc>
                <a:spcPts val="3710"/>
              </a:lnSpc>
              <a:buFont typeface="Arial"/>
              <a:buChar char="•"/>
            </a:pPr>
            <a:r>
              <a:rPr lang="en-US" b="true" sz="2650">
                <a:solidFill>
                  <a:srgbClr val="000000"/>
                </a:solidFill>
                <a:latin typeface="TS Qamus Bold"/>
                <a:ea typeface="TS Qamus Bold"/>
                <a:cs typeface="TS Qamus Bold"/>
                <a:sym typeface="TS Qamus Bold"/>
              </a:rPr>
              <a:t>Có sự hiện diện của khách hàng quốc tế: Mặc dù ở mức khiêm tốn, biểu đồ cho thấy siêu thị vẫn thu hút được khách hàng từ nhiều quốc gia châu Âu khác như Đức, Pháp, Ireland, Bỉ, Tây Ban Nha...</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FFFAF6"/>
        </a:solidFill>
      </p:bgPr>
    </p:bg>
    <p:spTree>
      <p:nvGrpSpPr>
        <p:cNvPr id="1" name=""/>
        <p:cNvGrpSpPr/>
        <p:nvPr/>
      </p:nvGrpSpPr>
      <p:grpSpPr>
        <a:xfrm>
          <a:off x="0" y="0"/>
          <a:ext cx="0" cy="0"/>
          <a:chOff x="0" y="0"/>
          <a:chExt cx="0" cy="0"/>
        </a:xfrm>
      </p:grpSpPr>
      <p:sp>
        <p:nvSpPr>
          <p:cNvPr name="TextBox 2" id="2"/>
          <p:cNvSpPr txBox="true"/>
          <p:nvPr/>
        </p:nvSpPr>
        <p:spPr>
          <a:xfrm rot="0">
            <a:off x="1218308" y="2871712"/>
            <a:ext cx="16040992" cy="991261"/>
          </a:xfrm>
          <a:prstGeom prst="rect">
            <a:avLst/>
          </a:prstGeom>
        </p:spPr>
        <p:txBody>
          <a:bodyPr anchor="t" rtlCol="false" tIns="0" lIns="0" bIns="0" rIns="0">
            <a:spAutoFit/>
          </a:bodyPr>
          <a:lstStyle/>
          <a:p>
            <a:pPr algn="l" marL="610745" indent="-305372" lvl="1">
              <a:lnSpc>
                <a:spcPts val="3960"/>
              </a:lnSpc>
              <a:buFont typeface="Arial"/>
              <a:buChar char="•"/>
            </a:pPr>
            <a:r>
              <a:rPr lang="en-US" b="true" sz="2828">
                <a:solidFill>
                  <a:srgbClr val="000000"/>
                </a:solidFill>
                <a:latin typeface="TS Qamus Bold"/>
                <a:ea typeface="TS Qamus Bold"/>
                <a:cs typeface="TS Qamus Bold"/>
                <a:sym typeface="TS Qamus Bold"/>
              </a:rPr>
              <a:t>Sau khi đã hiểu về 'KHI NÀO' và 'Ở ĐÂU', một câu hỏi quan trọng hơn cần được trả lời: 'CÁI GÌ' đang tạo ra doanh thu và 'CÁI GÌ' đang gây ra vấn đề?</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FFFAF6"/>
        </a:solidFill>
      </p:bgPr>
    </p:bg>
    <p:spTree>
      <p:nvGrpSpPr>
        <p:cNvPr id="1" name=""/>
        <p:cNvGrpSpPr/>
        <p:nvPr/>
      </p:nvGrpSpPr>
      <p:grpSpPr>
        <a:xfrm>
          <a:off x="0" y="0"/>
          <a:ext cx="0" cy="0"/>
          <a:chOff x="0" y="0"/>
          <a:chExt cx="0" cy="0"/>
        </a:xfrm>
      </p:grpSpPr>
      <p:sp>
        <p:nvSpPr>
          <p:cNvPr name="TextBox 2" id="2"/>
          <p:cNvSpPr txBox="true"/>
          <p:nvPr/>
        </p:nvSpPr>
        <p:spPr>
          <a:xfrm rot="0">
            <a:off x="1357977" y="1484602"/>
            <a:ext cx="10501621" cy="638175"/>
          </a:xfrm>
          <a:prstGeom prst="rect">
            <a:avLst/>
          </a:prstGeom>
        </p:spPr>
        <p:txBody>
          <a:bodyPr anchor="t" rtlCol="false" tIns="0" lIns="0" bIns="0" rIns="0">
            <a:spAutoFit/>
          </a:bodyPr>
          <a:lstStyle/>
          <a:p>
            <a:pPr algn="ctr">
              <a:lnSpc>
                <a:spcPts val="5249"/>
              </a:lnSpc>
              <a:spcBef>
                <a:spcPct val="0"/>
              </a:spcBef>
            </a:pPr>
            <a:r>
              <a:rPr lang="en-US" b="true" sz="3749">
                <a:solidFill>
                  <a:srgbClr val="000000"/>
                </a:solidFill>
                <a:latin typeface="TS Qamus Bold"/>
                <a:ea typeface="TS Qamus Bold"/>
                <a:cs typeface="TS Qamus Bold"/>
                <a:sym typeface="TS Qamus Bold"/>
              </a:rPr>
              <a:t>Phân tích Đa biến (Multivariate Analysis)</a:t>
            </a:r>
          </a:p>
        </p:txBody>
      </p:sp>
      <p:sp>
        <p:nvSpPr>
          <p:cNvPr name="TextBox 3" id="3"/>
          <p:cNvSpPr txBox="true"/>
          <p:nvPr/>
        </p:nvSpPr>
        <p:spPr>
          <a:xfrm rot="0">
            <a:off x="2633837" y="3137613"/>
            <a:ext cx="10949107" cy="456565"/>
          </a:xfrm>
          <a:prstGeom prst="rect">
            <a:avLst/>
          </a:prstGeom>
        </p:spPr>
        <p:txBody>
          <a:bodyPr anchor="t" rtlCol="false" tIns="0" lIns="0" bIns="0" rIns="0">
            <a:spAutoFit/>
          </a:bodyPr>
          <a:lstStyle/>
          <a:p>
            <a:pPr algn="ctr">
              <a:lnSpc>
                <a:spcPts val="3710"/>
              </a:lnSpc>
              <a:spcBef>
                <a:spcPct val="0"/>
              </a:spcBef>
            </a:pPr>
            <a:r>
              <a:rPr lang="en-US" b="true" sz="2650">
                <a:solidFill>
                  <a:srgbClr val="000000"/>
                </a:solidFill>
                <a:latin typeface="TS Qamus Bold"/>
                <a:ea typeface="TS Qamus Bold"/>
                <a:cs typeface="TS Qamus Bold"/>
                <a:sym typeface="TS Qamus Bold"/>
              </a:rPr>
              <a:t>Sản phẩm nào là người hùng, và sản phẩm nào là điểm yếu?</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FFFAF6"/>
        </a:solidFill>
      </p:bgPr>
    </p:bg>
    <p:spTree>
      <p:nvGrpSpPr>
        <p:cNvPr id="1" name=""/>
        <p:cNvGrpSpPr/>
        <p:nvPr/>
      </p:nvGrpSpPr>
      <p:grpSpPr>
        <a:xfrm>
          <a:off x="0" y="0"/>
          <a:ext cx="0" cy="0"/>
          <a:chOff x="0" y="0"/>
          <a:chExt cx="0" cy="0"/>
        </a:xfrm>
      </p:grpSpPr>
      <p:sp>
        <p:nvSpPr>
          <p:cNvPr name="TextBox 2" id="2"/>
          <p:cNvSpPr txBox="true"/>
          <p:nvPr/>
        </p:nvSpPr>
        <p:spPr>
          <a:xfrm rot="0">
            <a:off x="1210562" y="962025"/>
            <a:ext cx="7674054" cy="605155"/>
          </a:xfrm>
          <a:prstGeom prst="rect">
            <a:avLst/>
          </a:prstGeom>
        </p:spPr>
        <p:txBody>
          <a:bodyPr anchor="t" rtlCol="false" tIns="0" lIns="0" bIns="0" rIns="0">
            <a:spAutoFit/>
          </a:bodyPr>
          <a:lstStyle/>
          <a:p>
            <a:pPr algn="ctr">
              <a:lnSpc>
                <a:spcPts val="4969"/>
              </a:lnSpc>
              <a:spcBef>
                <a:spcPct val="0"/>
              </a:spcBef>
            </a:pPr>
            <a:r>
              <a:rPr lang="en-US" b="true" sz="3549">
                <a:solidFill>
                  <a:srgbClr val="000000"/>
                </a:solidFill>
                <a:latin typeface="TS Qamus Bold"/>
                <a:ea typeface="TS Qamus Bold"/>
                <a:cs typeface="TS Qamus Bold"/>
                <a:sym typeface="TS Qamus Bold"/>
              </a:rPr>
              <a:t>Top 10 Sản phẩm theo Số lượng</a:t>
            </a:r>
          </a:p>
        </p:txBody>
      </p:sp>
      <p:sp>
        <p:nvSpPr>
          <p:cNvPr name="TextBox 3" id="3"/>
          <p:cNvSpPr txBox="true"/>
          <p:nvPr/>
        </p:nvSpPr>
        <p:spPr>
          <a:xfrm rot="0">
            <a:off x="2310819" y="2513021"/>
            <a:ext cx="12732271" cy="923290"/>
          </a:xfrm>
          <a:prstGeom prst="rect">
            <a:avLst/>
          </a:prstGeom>
        </p:spPr>
        <p:txBody>
          <a:bodyPr anchor="t" rtlCol="false" tIns="0" lIns="0" bIns="0" rIns="0">
            <a:spAutoFit/>
          </a:bodyPr>
          <a:lstStyle/>
          <a:p>
            <a:pPr algn="l" marL="572138" indent="-286069" lvl="1">
              <a:lnSpc>
                <a:spcPts val="3710"/>
              </a:lnSpc>
              <a:buFont typeface="Arial"/>
              <a:buChar char="•"/>
            </a:pPr>
            <a:r>
              <a:rPr lang="en-US" b="true" sz="2650">
                <a:solidFill>
                  <a:srgbClr val="000000"/>
                </a:solidFill>
                <a:latin typeface="TS Qamus Bold"/>
                <a:ea typeface="TS Qamus Bold"/>
                <a:cs typeface="TS Qamus Bold"/>
                <a:sym typeface="TS Qamus Bold"/>
              </a:rPr>
              <a:t>Top sản phẩm bán chạy theo số lượng? Đâu là những mặt hàng phổ thông, có sức hút lớn.</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FAF6"/>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028700"/>
            <a:ext cx="16383761" cy="8123615"/>
          </a:xfrm>
          <a:custGeom>
            <a:avLst/>
            <a:gdLst/>
            <a:ahLst/>
            <a:cxnLst/>
            <a:rect r="r" b="b" t="t" l="l"/>
            <a:pathLst>
              <a:path h="8123615" w="16383761">
                <a:moveTo>
                  <a:pt x="0" y="0"/>
                </a:moveTo>
                <a:lnTo>
                  <a:pt x="16383761" y="0"/>
                </a:lnTo>
                <a:lnTo>
                  <a:pt x="16383761" y="8123615"/>
                </a:lnTo>
                <a:lnTo>
                  <a:pt x="0" y="8123615"/>
                </a:lnTo>
                <a:lnTo>
                  <a:pt x="0" y="0"/>
                </a:lnTo>
                <a:close/>
              </a:path>
            </a:pathLst>
          </a:custGeom>
          <a:blipFill>
            <a:blip r:embed="rId2"/>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p:cSld>
    <p:bg>
      <p:bgPr>
        <a:solidFill>
          <a:srgbClr val="FFFAF6"/>
        </a:solidFill>
      </p:bgPr>
    </p:bg>
    <p:spTree>
      <p:nvGrpSpPr>
        <p:cNvPr id="1" name=""/>
        <p:cNvGrpSpPr/>
        <p:nvPr/>
      </p:nvGrpSpPr>
      <p:grpSpPr>
        <a:xfrm>
          <a:off x="0" y="0"/>
          <a:ext cx="0" cy="0"/>
          <a:chOff x="0" y="0"/>
          <a:chExt cx="0" cy="0"/>
        </a:xfrm>
      </p:grpSpPr>
      <p:sp>
        <p:nvSpPr>
          <p:cNvPr name="TextBox 2" id="2"/>
          <p:cNvSpPr txBox="true"/>
          <p:nvPr/>
        </p:nvSpPr>
        <p:spPr>
          <a:xfrm rot="0">
            <a:off x="706510" y="1247276"/>
            <a:ext cx="17259300" cy="923290"/>
          </a:xfrm>
          <a:prstGeom prst="rect">
            <a:avLst/>
          </a:prstGeom>
        </p:spPr>
        <p:txBody>
          <a:bodyPr anchor="t" rtlCol="false" tIns="0" lIns="0" bIns="0" rIns="0">
            <a:spAutoFit/>
          </a:bodyPr>
          <a:lstStyle/>
          <a:p>
            <a:pPr algn="l" marL="572138" indent="-286069" lvl="1">
              <a:lnSpc>
                <a:spcPts val="3710"/>
              </a:lnSpc>
              <a:buFont typeface="Arial"/>
              <a:buChar char="•"/>
            </a:pPr>
            <a:r>
              <a:rPr lang="en-US" b="true" sz="2650">
                <a:solidFill>
                  <a:srgbClr val="000000"/>
                </a:solidFill>
                <a:latin typeface="TS Qamus Bold"/>
                <a:ea typeface="TS Qamus Bold"/>
                <a:cs typeface="TS Qamus Bold"/>
                <a:sym typeface="TS Qamus Bold"/>
              </a:rPr>
              <a:t>Biểu đồ này cho thấy rõ ràng các sản phẩm có số lượng bán ra cao nhất, giúp xác định đâu là những mặt hàng chủ lực của doanh nghiệp.</a:t>
            </a:r>
          </a:p>
        </p:txBody>
      </p:sp>
      <p:sp>
        <p:nvSpPr>
          <p:cNvPr name="TextBox 3" id="3"/>
          <p:cNvSpPr txBox="true"/>
          <p:nvPr/>
        </p:nvSpPr>
        <p:spPr>
          <a:xfrm rot="0">
            <a:off x="276901" y="2695960"/>
            <a:ext cx="3695938" cy="522605"/>
          </a:xfrm>
          <a:prstGeom prst="rect">
            <a:avLst/>
          </a:prstGeom>
        </p:spPr>
        <p:txBody>
          <a:bodyPr anchor="t" rtlCol="false" tIns="0" lIns="0" bIns="0" rIns="0">
            <a:spAutoFit/>
          </a:bodyPr>
          <a:lstStyle/>
          <a:p>
            <a:pPr algn="ctr">
              <a:lnSpc>
                <a:spcPts val="4270"/>
              </a:lnSpc>
              <a:spcBef>
                <a:spcPct val="0"/>
              </a:spcBef>
            </a:pPr>
            <a:r>
              <a:rPr lang="en-US" b="true" sz="3050">
                <a:solidFill>
                  <a:srgbClr val="000000"/>
                </a:solidFill>
                <a:latin typeface="TS Qamus Bold"/>
                <a:ea typeface="TS Qamus Bold"/>
                <a:cs typeface="TS Qamus Bold"/>
                <a:sym typeface="TS Qamus Bold"/>
              </a:rPr>
              <a:t>Đồ Chơi Dẫn Đầu:</a:t>
            </a:r>
          </a:p>
        </p:txBody>
      </p:sp>
      <p:sp>
        <p:nvSpPr>
          <p:cNvPr name="TextBox 4" id="4"/>
          <p:cNvSpPr txBox="true"/>
          <p:nvPr/>
        </p:nvSpPr>
        <p:spPr>
          <a:xfrm rot="0">
            <a:off x="1028700" y="3753485"/>
            <a:ext cx="16230600" cy="1390015"/>
          </a:xfrm>
          <a:prstGeom prst="rect">
            <a:avLst/>
          </a:prstGeom>
        </p:spPr>
        <p:txBody>
          <a:bodyPr anchor="t" rtlCol="false" tIns="0" lIns="0" bIns="0" rIns="0">
            <a:spAutoFit/>
          </a:bodyPr>
          <a:lstStyle/>
          <a:p>
            <a:pPr algn="l" marL="572138" indent="-286069" lvl="1">
              <a:lnSpc>
                <a:spcPts val="3710"/>
              </a:lnSpc>
              <a:buFont typeface="Arial"/>
              <a:buChar char="•"/>
            </a:pPr>
            <a:r>
              <a:rPr lang="en-US" b="true" sz="2650">
                <a:solidFill>
                  <a:srgbClr val="000000"/>
                </a:solidFill>
                <a:latin typeface="TS Qamus Bold"/>
                <a:ea typeface="TS Qamus Bold"/>
                <a:cs typeface="TS Qamus Bold"/>
                <a:sym typeface="TS Qamus Bold"/>
              </a:rPr>
              <a:t>Sản phẩm "Máy bay tàu lượn Thế chiến 2" (WORLD WAR 2 GLIDERS ASSTD DESIGNS) đứng đầu với 53,119 sản phẩm đã bán, cho thấy sức hút mạnh mẽ của dòng đồ chơi mô hình lịch sử trong thị trường.</a:t>
            </a:r>
          </a:p>
        </p:txBody>
      </p:sp>
      <p:sp>
        <p:nvSpPr>
          <p:cNvPr name="TextBox 5" id="5"/>
          <p:cNvSpPr txBox="true"/>
          <p:nvPr/>
        </p:nvSpPr>
        <p:spPr>
          <a:xfrm rot="0">
            <a:off x="276901" y="5529294"/>
            <a:ext cx="8191216" cy="522605"/>
          </a:xfrm>
          <a:prstGeom prst="rect">
            <a:avLst/>
          </a:prstGeom>
        </p:spPr>
        <p:txBody>
          <a:bodyPr anchor="t" rtlCol="false" tIns="0" lIns="0" bIns="0" rIns="0">
            <a:spAutoFit/>
          </a:bodyPr>
          <a:lstStyle/>
          <a:p>
            <a:pPr algn="ctr">
              <a:lnSpc>
                <a:spcPts val="4270"/>
              </a:lnSpc>
              <a:spcBef>
                <a:spcPct val="0"/>
              </a:spcBef>
            </a:pPr>
            <a:r>
              <a:rPr lang="en-US" b="true" sz="3050">
                <a:solidFill>
                  <a:srgbClr val="000000"/>
                </a:solidFill>
                <a:latin typeface="TS Qamus Bold"/>
                <a:ea typeface="TS Qamus Bold"/>
                <a:cs typeface="TS Qamus Bold"/>
                <a:sym typeface="TS Qamus Bold"/>
              </a:rPr>
              <a:t>Sự Thống Trị Của Sản Phẩm Trang trí:</a:t>
            </a:r>
          </a:p>
        </p:txBody>
      </p:sp>
      <p:sp>
        <p:nvSpPr>
          <p:cNvPr name="TextBox 6" id="6"/>
          <p:cNvSpPr txBox="true"/>
          <p:nvPr/>
        </p:nvSpPr>
        <p:spPr>
          <a:xfrm rot="0">
            <a:off x="1199551" y="6585299"/>
            <a:ext cx="7084457" cy="456565"/>
          </a:xfrm>
          <a:prstGeom prst="rect">
            <a:avLst/>
          </a:prstGeom>
        </p:spPr>
        <p:txBody>
          <a:bodyPr anchor="t" rtlCol="false" tIns="0" lIns="0" bIns="0" rIns="0">
            <a:spAutoFit/>
          </a:bodyPr>
          <a:lstStyle/>
          <a:p>
            <a:pPr algn="ctr" marL="572138" indent="-286069" lvl="1">
              <a:lnSpc>
                <a:spcPts val="3710"/>
              </a:lnSpc>
              <a:buFont typeface="Arial"/>
              <a:buChar char="•"/>
            </a:pPr>
            <a:r>
              <a:rPr lang="en-US" b="true" sz="2650">
                <a:solidFill>
                  <a:srgbClr val="000000"/>
                </a:solidFill>
                <a:latin typeface="TS Qamus Bold"/>
                <a:ea typeface="TS Qamus Bold"/>
                <a:cs typeface="TS Qamus Bold"/>
                <a:sym typeface="TS Qamus Bold"/>
              </a:rPr>
              <a:t>4/10 sản phẩm thuộc nhóm trang trí</a:t>
            </a:r>
          </a:p>
        </p:txBody>
      </p:sp>
      <p:sp>
        <p:nvSpPr>
          <p:cNvPr name="TextBox 7" id="7"/>
          <p:cNvSpPr txBox="true"/>
          <p:nvPr/>
        </p:nvSpPr>
        <p:spPr>
          <a:xfrm rot="0">
            <a:off x="550614" y="7565738"/>
            <a:ext cx="5175052" cy="522605"/>
          </a:xfrm>
          <a:prstGeom prst="rect">
            <a:avLst/>
          </a:prstGeom>
        </p:spPr>
        <p:txBody>
          <a:bodyPr anchor="t" rtlCol="false" tIns="0" lIns="0" bIns="0" rIns="0">
            <a:spAutoFit/>
          </a:bodyPr>
          <a:lstStyle/>
          <a:p>
            <a:pPr algn="ctr">
              <a:lnSpc>
                <a:spcPts val="4270"/>
              </a:lnSpc>
              <a:spcBef>
                <a:spcPct val="0"/>
              </a:spcBef>
            </a:pPr>
            <a:r>
              <a:rPr lang="en-US" b="true" sz="3050">
                <a:solidFill>
                  <a:srgbClr val="000000"/>
                </a:solidFill>
                <a:latin typeface="TS Qamus Bold"/>
                <a:ea typeface="TS Qamus Bold"/>
                <a:cs typeface="TS Qamus Bold"/>
                <a:sym typeface="TS Qamus Bold"/>
              </a:rPr>
              <a:t>Túi &amp; Bao Bì Có Sức Bền:</a:t>
            </a:r>
          </a:p>
        </p:txBody>
      </p:sp>
      <p:sp>
        <p:nvSpPr>
          <p:cNvPr name="TextBox 8" id="8"/>
          <p:cNvSpPr txBox="true"/>
          <p:nvPr/>
        </p:nvSpPr>
        <p:spPr>
          <a:xfrm rot="0">
            <a:off x="1296810" y="8335010"/>
            <a:ext cx="15694379" cy="923290"/>
          </a:xfrm>
          <a:prstGeom prst="rect">
            <a:avLst/>
          </a:prstGeom>
        </p:spPr>
        <p:txBody>
          <a:bodyPr anchor="t" rtlCol="false" tIns="0" lIns="0" bIns="0" rIns="0">
            <a:spAutoFit/>
          </a:bodyPr>
          <a:lstStyle/>
          <a:p>
            <a:pPr algn="l" marL="572138" indent="-286069" lvl="1">
              <a:lnSpc>
                <a:spcPts val="3710"/>
              </a:lnSpc>
              <a:buFont typeface="Arial"/>
              <a:buChar char="•"/>
            </a:pPr>
            <a:r>
              <a:rPr lang="en-US" b="true" sz="2650">
                <a:solidFill>
                  <a:srgbClr val="000000"/>
                </a:solidFill>
                <a:latin typeface="TS Qamus Bold"/>
                <a:ea typeface="TS Qamus Bold"/>
                <a:cs typeface="TS Qamus Bold"/>
                <a:sym typeface="TS Qamus Bold"/>
              </a:rPr>
              <a:t> Biểu đồ này cho thấy rõ ràng các sản phẩm có số lượng bán ra cao nhất, giúp xác định đâu là những mặt hàng chủ lực của doanh nghiệp.</a:t>
            </a: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FFFAF6"/>
        </a:solidFill>
      </p:bgPr>
    </p:bg>
    <p:spTree>
      <p:nvGrpSpPr>
        <p:cNvPr id="1" name=""/>
        <p:cNvGrpSpPr/>
        <p:nvPr/>
      </p:nvGrpSpPr>
      <p:grpSpPr>
        <a:xfrm>
          <a:off x="0" y="0"/>
          <a:ext cx="0" cy="0"/>
          <a:chOff x="0" y="0"/>
          <a:chExt cx="0" cy="0"/>
        </a:xfrm>
      </p:grpSpPr>
      <p:sp>
        <p:nvSpPr>
          <p:cNvPr name="TextBox 2" id="2"/>
          <p:cNvSpPr txBox="true"/>
          <p:nvPr/>
        </p:nvSpPr>
        <p:spPr>
          <a:xfrm rot="0">
            <a:off x="1028700" y="952500"/>
            <a:ext cx="9104472" cy="548640"/>
          </a:xfrm>
          <a:prstGeom prst="rect">
            <a:avLst/>
          </a:prstGeom>
        </p:spPr>
        <p:txBody>
          <a:bodyPr anchor="t" rtlCol="false" tIns="0" lIns="0" bIns="0" rIns="0">
            <a:spAutoFit/>
          </a:bodyPr>
          <a:lstStyle/>
          <a:p>
            <a:pPr algn="ctr">
              <a:lnSpc>
                <a:spcPts val="4409"/>
              </a:lnSpc>
              <a:spcBef>
                <a:spcPct val="0"/>
              </a:spcBef>
            </a:pPr>
            <a:r>
              <a:rPr lang="en-US" b="true" sz="3150">
                <a:solidFill>
                  <a:srgbClr val="000000"/>
                </a:solidFill>
                <a:latin typeface="TS Qamus Bold"/>
                <a:ea typeface="TS Qamus Bold"/>
                <a:cs typeface="TS Qamus Bold"/>
                <a:sym typeface="TS Qamus Bold"/>
              </a:rPr>
              <a:t>Sản phẩm Bán chạy nhất theo Doanh thu </a:t>
            </a:r>
          </a:p>
        </p:txBody>
      </p:sp>
      <p:sp>
        <p:nvSpPr>
          <p:cNvPr name="TextBox 3" id="3"/>
          <p:cNvSpPr txBox="true"/>
          <p:nvPr/>
        </p:nvSpPr>
        <p:spPr>
          <a:xfrm rot="0">
            <a:off x="1847993" y="2325685"/>
            <a:ext cx="15411307" cy="1390015"/>
          </a:xfrm>
          <a:prstGeom prst="rect">
            <a:avLst/>
          </a:prstGeom>
        </p:spPr>
        <p:txBody>
          <a:bodyPr anchor="t" rtlCol="false" tIns="0" lIns="0" bIns="0" rIns="0">
            <a:spAutoFit/>
          </a:bodyPr>
          <a:lstStyle/>
          <a:p>
            <a:pPr algn="l" marL="572138" indent="-286069" lvl="1">
              <a:lnSpc>
                <a:spcPts val="3710"/>
              </a:lnSpc>
              <a:buFont typeface="Arial"/>
              <a:buChar char="•"/>
            </a:pPr>
            <a:r>
              <a:rPr lang="en-US" b="true" sz="2650">
                <a:solidFill>
                  <a:srgbClr val="000000"/>
                </a:solidFill>
                <a:latin typeface="TS Qamus Bold"/>
                <a:ea typeface="TS Qamus Bold"/>
                <a:cs typeface="TS Qamus Bold"/>
                <a:sym typeface="TS Qamus Bold"/>
              </a:rPr>
              <a:t>Nhưng liệu những sản phẩm bán chạy có phải là những sản phẩm mang lại doanh thu cao nhất không? Hay có những sản phẩm 'quý tộc' khác, dù bán ít nhưng giá trị mỗi đơn lại rất lớn?"</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FFAF6"/>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028700"/>
            <a:ext cx="15196575" cy="8636720"/>
          </a:xfrm>
          <a:custGeom>
            <a:avLst/>
            <a:gdLst/>
            <a:ahLst/>
            <a:cxnLst/>
            <a:rect r="r" b="b" t="t" l="l"/>
            <a:pathLst>
              <a:path h="8636720" w="15196575">
                <a:moveTo>
                  <a:pt x="0" y="0"/>
                </a:moveTo>
                <a:lnTo>
                  <a:pt x="15196575" y="0"/>
                </a:lnTo>
                <a:lnTo>
                  <a:pt x="15196575" y="8636720"/>
                </a:lnTo>
                <a:lnTo>
                  <a:pt x="0" y="8636720"/>
                </a:lnTo>
                <a:lnTo>
                  <a:pt x="0" y="0"/>
                </a:lnTo>
                <a:close/>
              </a:path>
            </a:pathLst>
          </a:custGeom>
          <a:blipFill>
            <a:blip r:embed="rId2"/>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p:cSld>
    <p:bg>
      <p:bgPr>
        <a:solidFill>
          <a:srgbClr val="FFFAF6"/>
        </a:solidFill>
      </p:bgPr>
    </p:bg>
    <p:spTree>
      <p:nvGrpSpPr>
        <p:cNvPr id="1" name=""/>
        <p:cNvGrpSpPr/>
        <p:nvPr/>
      </p:nvGrpSpPr>
      <p:grpSpPr>
        <a:xfrm>
          <a:off x="0" y="0"/>
          <a:ext cx="0" cy="0"/>
          <a:chOff x="0" y="0"/>
          <a:chExt cx="0" cy="0"/>
        </a:xfrm>
      </p:grpSpPr>
      <p:sp>
        <p:nvSpPr>
          <p:cNvPr name="AutoShape 2" id="2"/>
          <p:cNvSpPr/>
          <p:nvPr/>
        </p:nvSpPr>
        <p:spPr>
          <a:xfrm>
            <a:off x="1028700" y="1028700"/>
            <a:ext cx="14513590" cy="0"/>
          </a:xfrm>
          <a:prstGeom prst="line">
            <a:avLst/>
          </a:prstGeom>
          <a:ln cap="flat" w="38100">
            <a:solidFill>
              <a:srgbClr val="000000"/>
            </a:solidFill>
            <a:prstDash val="solid"/>
            <a:headEnd type="none" len="sm" w="sm"/>
            <a:tailEnd type="none" len="sm" w="sm"/>
          </a:ln>
        </p:spPr>
      </p:sp>
      <p:sp>
        <p:nvSpPr>
          <p:cNvPr name="TextBox 3" id="3"/>
          <p:cNvSpPr txBox="true"/>
          <p:nvPr/>
        </p:nvSpPr>
        <p:spPr>
          <a:xfrm rot="0">
            <a:off x="15801156" y="852170"/>
            <a:ext cx="2486844" cy="314959"/>
          </a:xfrm>
          <a:prstGeom prst="rect">
            <a:avLst/>
          </a:prstGeom>
        </p:spPr>
        <p:txBody>
          <a:bodyPr anchor="t" rtlCol="false" tIns="0" lIns="0" bIns="0" rIns="0">
            <a:spAutoFit/>
          </a:bodyPr>
          <a:lstStyle/>
          <a:p>
            <a:pPr algn="l">
              <a:lnSpc>
                <a:spcPts val="2590"/>
              </a:lnSpc>
            </a:pPr>
            <a:r>
              <a:rPr lang="en-US" sz="1850" b="true">
                <a:solidFill>
                  <a:srgbClr val="000000"/>
                </a:solidFill>
                <a:latin typeface="TS Qamus Bold"/>
                <a:ea typeface="TS Qamus Bold"/>
                <a:cs typeface="TS Qamus Bold"/>
                <a:sym typeface="TS Qamus Bold"/>
              </a:rPr>
              <a:t>Nomade - 2024</a:t>
            </a:r>
          </a:p>
        </p:txBody>
      </p:sp>
      <p:sp>
        <p:nvSpPr>
          <p:cNvPr name="TextBox 4" id="4"/>
          <p:cNvSpPr txBox="true"/>
          <p:nvPr/>
        </p:nvSpPr>
        <p:spPr>
          <a:xfrm rot="0">
            <a:off x="1398241" y="1937110"/>
            <a:ext cx="6097666" cy="638450"/>
          </a:xfrm>
          <a:prstGeom prst="rect">
            <a:avLst/>
          </a:prstGeom>
        </p:spPr>
        <p:txBody>
          <a:bodyPr anchor="t" rtlCol="false" tIns="0" lIns="0" bIns="0" rIns="0">
            <a:spAutoFit/>
          </a:bodyPr>
          <a:lstStyle/>
          <a:p>
            <a:pPr algn="ctr">
              <a:lnSpc>
                <a:spcPts val="5265"/>
              </a:lnSpc>
              <a:spcBef>
                <a:spcPct val="0"/>
              </a:spcBef>
            </a:pPr>
            <a:r>
              <a:rPr lang="en-US" b="true" sz="3761">
                <a:solidFill>
                  <a:srgbClr val="000000"/>
                </a:solidFill>
                <a:latin typeface="TS Qamus Bold"/>
                <a:ea typeface="TS Qamus Bold"/>
                <a:cs typeface="TS Qamus Bold"/>
                <a:sym typeface="TS Qamus Bold"/>
              </a:rPr>
              <a:t>Mục tiêu phân tích:</a:t>
            </a:r>
          </a:p>
        </p:txBody>
      </p:sp>
      <p:sp>
        <p:nvSpPr>
          <p:cNvPr name="TextBox 5" id="5"/>
          <p:cNvSpPr txBox="true"/>
          <p:nvPr/>
        </p:nvSpPr>
        <p:spPr>
          <a:xfrm rot="0">
            <a:off x="2800377" y="3175878"/>
            <a:ext cx="8590836" cy="456565"/>
          </a:xfrm>
          <a:prstGeom prst="rect">
            <a:avLst/>
          </a:prstGeom>
        </p:spPr>
        <p:txBody>
          <a:bodyPr anchor="t" rtlCol="false" tIns="0" lIns="0" bIns="0" rIns="0">
            <a:spAutoFit/>
          </a:bodyPr>
          <a:lstStyle/>
          <a:p>
            <a:pPr algn="ctr">
              <a:lnSpc>
                <a:spcPts val="3710"/>
              </a:lnSpc>
              <a:spcBef>
                <a:spcPct val="0"/>
              </a:spcBef>
            </a:pPr>
            <a:r>
              <a:rPr lang="en-US" b="true" sz="2650">
                <a:solidFill>
                  <a:srgbClr val="000000"/>
                </a:solidFill>
                <a:latin typeface="TS Qamus Bold"/>
                <a:ea typeface="TS Qamus Bold"/>
                <a:cs typeface="TS Qamus Bold"/>
                <a:sym typeface="TS Qamus Bold"/>
              </a:rPr>
              <a:t>Xác định giờ cao điểm và thấp điểm trong ngày</a:t>
            </a:r>
          </a:p>
        </p:txBody>
      </p:sp>
      <p:sp>
        <p:nvSpPr>
          <p:cNvPr name="TextBox 6" id="6"/>
          <p:cNvSpPr txBox="true"/>
          <p:nvPr/>
        </p:nvSpPr>
        <p:spPr>
          <a:xfrm rot="0">
            <a:off x="2800377" y="4004365"/>
            <a:ext cx="6582251" cy="473075"/>
          </a:xfrm>
          <a:prstGeom prst="rect">
            <a:avLst/>
          </a:prstGeom>
        </p:spPr>
        <p:txBody>
          <a:bodyPr anchor="t" rtlCol="false" tIns="0" lIns="0" bIns="0" rIns="0">
            <a:spAutoFit/>
          </a:bodyPr>
          <a:lstStyle/>
          <a:p>
            <a:pPr algn="ctr">
              <a:lnSpc>
                <a:spcPts val="3850"/>
              </a:lnSpc>
              <a:spcBef>
                <a:spcPct val="0"/>
              </a:spcBef>
            </a:pPr>
            <a:r>
              <a:rPr lang="en-US" b="true" sz="2750">
                <a:solidFill>
                  <a:srgbClr val="000000"/>
                </a:solidFill>
                <a:latin typeface="TS Qamus Bold"/>
                <a:ea typeface="TS Qamus Bold"/>
                <a:cs typeface="TS Qamus Bold"/>
                <a:sym typeface="TS Qamus Bold"/>
              </a:rPr>
              <a:t>xu hướng doanh thu theo thời gian</a:t>
            </a:r>
          </a:p>
        </p:txBody>
      </p:sp>
      <p:sp>
        <p:nvSpPr>
          <p:cNvPr name="TextBox 7" id="7"/>
          <p:cNvSpPr txBox="true"/>
          <p:nvPr/>
        </p:nvSpPr>
        <p:spPr>
          <a:xfrm rot="0">
            <a:off x="2800377" y="4886643"/>
            <a:ext cx="9909334" cy="456565"/>
          </a:xfrm>
          <a:prstGeom prst="rect">
            <a:avLst/>
          </a:prstGeom>
        </p:spPr>
        <p:txBody>
          <a:bodyPr anchor="t" rtlCol="false" tIns="0" lIns="0" bIns="0" rIns="0">
            <a:spAutoFit/>
          </a:bodyPr>
          <a:lstStyle/>
          <a:p>
            <a:pPr algn="ctr">
              <a:lnSpc>
                <a:spcPts val="3710"/>
              </a:lnSpc>
              <a:spcBef>
                <a:spcPct val="0"/>
              </a:spcBef>
            </a:pPr>
            <a:r>
              <a:rPr lang="en-US" b="true" sz="2650">
                <a:solidFill>
                  <a:srgbClr val="000000"/>
                </a:solidFill>
                <a:latin typeface="TS Qamus Bold"/>
                <a:ea typeface="TS Qamus Bold"/>
                <a:cs typeface="TS Qamus Bold"/>
                <a:sym typeface="TS Qamus Bold"/>
              </a:rPr>
              <a:t>Nhận diện khách hàng tiềm năng và sản phẩm chủ lực</a:t>
            </a:r>
          </a:p>
        </p:txBody>
      </p:sp>
      <p:sp>
        <p:nvSpPr>
          <p:cNvPr name="TextBox 8" id="8"/>
          <p:cNvSpPr txBox="true"/>
          <p:nvPr/>
        </p:nvSpPr>
        <p:spPr>
          <a:xfrm rot="0">
            <a:off x="1986171" y="6403867"/>
            <a:ext cx="4921806" cy="598170"/>
          </a:xfrm>
          <a:prstGeom prst="rect">
            <a:avLst/>
          </a:prstGeom>
        </p:spPr>
        <p:txBody>
          <a:bodyPr anchor="t" rtlCol="false" tIns="0" lIns="0" bIns="0" rIns="0">
            <a:spAutoFit/>
          </a:bodyPr>
          <a:lstStyle/>
          <a:p>
            <a:pPr algn="ctr">
              <a:lnSpc>
                <a:spcPts val="4829"/>
              </a:lnSpc>
              <a:spcBef>
                <a:spcPct val="0"/>
              </a:spcBef>
            </a:pPr>
            <a:r>
              <a:rPr lang="en-US" b="true" sz="3449">
                <a:solidFill>
                  <a:srgbClr val="000000"/>
                </a:solidFill>
                <a:latin typeface="TS Qamus Bold"/>
                <a:ea typeface="TS Qamus Bold"/>
                <a:cs typeface="TS Qamus Bold"/>
                <a:sym typeface="TS Qamus Bold"/>
              </a:rPr>
              <a:t>Mục tiêu kinh doanh:</a:t>
            </a:r>
          </a:p>
        </p:txBody>
      </p:sp>
      <p:sp>
        <p:nvSpPr>
          <p:cNvPr name="TextBox 9" id="9"/>
          <p:cNvSpPr txBox="true"/>
          <p:nvPr/>
        </p:nvSpPr>
        <p:spPr>
          <a:xfrm rot="0">
            <a:off x="2800377" y="7373512"/>
            <a:ext cx="10717888" cy="456565"/>
          </a:xfrm>
          <a:prstGeom prst="rect">
            <a:avLst/>
          </a:prstGeom>
        </p:spPr>
        <p:txBody>
          <a:bodyPr anchor="t" rtlCol="false" tIns="0" lIns="0" bIns="0" rIns="0">
            <a:spAutoFit/>
          </a:bodyPr>
          <a:lstStyle/>
          <a:p>
            <a:pPr algn="ctr">
              <a:lnSpc>
                <a:spcPts val="3710"/>
              </a:lnSpc>
              <a:spcBef>
                <a:spcPct val="0"/>
              </a:spcBef>
            </a:pPr>
            <a:r>
              <a:rPr lang="en-US" b="true" sz="2650">
                <a:solidFill>
                  <a:srgbClr val="000000"/>
                </a:solidFill>
                <a:latin typeface="TS Qamus Bold"/>
                <a:ea typeface="TS Qamus Bold"/>
                <a:cs typeface="TS Qamus Bold"/>
                <a:sym typeface="TS Qamus Bold"/>
              </a:rPr>
              <a:t>Tối ưu hóa nhân sự và tồn kho cho các khung giờ cao điểm</a:t>
            </a:r>
          </a:p>
        </p:txBody>
      </p:sp>
      <p:sp>
        <p:nvSpPr>
          <p:cNvPr name="TextBox 10" id="10"/>
          <p:cNvSpPr txBox="true"/>
          <p:nvPr/>
        </p:nvSpPr>
        <p:spPr>
          <a:xfrm rot="0">
            <a:off x="2570242" y="8201552"/>
            <a:ext cx="11477335" cy="456565"/>
          </a:xfrm>
          <a:prstGeom prst="rect">
            <a:avLst/>
          </a:prstGeom>
        </p:spPr>
        <p:txBody>
          <a:bodyPr anchor="t" rtlCol="false" tIns="0" lIns="0" bIns="0" rIns="0">
            <a:spAutoFit/>
          </a:bodyPr>
          <a:lstStyle/>
          <a:p>
            <a:pPr algn="ctr">
              <a:lnSpc>
                <a:spcPts val="3710"/>
              </a:lnSpc>
              <a:spcBef>
                <a:spcPct val="0"/>
              </a:spcBef>
            </a:pPr>
            <a:r>
              <a:rPr lang="en-US" b="true" sz="2650">
                <a:solidFill>
                  <a:srgbClr val="000000"/>
                </a:solidFill>
                <a:latin typeface="TS Qamus Bold"/>
                <a:ea typeface="TS Qamus Bold"/>
                <a:cs typeface="TS Qamus Bold"/>
                <a:sym typeface="TS Qamus Bold"/>
              </a:rPr>
              <a:t>Xây dựng chiến lược khuyến mãi phù hợp với từng khung giờ</a:t>
            </a:r>
          </a:p>
        </p:txBody>
      </p:sp>
      <p:sp>
        <p:nvSpPr>
          <p:cNvPr name="TextBox 11" id="11"/>
          <p:cNvSpPr txBox="true"/>
          <p:nvPr/>
        </p:nvSpPr>
        <p:spPr>
          <a:xfrm rot="0">
            <a:off x="2800377" y="9029591"/>
            <a:ext cx="13117116" cy="456565"/>
          </a:xfrm>
          <a:prstGeom prst="rect">
            <a:avLst/>
          </a:prstGeom>
        </p:spPr>
        <p:txBody>
          <a:bodyPr anchor="t" rtlCol="false" tIns="0" lIns="0" bIns="0" rIns="0">
            <a:spAutoFit/>
          </a:bodyPr>
          <a:lstStyle/>
          <a:p>
            <a:pPr algn="ctr">
              <a:lnSpc>
                <a:spcPts val="3710"/>
              </a:lnSpc>
              <a:spcBef>
                <a:spcPct val="0"/>
              </a:spcBef>
            </a:pPr>
            <a:r>
              <a:rPr lang="en-US" b="true" sz="2650">
                <a:solidFill>
                  <a:srgbClr val="000000"/>
                </a:solidFill>
                <a:latin typeface="TS Qamus Bold"/>
                <a:ea typeface="TS Qamus Bold"/>
                <a:cs typeface="TS Qamus Bold"/>
                <a:sym typeface="TS Qamus Bold"/>
              </a:rPr>
              <a:t>Cải thiện trải nghiệm khách hàng và tăng doanh thu trong các tháng tới</a:t>
            </a:r>
          </a:p>
        </p:txBody>
      </p:sp>
    </p:spTree>
  </p:cSld>
  <p:clrMapOvr>
    <a:masterClrMapping/>
  </p:clrMapOvr>
</p:sld>
</file>

<file path=ppt/slides/slide20.xml><?xml version="1.0" encoding="utf-8"?>
<p:sld xmlns:p="http://schemas.openxmlformats.org/presentationml/2006/main" xmlns:a="http://schemas.openxmlformats.org/drawingml/2006/main">
  <p:cSld>
    <p:bg>
      <p:bgPr>
        <a:solidFill>
          <a:srgbClr val="FFFAF6"/>
        </a:solidFill>
      </p:bgPr>
    </p:bg>
    <p:spTree>
      <p:nvGrpSpPr>
        <p:cNvPr id="1" name=""/>
        <p:cNvGrpSpPr/>
        <p:nvPr/>
      </p:nvGrpSpPr>
      <p:grpSpPr>
        <a:xfrm>
          <a:off x="0" y="0"/>
          <a:ext cx="0" cy="0"/>
          <a:chOff x="0" y="0"/>
          <a:chExt cx="0" cy="0"/>
        </a:xfrm>
      </p:grpSpPr>
      <p:sp>
        <p:nvSpPr>
          <p:cNvPr name="TextBox 2" id="2"/>
          <p:cNvSpPr txBox="true"/>
          <p:nvPr/>
        </p:nvSpPr>
        <p:spPr>
          <a:xfrm rot="0">
            <a:off x="1028700" y="1415561"/>
            <a:ext cx="5356622" cy="581660"/>
          </a:xfrm>
          <a:prstGeom prst="rect">
            <a:avLst/>
          </a:prstGeom>
        </p:spPr>
        <p:txBody>
          <a:bodyPr anchor="t" rtlCol="false" tIns="0" lIns="0" bIns="0" rIns="0">
            <a:spAutoFit/>
          </a:bodyPr>
          <a:lstStyle/>
          <a:p>
            <a:pPr algn="ctr">
              <a:lnSpc>
                <a:spcPts val="4689"/>
              </a:lnSpc>
              <a:spcBef>
                <a:spcPct val="0"/>
              </a:spcBef>
            </a:pPr>
            <a:r>
              <a:rPr lang="en-US" b="true" sz="3349">
                <a:solidFill>
                  <a:srgbClr val="000000"/>
                </a:solidFill>
                <a:latin typeface="TS Qamus Bold"/>
                <a:ea typeface="TS Qamus Bold"/>
                <a:cs typeface="TS Qamus Bold"/>
                <a:sym typeface="TS Qamus Bold"/>
              </a:rPr>
              <a:t>Những phát hiện chính:</a:t>
            </a:r>
          </a:p>
        </p:txBody>
      </p:sp>
      <p:sp>
        <p:nvSpPr>
          <p:cNvPr name="TextBox 3" id="3"/>
          <p:cNvSpPr txBox="true"/>
          <p:nvPr/>
        </p:nvSpPr>
        <p:spPr>
          <a:xfrm rot="0">
            <a:off x="1403826" y="2651102"/>
            <a:ext cx="16170754" cy="1390015"/>
          </a:xfrm>
          <a:prstGeom prst="rect">
            <a:avLst/>
          </a:prstGeom>
        </p:spPr>
        <p:txBody>
          <a:bodyPr anchor="t" rtlCol="false" tIns="0" lIns="0" bIns="0" rIns="0">
            <a:spAutoFit/>
          </a:bodyPr>
          <a:lstStyle/>
          <a:p>
            <a:pPr algn="l" marL="572138" indent="-286069" lvl="1">
              <a:lnSpc>
                <a:spcPts val="3710"/>
              </a:lnSpc>
              <a:buFont typeface="Arial"/>
              <a:buChar char="•"/>
            </a:pPr>
            <a:r>
              <a:rPr lang="en-US" b="true" sz="2650">
                <a:solidFill>
                  <a:srgbClr val="000000"/>
                </a:solidFill>
                <a:latin typeface="TS Qamus Bold"/>
                <a:ea typeface="TS Qamus Bold"/>
                <a:cs typeface="TS Qamus Bold"/>
                <a:sym typeface="TS Qamus Bold"/>
              </a:rPr>
              <a:t>Sản phẩm "Giá bánh 3 tần Regency " là sản phẩm mang lại doanh thu cao nhất. Điều này khẳng định đây là sản phẩm chủ lực, vừa được yêu thích rộng rãi vừa có giá trị cao.</a:t>
            </a:r>
          </a:p>
        </p:txBody>
      </p:sp>
      <p:sp>
        <p:nvSpPr>
          <p:cNvPr name="TextBox 4" id="4"/>
          <p:cNvSpPr txBox="true"/>
          <p:nvPr/>
        </p:nvSpPr>
        <p:spPr>
          <a:xfrm rot="0">
            <a:off x="1403826" y="4419918"/>
            <a:ext cx="16170754" cy="1390015"/>
          </a:xfrm>
          <a:prstGeom prst="rect">
            <a:avLst/>
          </a:prstGeom>
        </p:spPr>
        <p:txBody>
          <a:bodyPr anchor="t" rtlCol="false" tIns="0" lIns="0" bIns="0" rIns="0">
            <a:spAutoFit/>
          </a:bodyPr>
          <a:lstStyle/>
          <a:p>
            <a:pPr algn="l" marL="572138" indent="-286069" lvl="1">
              <a:lnSpc>
                <a:spcPts val="3710"/>
              </a:lnSpc>
              <a:buFont typeface="Arial"/>
              <a:buChar char="•"/>
            </a:pPr>
            <a:r>
              <a:rPr lang="en-US" b="true" sz="2650">
                <a:solidFill>
                  <a:srgbClr val="000000"/>
                </a:solidFill>
                <a:latin typeface="TS Qamus Bold"/>
                <a:ea typeface="TS Qamus Bold"/>
                <a:cs typeface="TS Qamus Bold"/>
                <a:sym typeface="TS Qamus Bold"/>
              </a:rPr>
              <a:t>Sự Thống trị của Đồ trang trí &amp; Gia dụng: Tương tự như phân tích theo số lượng, danh sách này tiếp tục cho thấy sức mạnh của các mặt hàng trang trí nhà cửa và quà tặng. Đây rõ ràng là danh mục sản phẩm cốt lõi của doanh nghiệp.</a:t>
            </a:r>
          </a:p>
        </p:txBody>
      </p:sp>
    </p:spTree>
  </p:cSld>
  <p:clrMapOvr>
    <a:masterClrMapping/>
  </p:clrMapOvr>
</p:sld>
</file>

<file path=ppt/slides/slide21.xml><?xml version="1.0" encoding="utf-8"?>
<p:sld xmlns:p="http://schemas.openxmlformats.org/presentationml/2006/main" xmlns:a="http://schemas.openxmlformats.org/drawingml/2006/main">
  <p:cSld>
    <p:bg>
      <p:bgPr>
        <a:solidFill>
          <a:srgbClr val="FFFAF6"/>
        </a:solidFill>
      </p:bgPr>
    </p:bg>
    <p:spTree>
      <p:nvGrpSpPr>
        <p:cNvPr id="1" name=""/>
        <p:cNvGrpSpPr/>
        <p:nvPr/>
      </p:nvGrpSpPr>
      <p:grpSpPr>
        <a:xfrm>
          <a:off x="0" y="0"/>
          <a:ext cx="0" cy="0"/>
          <a:chOff x="0" y="0"/>
          <a:chExt cx="0" cy="0"/>
        </a:xfrm>
      </p:grpSpPr>
      <p:sp>
        <p:nvSpPr>
          <p:cNvPr name="TextBox 2" id="2"/>
          <p:cNvSpPr txBox="true"/>
          <p:nvPr/>
        </p:nvSpPr>
        <p:spPr>
          <a:xfrm rot="0">
            <a:off x="1028700" y="952500"/>
            <a:ext cx="9308545" cy="631190"/>
          </a:xfrm>
          <a:prstGeom prst="rect">
            <a:avLst/>
          </a:prstGeom>
        </p:spPr>
        <p:txBody>
          <a:bodyPr anchor="t" rtlCol="false" tIns="0" lIns="0" bIns="0" rIns="0">
            <a:spAutoFit/>
          </a:bodyPr>
          <a:lstStyle/>
          <a:p>
            <a:pPr algn="ctr">
              <a:lnSpc>
                <a:spcPts val="5109"/>
              </a:lnSpc>
              <a:spcBef>
                <a:spcPct val="0"/>
              </a:spcBef>
            </a:pPr>
            <a:r>
              <a:rPr lang="en-US" b="true" sz="3649">
                <a:solidFill>
                  <a:srgbClr val="000000"/>
                </a:solidFill>
                <a:latin typeface="TS Qamus Bold"/>
                <a:ea typeface="TS Qamus Bold"/>
                <a:cs typeface="TS Qamus Bold"/>
                <a:sym typeface="TS Qamus Bold"/>
              </a:rPr>
              <a:t>Phân tích các đơn hàng bị hủy/trả lại</a:t>
            </a:r>
          </a:p>
        </p:txBody>
      </p:sp>
      <p:sp>
        <p:nvSpPr>
          <p:cNvPr name="TextBox 3" id="3"/>
          <p:cNvSpPr txBox="true"/>
          <p:nvPr/>
        </p:nvSpPr>
        <p:spPr>
          <a:xfrm rot="0">
            <a:off x="1564921" y="2256645"/>
            <a:ext cx="15894592" cy="1390015"/>
          </a:xfrm>
          <a:prstGeom prst="rect">
            <a:avLst/>
          </a:prstGeom>
        </p:spPr>
        <p:txBody>
          <a:bodyPr anchor="t" rtlCol="false" tIns="0" lIns="0" bIns="0" rIns="0">
            <a:spAutoFit/>
          </a:bodyPr>
          <a:lstStyle/>
          <a:p>
            <a:pPr algn="l" marL="572138" indent="-286069" lvl="1">
              <a:lnSpc>
                <a:spcPts val="3710"/>
              </a:lnSpc>
              <a:buFont typeface="Arial"/>
              <a:buChar char="•"/>
            </a:pPr>
            <a:r>
              <a:rPr lang="en-US" b="true" sz="2650">
                <a:solidFill>
                  <a:srgbClr val="000000"/>
                </a:solidFill>
                <a:latin typeface="TS Qamus Bold"/>
                <a:ea typeface="TS Qamus Bold"/>
                <a:cs typeface="TS Qamus Bold"/>
                <a:sym typeface="TS Qamus Bold"/>
              </a:rPr>
              <a:t>Bên cạnh những thành tích, chúng ta cũng cần nhìn vào sự thật: Đâu là những sản phẩm đang gây thất thoát doanh thu nhiều nhất do bị hủy/trả lại? Hiểu được lý do đằng sau sẽ giúp chúng ta cải thiện chất lượng sản phẩm, mô tả, hoặc dịch vụ</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FFAF6"/>
        </a:solidFill>
      </p:bgPr>
    </p:bg>
    <p:spTree>
      <p:nvGrpSpPr>
        <p:cNvPr id="1" name=""/>
        <p:cNvGrpSpPr/>
        <p:nvPr/>
      </p:nvGrpSpPr>
      <p:grpSpPr>
        <a:xfrm>
          <a:off x="0" y="0"/>
          <a:ext cx="0" cy="0"/>
          <a:chOff x="0" y="0"/>
          <a:chExt cx="0" cy="0"/>
        </a:xfrm>
      </p:grpSpPr>
      <p:sp>
        <p:nvSpPr>
          <p:cNvPr name="Freeform 2" id="2"/>
          <p:cNvSpPr/>
          <p:nvPr/>
        </p:nvSpPr>
        <p:spPr>
          <a:xfrm flipH="false" flipV="false" rot="0">
            <a:off x="568429" y="246240"/>
            <a:ext cx="13017253" cy="6362182"/>
          </a:xfrm>
          <a:custGeom>
            <a:avLst/>
            <a:gdLst/>
            <a:ahLst/>
            <a:cxnLst/>
            <a:rect r="r" b="b" t="t" l="l"/>
            <a:pathLst>
              <a:path h="6362182" w="13017253">
                <a:moveTo>
                  <a:pt x="0" y="0"/>
                </a:moveTo>
                <a:lnTo>
                  <a:pt x="13017253" y="0"/>
                </a:lnTo>
                <a:lnTo>
                  <a:pt x="13017253" y="6362182"/>
                </a:lnTo>
                <a:lnTo>
                  <a:pt x="0" y="6362182"/>
                </a:lnTo>
                <a:lnTo>
                  <a:pt x="0" y="0"/>
                </a:lnTo>
                <a:close/>
              </a:path>
            </a:pathLst>
          </a:custGeom>
          <a:blipFill>
            <a:blip r:embed="rId2"/>
            <a:stretch>
              <a:fillRect l="0" t="0" r="0" b="0"/>
            </a:stretch>
          </a:blipFill>
        </p:spPr>
      </p:sp>
      <p:sp>
        <p:nvSpPr>
          <p:cNvPr name="TextBox 3" id="3"/>
          <p:cNvSpPr txBox="true"/>
          <p:nvPr/>
        </p:nvSpPr>
        <p:spPr>
          <a:xfrm rot="0">
            <a:off x="568429" y="7026902"/>
            <a:ext cx="3131463" cy="456565"/>
          </a:xfrm>
          <a:prstGeom prst="rect">
            <a:avLst/>
          </a:prstGeom>
        </p:spPr>
        <p:txBody>
          <a:bodyPr anchor="t" rtlCol="false" tIns="0" lIns="0" bIns="0" rIns="0">
            <a:spAutoFit/>
          </a:bodyPr>
          <a:lstStyle/>
          <a:p>
            <a:pPr algn="ctr">
              <a:lnSpc>
                <a:spcPts val="3710"/>
              </a:lnSpc>
              <a:spcBef>
                <a:spcPct val="0"/>
              </a:spcBef>
            </a:pPr>
            <a:r>
              <a:rPr lang="en-US" b="true" sz="2650">
                <a:solidFill>
                  <a:srgbClr val="000000"/>
                </a:solidFill>
                <a:latin typeface="TS Qamus Bold"/>
                <a:ea typeface="TS Qamus Bold"/>
                <a:cs typeface="TS Qamus Bold"/>
                <a:sym typeface="TS Qamus Bold"/>
              </a:rPr>
              <a:t>Dựa trên biểu đồ:</a:t>
            </a:r>
          </a:p>
        </p:txBody>
      </p:sp>
      <p:sp>
        <p:nvSpPr>
          <p:cNvPr name="TextBox 4" id="4"/>
          <p:cNvSpPr txBox="true"/>
          <p:nvPr/>
        </p:nvSpPr>
        <p:spPr>
          <a:xfrm rot="0">
            <a:off x="568429" y="7902567"/>
            <a:ext cx="16976228" cy="1856740"/>
          </a:xfrm>
          <a:prstGeom prst="rect">
            <a:avLst/>
          </a:prstGeom>
        </p:spPr>
        <p:txBody>
          <a:bodyPr anchor="t" rtlCol="false" tIns="0" lIns="0" bIns="0" rIns="0">
            <a:spAutoFit/>
          </a:bodyPr>
          <a:lstStyle/>
          <a:p>
            <a:pPr algn="l" marL="572138" indent="-286069" lvl="1">
              <a:lnSpc>
                <a:spcPts val="3710"/>
              </a:lnSpc>
              <a:buFont typeface="Arial"/>
              <a:buChar char="•"/>
            </a:pPr>
            <a:r>
              <a:rPr lang="en-US" b="true" sz="2650">
                <a:solidFill>
                  <a:srgbClr val="000000"/>
                </a:solidFill>
                <a:latin typeface="TS Qamus Bold"/>
                <a:ea typeface="TS Qamus Bold"/>
                <a:cs typeface="TS Qamus Bold"/>
                <a:sym typeface="TS Qamus Bold"/>
              </a:rPr>
              <a:t>Sản phẩm "giá bánh 3 tầng kiểu regency" có doanh thu cao nhất nhưng đồng thời cũng là sản phẩm bị hủy/trả lại nhiều nhất. Điều này cho thấy đây là một sản phẩm rất phổ biến và bán chạy, nhưng có thể gặp vấn đề về chất lượng, mô tả sản phẩm không chính xác, hoặc hư hỏng trong quá trình vận chuyển.</a:t>
            </a:r>
          </a:p>
        </p:txBody>
      </p:sp>
    </p:spTree>
  </p:cSld>
  <p:clrMapOvr>
    <a:masterClrMapping/>
  </p:clrMapOvr>
</p:sld>
</file>

<file path=ppt/slides/slide23.xml><?xml version="1.0" encoding="utf-8"?>
<p:sld xmlns:p="http://schemas.openxmlformats.org/presentationml/2006/main" xmlns:a="http://schemas.openxmlformats.org/drawingml/2006/main">
  <p:cSld>
    <p:bg>
      <p:bgPr>
        <a:solidFill>
          <a:srgbClr val="FFFAF6"/>
        </a:solidFill>
      </p:bgPr>
    </p:bg>
    <p:spTree>
      <p:nvGrpSpPr>
        <p:cNvPr id="1" name=""/>
        <p:cNvGrpSpPr/>
        <p:nvPr/>
      </p:nvGrpSpPr>
      <p:grpSpPr>
        <a:xfrm>
          <a:off x="0" y="0"/>
          <a:ext cx="0" cy="0"/>
          <a:chOff x="0" y="0"/>
          <a:chExt cx="0" cy="0"/>
        </a:xfrm>
      </p:grpSpPr>
      <p:sp>
        <p:nvSpPr>
          <p:cNvPr name="TextBox 2" id="2"/>
          <p:cNvSpPr txBox="true"/>
          <p:nvPr/>
        </p:nvSpPr>
        <p:spPr>
          <a:xfrm rot="0">
            <a:off x="407334" y="962025"/>
            <a:ext cx="16333683" cy="522605"/>
          </a:xfrm>
          <a:prstGeom prst="rect">
            <a:avLst/>
          </a:prstGeom>
        </p:spPr>
        <p:txBody>
          <a:bodyPr anchor="t" rtlCol="false" tIns="0" lIns="0" bIns="0" rIns="0">
            <a:spAutoFit/>
          </a:bodyPr>
          <a:lstStyle/>
          <a:p>
            <a:pPr algn="ctr">
              <a:lnSpc>
                <a:spcPts val="4270"/>
              </a:lnSpc>
              <a:spcBef>
                <a:spcPct val="0"/>
              </a:spcBef>
            </a:pPr>
            <a:r>
              <a:rPr lang="en-US" b="true" sz="3050">
                <a:solidFill>
                  <a:srgbClr val="000000"/>
                </a:solidFill>
                <a:latin typeface="TS Qamus Bold"/>
                <a:ea typeface="TS Qamus Bold"/>
                <a:cs typeface="TS Qamus Bold"/>
                <a:sym typeface="TS Qamus Bold"/>
              </a:rPr>
              <a:t>Câu hỏi: lý do khách quan vì sao các sản phẩm này lại có tỉ lệ trả hàng cao?</a:t>
            </a:r>
          </a:p>
        </p:txBody>
      </p:sp>
      <p:sp>
        <p:nvSpPr>
          <p:cNvPr name="TextBox 3" id="3"/>
          <p:cNvSpPr txBox="true"/>
          <p:nvPr/>
        </p:nvSpPr>
        <p:spPr>
          <a:xfrm rot="0">
            <a:off x="1028700" y="2210618"/>
            <a:ext cx="16476840" cy="1390015"/>
          </a:xfrm>
          <a:prstGeom prst="rect">
            <a:avLst/>
          </a:prstGeom>
        </p:spPr>
        <p:txBody>
          <a:bodyPr anchor="t" rtlCol="false" tIns="0" lIns="0" bIns="0" rIns="0">
            <a:spAutoFit/>
          </a:bodyPr>
          <a:lstStyle/>
          <a:p>
            <a:pPr algn="l" marL="572138" indent="-286069" lvl="1">
              <a:lnSpc>
                <a:spcPts val="3710"/>
              </a:lnSpc>
              <a:buFont typeface="Arial"/>
              <a:buChar char="•"/>
            </a:pPr>
            <a:r>
              <a:rPr lang="en-US" b="true" sz="2650">
                <a:solidFill>
                  <a:srgbClr val="000000"/>
                </a:solidFill>
                <a:latin typeface="TS Qamus Bold"/>
                <a:ea typeface="TS Qamus Bold"/>
                <a:cs typeface="TS Qamus Bold"/>
                <a:sym typeface="TS Qamus Bold"/>
              </a:rPr>
              <a:t>Mua hàng theo Cảm hứng &amp; Hối hận Ngay lập tức. Khách hàng thấy chúng dễ thương trên kệ và mua ngay. Tuy nhiên, chỉ vài phút sau, khi đang xếp hàng thanh toán hoặc ra về, họ bắt đầu suy nghĩ lại.</a:t>
            </a:r>
          </a:p>
        </p:txBody>
      </p:sp>
      <p:sp>
        <p:nvSpPr>
          <p:cNvPr name="TextBox 4" id="4"/>
          <p:cNvSpPr txBox="true"/>
          <p:nvPr/>
        </p:nvSpPr>
        <p:spPr>
          <a:xfrm rot="0">
            <a:off x="1028700" y="4419918"/>
            <a:ext cx="17259300" cy="1390015"/>
          </a:xfrm>
          <a:prstGeom prst="rect">
            <a:avLst/>
          </a:prstGeom>
        </p:spPr>
        <p:txBody>
          <a:bodyPr anchor="t" rtlCol="false" tIns="0" lIns="0" bIns="0" rIns="0">
            <a:spAutoFit/>
          </a:bodyPr>
          <a:lstStyle/>
          <a:p>
            <a:pPr algn="l" marL="572138" indent="-286069" lvl="1">
              <a:lnSpc>
                <a:spcPts val="3710"/>
              </a:lnSpc>
              <a:buFont typeface="Arial"/>
              <a:buChar char="•"/>
            </a:pPr>
            <a:r>
              <a:rPr lang="en-US" b="true" sz="2650">
                <a:solidFill>
                  <a:srgbClr val="000000"/>
                </a:solidFill>
                <a:latin typeface="TS Qamus Bold"/>
                <a:ea typeface="TS Qamus Bold"/>
                <a:cs typeface="TS Qamus Bold"/>
                <a:sym typeface="TS Qamus Bold"/>
              </a:rPr>
              <a:t>Lỗi Sản xuất &amp; Hư hại có sẵn. Khách hàng có thể phát hiện ra một vết nứt nhỏ, vết rỗ men, hoặc hình in bị lệch khi kiểm tra kỹ tại cửa hàng. Họ sẽ bỏ sản phẩm đó lại và chọn sản phẩm khác</a:t>
            </a:r>
          </a:p>
        </p:txBody>
      </p:sp>
      <p:sp>
        <p:nvSpPr>
          <p:cNvPr name="TextBox 5" id="5"/>
          <p:cNvSpPr txBox="true"/>
          <p:nvPr/>
        </p:nvSpPr>
        <p:spPr>
          <a:xfrm rot="0">
            <a:off x="1189795" y="6790177"/>
            <a:ext cx="16069505" cy="923290"/>
          </a:xfrm>
          <a:prstGeom prst="rect">
            <a:avLst/>
          </a:prstGeom>
        </p:spPr>
        <p:txBody>
          <a:bodyPr anchor="t" rtlCol="false" tIns="0" lIns="0" bIns="0" rIns="0">
            <a:spAutoFit/>
          </a:bodyPr>
          <a:lstStyle/>
          <a:p>
            <a:pPr algn="l" marL="572138" indent="-286069" lvl="1">
              <a:lnSpc>
                <a:spcPts val="3710"/>
              </a:lnSpc>
              <a:buFont typeface="Arial"/>
              <a:buChar char="•"/>
            </a:pPr>
            <a:r>
              <a:rPr lang="en-US" b="true" sz="2650">
                <a:solidFill>
                  <a:srgbClr val="000000"/>
                </a:solidFill>
                <a:latin typeface="TS Qamus Bold"/>
                <a:ea typeface="TS Qamus Bold"/>
                <a:cs typeface="TS Qamus Bold"/>
                <a:sym typeface="TS Qamus Bold"/>
              </a:rPr>
              <a:t>Chính sách Trả hàng Dễ dàng. Cửa hàng có thể có chính sách trả hàng rất thoải mái. Điều này vô tình khuyến khích hành vi mua về dùng thử, không ưng thì trả.</a:t>
            </a:r>
          </a:p>
        </p:txBody>
      </p:sp>
    </p:spTree>
  </p:cSld>
  <p:clrMapOvr>
    <a:masterClrMapping/>
  </p:clrMapOvr>
</p:sld>
</file>

<file path=ppt/slides/slide24.xml><?xml version="1.0" encoding="utf-8"?>
<p:sld xmlns:p="http://schemas.openxmlformats.org/presentationml/2006/main" xmlns:a="http://schemas.openxmlformats.org/drawingml/2006/main">
  <p:cSld>
    <p:bg>
      <p:bgPr>
        <a:solidFill>
          <a:srgbClr val="FFFAF6"/>
        </a:solidFill>
      </p:bgPr>
    </p:bg>
    <p:spTree>
      <p:nvGrpSpPr>
        <p:cNvPr id="1" name=""/>
        <p:cNvGrpSpPr/>
        <p:nvPr/>
      </p:nvGrpSpPr>
      <p:grpSpPr>
        <a:xfrm>
          <a:off x="0" y="0"/>
          <a:ext cx="0" cy="0"/>
          <a:chOff x="0" y="0"/>
          <a:chExt cx="0" cy="0"/>
        </a:xfrm>
      </p:grpSpPr>
      <p:sp>
        <p:nvSpPr>
          <p:cNvPr name="TextBox 2" id="2"/>
          <p:cNvSpPr txBox="true"/>
          <p:nvPr/>
        </p:nvSpPr>
        <p:spPr>
          <a:xfrm rot="0">
            <a:off x="1028700" y="942975"/>
            <a:ext cx="5146239" cy="680721"/>
          </a:xfrm>
          <a:prstGeom prst="rect">
            <a:avLst/>
          </a:prstGeom>
        </p:spPr>
        <p:txBody>
          <a:bodyPr anchor="t" rtlCol="false" tIns="0" lIns="0" bIns="0" rIns="0">
            <a:spAutoFit/>
          </a:bodyPr>
          <a:lstStyle/>
          <a:p>
            <a:pPr algn="ctr">
              <a:lnSpc>
                <a:spcPts val="5529"/>
              </a:lnSpc>
              <a:spcBef>
                <a:spcPct val="0"/>
              </a:spcBef>
            </a:pPr>
            <a:r>
              <a:rPr lang="en-US" b="true" sz="3949">
                <a:solidFill>
                  <a:srgbClr val="000000"/>
                </a:solidFill>
                <a:latin typeface="TS Qamus Bold"/>
                <a:ea typeface="TS Qamus Bold"/>
                <a:cs typeface="TS Qamus Bold"/>
                <a:sym typeface="TS Qamus Bold"/>
              </a:rPr>
              <a:t>Phân tích Giỏ hàng</a:t>
            </a:r>
          </a:p>
        </p:txBody>
      </p:sp>
      <p:sp>
        <p:nvSpPr>
          <p:cNvPr name="TextBox 3" id="3"/>
          <p:cNvSpPr txBox="true"/>
          <p:nvPr/>
        </p:nvSpPr>
        <p:spPr>
          <a:xfrm rot="0">
            <a:off x="1304863" y="2764090"/>
            <a:ext cx="17259300" cy="1056005"/>
          </a:xfrm>
          <a:prstGeom prst="rect">
            <a:avLst/>
          </a:prstGeom>
        </p:spPr>
        <p:txBody>
          <a:bodyPr anchor="t" rtlCol="false" tIns="0" lIns="0" bIns="0" rIns="0">
            <a:spAutoFit/>
          </a:bodyPr>
          <a:lstStyle/>
          <a:p>
            <a:pPr algn="l" marL="658496" indent="-329248" lvl="1">
              <a:lnSpc>
                <a:spcPts val="4270"/>
              </a:lnSpc>
              <a:buFont typeface="Arial"/>
              <a:buChar char="•"/>
            </a:pPr>
            <a:r>
              <a:rPr lang="en-US" b="true" sz="3050">
                <a:solidFill>
                  <a:srgbClr val="000000"/>
                </a:solidFill>
                <a:latin typeface="TS Qamus Bold"/>
                <a:ea typeface="TS Qamus Bold"/>
                <a:cs typeface="TS Qamus Bold"/>
                <a:sym typeface="TS Qamus Bold"/>
              </a:rPr>
              <a:t>Trước khi đi sâu vào từng cá nhân, hãy khám phá hành vi mua sắm của họ: Những sản phẩm nào thường được mua cùng nhau?</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FFAF6"/>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9717013" cy="6866689"/>
          </a:xfrm>
          <a:custGeom>
            <a:avLst/>
            <a:gdLst/>
            <a:ahLst/>
            <a:cxnLst/>
            <a:rect r="r" b="b" t="t" l="l"/>
            <a:pathLst>
              <a:path h="6866689" w="9717013">
                <a:moveTo>
                  <a:pt x="0" y="0"/>
                </a:moveTo>
                <a:lnTo>
                  <a:pt x="9717013" y="0"/>
                </a:lnTo>
                <a:lnTo>
                  <a:pt x="9717013" y="6866689"/>
                </a:lnTo>
                <a:lnTo>
                  <a:pt x="0" y="6866689"/>
                </a:lnTo>
                <a:lnTo>
                  <a:pt x="0" y="0"/>
                </a:lnTo>
                <a:close/>
              </a:path>
            </a:pathLst>
          </a:custGeom>
          <a:blipFill>
            <a:blip r:embed="rId2"/>
            <a:stretch>
              <a:fillRect l="0" t="0" r="0" b="0"/>
            </a:stretch>
          </a:blipFill>
        </p:spPr>
      </p:sp>
      <p:sp>
        <p:nvSpPr>
          <p:cNvPr name="TextBox 3" id="3"/>
          <p:cNvSpPr txBox="true"/>
          <p:nvPr/>
        </p:nvSpPr>
        <p:spPr>
          <a:xfrm rot="0">
            <a:off x="9856187" y="572135"/>
            <a:ext cx="4236958" cy="456565"/>
          </a:xfrm>
          <a:prstGeom prst="rect">
            <a:avLst/>
          </a:prstGeom>
        </p:spPr>
        <p:txBody>
          <a:bodyPr anchor="t" rtlCol="false" tIns="0" lIns="0" bIns="0" rIns="0">
            <a:spAutoFit/>
          </a:bodyPr>
          <a:lstStyle/>
          <a:p>
            <a:pPr algn="ctr">
              <a:lnSpc>
                <a:spcPts val="3710"/>
              </a:lnSpc>
              <a:spcBef>
                <a:spcPct val="0"/>
              </a:spcBef>
            </a:pPr>
            <a:r>
              <a:rPr lang="en-US" b="true" sz="2650">
                <a:solidFill>
                  <a:srgbClr val="000000"/>
                </a:solidFill>
                <a:latin typeface="TS Qamus Bold"/>
                <a:ea typeface="TS Qamus Bold"/>
                <a:cs typeface="TS Qamus Bold"/>
                <a:sym typeface="TS Qamus Bold"/>
              </a:rPr>
              <a:t>Những phát hiện chính:</a:t>
            </a:r>
          </a:p>
        </p:txBody>
      </p:sp>
      <p:sp>
        <p:nvSpPr>
          <p:cNvPr name="TextBox 4" id="4"/>
          <p:cNvSpPr txBox="true"/>
          <p:nvPr/>
        </p:nvSpPr>
        <p:spPr>
          <a:xfrm rot="0">
            <a:off x="10150205" y="1346776"/>
            <a:ext cx="7885879" cy="1280795"/>
          </a:xfrm>
          <a:prstGeom prst="rect">
            <a:avLst/>
          </a:prstGeom>
        </p:spPr>
        <p:txBody>
          <a:bodyPr anchor="t" rtlCol="false" tIns="0" lIns="0" bIns="0" rIns="0">
            <a:spAutoFit/>
          </a:bodyPr>
          <a:lstStyle/>
          <a:p>
            <a:pPr algn="l" marL="528959" indent="-264479" lvl="1">
              <a:lnSpc>
                <a:spcPts val="3430"/>
              </a:lnSpc>
              <a:buFont typeface="Arial"/>
              <a:buChar char="•"/>
            </a:pPr>
            <a:r>
              <a:rPr lang="en-US" b="true" sz="2450">
                <a:solidFill>
                  <a:srgbClr val="000000"/>
                </a:solidFill>
                <a:latin typeface="TS Qamus Bold"/>
                <a:ea typeface="TS Qamus Bold"/>
                <a:cs typeface="TS Qamus Bold"/>
                <a:sym typeface="TS Qamus Bold"/>
              </a:rPr>
              <a:t>Xu hướng mua hàng rõ rệt: Khách hàng có xu hướng mua các sản phẩm này cùng nhau một cách có chủ đích.</a:t>
            </a:r>
          </a:p>
        </p:txBody>
      </p:sp>
      <p:sp>
        <p:nvSpPr>
          <p:cNvPr name="TextBox 5" id="5"/>
          <p:cNvSpPr txBox="true"/>
          <p:nvPr/>
        </p:nvSpPr>
        <p:spPr>
          <a:xfrm rot="0">
            <a:off x="10150205" y="3233886"/>
            <a:ext cx="7885879" cy="1280795"/>
          </a:xfrm>
          <a:prstGeom prst="rect">
            <a:avLst/>
          </a:prstGeom>
        </p:spPr>
        <p:txBody>
          <a:bodyPr anchor="t" rtlCol="false" tIns="0" lIns="0" bIns="0" rIns="0">
            <a:spAutoFit/>
          </a:bodyPr>
          <a:lstStyle/>
          <a:p>
            <a:pPr algn="l" marL="528959" indent="-264479" lvl="1">
              <a:lnSpc>
                <a:spcPts val="3430"/>
              </a:lnSpc>
              <a:buFont typeface="Arial"/>
              <a:buChar char="•"/>
            </a:pPr>
            <a:r>
              <a:rPr lang="en-US" b="true" sz="2450">
                <a:solidFill>
                  <a:srgbClr val="000000"/>
                </a:solidFill>
                <a:latin typeface="TS Qamus Bold"/>
                <a:ea typeface="TS Qamus Bold"/>
                <a:cs typeface="TS Qamus Bold"/>
                <a:sym typeface="TS Qamus Bold"/>
              </a:rPr>
              <a:t>Đặc điểm chung của các cặp sản phẩm: Hầu hết là các sản phẩm bổ sung, thay thế hoặc cùng thuộc một bộ sưu tập. Cụ thể:</a:t>
            </a:r>
          </a:p>
        </p:txBody>
      </p:sp>
      <p:sp>
        <p:nvSpPr>
          <p:cNvPr name="TextBox 6" id="6"/>
          <p:cNvSpPr txBox="true"/>
          <p:nvPr/>
        </p:nvSpPr>
        <p:spPr>
          <a:xfrm rot="0">
            <a:off x="591443" y="7476289"/>
            <a:ext cx="16883956" cy="870834"/>
          </a:xfrm>
          <a:prstGeom prst="rect">
            <a:avLst/>
          </a:prstGeom>
        </p:spPr>
        <p:txBody>
          <a:bodyPr anchor="t" rtlCol="false" tIns="0" lIns="0" bIns="0" rIns="0">
            <a:spAutoFit/>
          </a:bodyPr>
          <a:lstStyle/>
          <a:p>
            <a:pPr algn="l">
              <a:lnSpc>
                <a:spcPts val="3451"/>
              </a:lnSpc>
              <a:spcBef>
                <a:spcPct val="0"/>
              </a:spcBef>
            </a:pPr>
            <a:r>
              <a:rPr lang="en-US" b="true" sz="2465">
                <a:solidFill>
                  <a:srgbClr val="000000"/>
                </a:solidFill>
                <a:latin typeface="TS Qamus Bold"/>
                <a:ea typeface="TS Qamus Bold"/>
                <a:cs typeface="TS Qamus Bold"/>
                <a:sym typeface="TS Qamus Bold"/>
              </a:rPr>
              <a:t>– </a:t>
            </a:r>
            <a:r>
              <a:rPr lang="en-US" b="true" sz="2465">
                <a:solidFill>
                  <a:srgbClr val="000000"/>
                </a:solidFill>
                <a:latin typeface="TS Qamus Bold"/>
                <a:ea typeface="TS Qamus Bold"/>
                <a:cs typeface="TS Qamus Bold"/>
                <a:sym typeface="TS Qamus Bold"/>
              </a:rPr>
              <a:t>Sản phẩm cùng loại, khác mẫu mã/màu sắc: Tách trà Regency (màu hồng, xanh lá, họa tiết hoa hồng), Đồng hồ báo thức Bakelike (đỏ &amp; xanh), Bộ đồ trang trí Giáng sinh (Vintage &amp; 50's).</a:t>
            </a:r>
          </a:p>
        </p:txBody>
      </p:sp>
      <p:sp>
        <p:nvSpPr>
          <p:cNvPr name="TextBox 7" id="7"/>
          <p:cNvSpPr txBox="true"/>
          <p:nvPr/>
        </p:nvSpPr>
        <p:spPr>
          <a:xfrm rot="0">
            <a:off x="573013" y="8706485"/>
            <a:ext cx="15653624" cy="423545"/>
          </a:xfrm>
          <a:prstGeom prst="rect">
            <a:avLst/>
          </a:prstGeom>
        </p:spPr>
        <p:txBody>
          <a:bodyPr anchor="t" rtlCol="false" tIns="0" lIns="0" bIns="0" rIns="0">
            <a:spAutoFit/>
          </a:bodyPr>
          <a:lstStyle/>
          <a:p>
            <a:pPr algn="l">
              <a:lnSpc>
                <a:spcPts val="3430"/>
              </a:lnSpc>
            </a:pPr>
            <a:r>
              <a:rPr lang="en-US" sz="2450" b="true">
                <a:solidFill>
                  <a:srgbClr val="000000"/>
                </a:solidFill>
                <a:latin typeface="TS Qamus Bold"/>
                <a:ea typeface="TS Qamus Bold"/>
                <a:cs typeface="TS Qamus Bold"/>
                <a:sym typeface="TS Qamus Bold"/>
              </a:rPr>
              <a:t>– </a:t>
            </a:r>
            <a:r>
              <a:rPr lang="en-US" b="true" sz="2450">
                <a:solidFill>
                  <a:srgbClr val="000000"/>
                </a:solidFill>
                <a:latin typeface="TS Qamus Bold"/>
                <a:ea typeface="TS Qamus Bold"/>
                <a:cs typeface="TS Qamus Bold"/>
                <a:sym typeface="TS Qamus Bold"/>
              </a:rPr>
              <a:t>Sản phẩm cùng chủ đề, khác kiểu dáng: Tấm quỳ làm vườn (Kiểu "Cup of Tea" &amp; "Keep Calm").</a:t>
            </a:r>
          </a:p>
        </p:txBody>
      </p:sp>
    </p:spTree>
  </p:cSld>
  <p:clrMapOvr>
    <a:masterClrMapping/>
  </p:clrMapOvr>
</p:sld>
</file>

<file path=ppt/slides/slide26.xml><?xml version="1.0" encoding="utf-8"?>
<p:sld xmlns:p="http://schemas.openxmlformats.org/presentationml/2006/main" xmlns:a="http://schemas.openxmlformats.org/drawingml/2006/main">
  <p:cSld>
    <p:bg>
      <p:bgPr>
        <a:solidFill>
          <a:srgbClr val="FFFAF6"/>
        </a:solidFill>
      </p:bgPr>
    </p:bg>
    <p:spTree>
      <p:nvGrpSpPr>
        <p:cNvPr id="1" name=""/>
        <p:cNvGrpSpPr/>
        <p:nvPr/>
      </p:nvGrpSpPr>
      <p:grpSpPr>
        <a:xfrm>
          <a:off x="0" y="0"/>
          <a:ext cx="0" cy="0"/>
          <a:chOff x="0" y="0"/>
          <a:chExt cx="0" cy="0"/>
        </a:xfrm>
      </p:grpSpPr>
      <p:sp>
        <p:nvSpPr>
          <p:cNvPr name="TextBox 2" id="2"/>
          <p:cNvSpPr txBox="true"/>
          <p:nvPr/>
        </p:nvSpPr>
        <p:spPr>
          <a:xfrm rot="0">
            <a:off x="499389" y="942975"/>
            <a:ext cx="5408652" cy="680721"/>
          </a:xfrm>
          <a:prstGeom prst="rect">
            <a:avLst/>
          </a:prstGeom>
        </p:spPr>
        <p:txBody>
          <a:bodyPr anchor="t" rtlCol="false" tIns="0" lIns="0" bIns="0" rIns="0">
            <a:spAutoFit/>
          </a:bodyPr>
          <a:lstStyle/>
          <a:p>
            <a:pPr algn="ctr">
              <a:lnSpc>
                <a:spcPts val="5529"/>
              </a:lnSpc>
              <a:spcBef>
                <a:spcPct val="0"/>
              </a:spcBef>
            </a:pPr>
            <a:r>
              <a:rPr lang="en-US" b="true" sz="3949">
                <a:solidFill>
                  <a:srgbClr val="000000"/>
                </a:solidFill>
                <a:latin typeface="TS Qamus Bold"/>
                <a:ea typeface="TS Qamus Bold"/>
                <a:cs typeface="TS Qamus Bold"/>
                <a:sym typeface="TS Qamus Bold"/>
              </a:rPr>
              <a:t>Gợi ý Hành động 💡</a:t>
            </a:r>
          </a:p>
        </p:txBody>
      </p:sp>
      <p:sp>
        <p:nvSpPr>
          <p:cNvPr name="TextBox 3" id="3"/>
          <p:cNvSpPr txBox="true"/>
          <p:nvPr/>
        </p:nvSpPr>
        <p:spPr>
          <a:xfrm rot="0">
            <a:off x="844592" y="1999587"/>
            <a:ext cx="17259300" cy="1056005"/>
          </a:xfrm>
          <a:prstGeom prst="rect">
            <a:avLst/>
          </a:prstGeom>
        </p:spPr>
        <p:txBody>
          <a:bodyPr anchor="t" rtlCol="false" tIns="0" lIns="0" bIns="0" rIns="0">
            <a:spAutoFit/>
          </a:bodyPr>
          <a:lstStyle/>
          <a:p>
            <a:pPr algn="l" marL="658496" indent="-329248" lvl="1">
              <a:lnSpc>
                <a:spcPts val="4270"/>
              </a:lnSpc>
              <a:buFont typeface="Arial"/>
              <a:buChar char="•"/>
            </a:pPr>
            <a:r>
              <a:rPr lang="en-US" b="true" sz="3050">
                <a:solidFill>
                  <a:srgbClr val="000000"/>
                </a:solidFill>
                <a:latin typeface="TS Qamus Bold"/>
                <a:ea typeface="TS Qamus Bold"/>
                <a:cs typeface="TS Qamus Bold"/>
                <a:sym typeface="TS Qamus Bold"/>
              </a:rPr>
              <a:t>Phát hiện này cung cấp những gợi ý rất cụ thể và dễ thực hiện để thúc đẩy doanh số:</a:t>
            </a:r>
          </a:p>
        </p:txBody>
      </p:sp>
      <p:sp>
        <p:nvSpPr>
          <p:cNvPr name="TextBox 4" id="4"/>
          <p:cNvSpPr txBox="true"/>
          <p:nvPr/>
        </p:nvSpPr>
        <p:spPr>
          <a:xfrm rot="0">
            <a:off x="1742120" y="3357837"/>
            <a:ext cx="16230600" cy="958850"/>
          </a:xfrm>
          <a:prstGeom prst="rect">
            <a:avLst/>
          </a:prstGeom>
        </p:spPr>
        <p:txBody>
          <a:bodyPr anchor="t" rtlCol="false" tIns="0" lIns="0" bIns="0" rIns="0">
            <a:spAutoFit/>
          </a:bodyPr>
          <a:lstStyle/>
          <a:p>
            <a:pPr algn="l">
              <a:lnSpc>
                <a:spcPts val="3850"/>
              </a:lnSpc>
              <a:spcBef>
                <a:spcPct val="0"/>
              </a:spcBef>
            </a:pPr>
            <a:r>
              <a:rPr lang="en-US" b="true" sz="2750">
                <a:solidFill>
                  <a:srgbClr val="000000"/>
                </a:solidFill>
                <a:latin typeface="TS Qamus Bold"/>
                <a:ea typeface="TS Qamus Bold"/>
                <a:cs typeface="TS Qamus Bold"/>
                <a:sym typeface="TS Qamus Bold"/>
              </a:rPr>
              <a:t>– </a:t>
            </a:r>
            <a:r>
              <a:rPr lang="en-US" b="true" sz="2750">
                <a:solidFill>
                  <a:srgbClr val="000000"/>
                </a:solidFill>
                <a:latin typeface="TS Qamus Bold"/>
                <a:ea typeface="TS Qamus Bold"/>
                <a:cs typeface="TS Qamus Bold"/>
                <a:sym typeface="TS Qamus Bold"/>
              </a:rPr>
              <a:t>Tạo Combo Khuyến mãi: Xây dựng các gói sản phẩm như "Mua bộ 3 tách trà được giảm giá" hoặc "Mua 2 tặng 1" để khuyến khích khách hàng mua trọn bộ.</a:t>
            </a:r>
          </a:p>
        </p:txBody>
      </p:sp>
      <p:sp>
        <p:nvSpPr>
          <p:cNvPr name="TextBox 5" id="5"/>
          <p:cNvSpPr txBox="true"/>
          <p:nvPr/>
        </p:nvSpPr>
        <p:spPr>
          <a:xfrm rot="0">
            <a:off x="1742120" y="4931678"/>
            <a:ext cx="15947528" cy="1444625"/>
          </a:xfrm>
          <a:prstGeom prst="rect">
            <a:avLst/>
          </a:prstGeom>
        </p:spPr>
        <p:txBody>
          <a:bodyPr anchor="t" rtlCol="false" tIns="0" lIns="0" bIns="0" rIns="0">
            <a:spAutoFit/>
          </a:bodyPr>
          <a:lstStyle/>
          <a:p>
            <a:pPr algn="l">
              <a:lnSpc>
                <a:spcPts val="3850"/>
              </a:lnSpc>
              <a:spcBef>
                <a:spcPct val="0"/>
              </a:spcBef>
            </a:pPr>
            <a:r>
              <a:rPr lang="en-US" b="true" sz="2750">
                <a:solidFill>
                  <a:srgbClr val="000000"/>
                </a:solidFill>
                <a:latin typeface="TS Qamus Bold"/>
                <a:ea typeface="TS Qamus Bold"/>
                <a:cs typeface="TS Qamus Bold"/>
                <a:sym typeface="TS Qamus Bold"/>
              </a:rPr>
              <a:t>– </a:t>
            </a:r>
            <a:r>
              <a:rPr lang="en-US" b="true" sz="2750">
                <a:solidFill>
                  <a:srgbClr val="000000"/>
                </a:solidFill>
                <a:latin typeface="TS Qamus Bold"/>
                <a:ea typeface="TS Qamus Bold"/>
                <a:cs typeface="TS Qamus Bold"/>
                <a:sym typeface="TS Qamus Bold"/>
              </a:rPr>
              <a:t>Gợi ý Sản phẩm (Cross-selling): Trên trang web, khi khách hàng xem sản phẩm tách trà màu Hồng, hãy hiển thị gợi ý "Thường được mua cùng" với màu Xanh và màu Hoa hồng ngay bên cạnh.</a:t>
            </a:r>
          </a:p>
        </p:txBody>
      </p:sp>
      <p:sp>
        <p:nvSpPr>
          <p:cNvPr name="TextBox 6" id="6"/>
          <p:cNvSpPr txBox="true"/>
          <p:nvPr/>
        </p:nvSpPr>
        <p:spPr>
          <a:xfrm rot="0">
            <a:off x="1742120" y="6892557"/>
            <a:ext cx="16230600" cy="923290"/>
          </a:xfrm>
          <a:prstGeom prst="rect">
            <a:avLst/>
          </a:prstGeom>
        </p:spPr>
        <p:txBody>
          <a:bodyPr anchor="t" rtlCol="false" tIns="0" lIns="0" bIns="0" rIns="0">
            <a:spAutoFit/>
          </a:bodyPr>
          <a:lstStyle/>
          <a:p>
            <a:pPr algn="l">
              <a:lnSpc>
                <a:spcPts val="3710"/>
              </a:lnSpc>
            </a:pPr>
            <a:r>
              <a:rPr lang="en-US" b="true" sz="2650">
                <a:solidFill>
                  <a:srgbClr val="000000"/>
                </a:solidFill>
                <a:latin typeface="TS Qamus Bold"/>
                <a:ea typeface="TS Qamus Bold"/>
                <a:cs typeface="TS Qamus Bold"/>
                <a:sym typeface="TS Qamus Bold"/>
              </a:rPr>
              <a:t>– </a:t>
            </a:r>
            <a:r>
              <a:rPr lang="en-US" b="true" sz="2650">
                <a:solidFill>
                  <a:srgbClr val="000000"/>
                </a:solidFill>
                <a:latin typeface="TS Qamus Bold"/>
                <a:ea typeface="TS Qamus Bold"/>
                <a:cs typeface="TS Qamus Bold"/>
                <a:sym typeface="TS Qamus Bold"/>
              </a:rPr>
              <a:t>Chiến dịch Marketing: Triển khai các chiến dịch email hoặc quảng cáo nhắm vào những khách hàng đã mua một màu, khuyến khích họ "hoàn thành bộ sưu tập" của mình.</a:t>
            </a:r>
          </a:p>
        </p:txBody>
      </p:sp>
      <p:sp>
        <p:nvSpPr>
          <p:cNvPr name="TextBox 7" id="7"/>
          <p:cNvSpPr txBox="true"/>
          <p:nvPr/>
        </p:nvSpPr>
        <p:spPr>
          <a:xfrm rot="0">
            <a:off x="1742120" y="8434972"/>
            <a:ext cx="16706975" cy="958850"/>
          </a:xfrm>
          <a:prstGeom prst="rect">
            <a:avLst/>
          </a:prstGeom>
        </p:spPr>
        <p:txBody>
          <a:bodyPr anchor="t" rtlCol="false" tIns="0" lIns="0" bIns="0" rIns="0">
            <a:spAutoFit/>
          </a:bodyPr>
          <a:lstStyle/>
          <a:p>
            <a:pPr algn="l">
              <a:lnSpc>
                <a:spcPts val="3850"/>
              </a:lnSpc>
              <a:spcBef>
                <a:spcPct val="0"/>
              </a:spcBef>
            </a:pPr>
            <a:r>
              <a:rPr lang="en-US" b="true" sz="2750">
                <a:solidFill>
                  <a:srgbClr val="000000"/>
                </a:solidFill>
                <a:latin typeface="TS Qamus Bold"/>
                <a:ea typeface="TS Qamus Bold"/>
                <a:cs typeface="TS Qamus Bold"/>
                <a:sym typeface="TS Qamus Bold"/>
              </a:rPr>
              <a:t>– </a:t>
            </a:r>
            <a:r>
              <a:rPr lang="en-US" b="true" sz="2750">
                <a:solidFill>
                  <a:srgbClr val="000000"/>
                </a:solidFill>
                <a:latin typeface="TS Qamus Bold"/>
                <a:ea typeface="TS Qamus Bold"/>
                <a:cs typeface="TS Qamus Bold"/>
                <a:sym typeface="TS Qamus Bold"/>
              </a:rPr>
              <a:t>Trưng bày Sản phẩm: Tại cửa hàng vật lý, hãy đặt các sản phẩm này cạnh nhau để khách hàng dễ dàng nhìn thấy và lựa chọn cả bộ.</a:t>
            </a:r>
          </a:p>
        </p:txBody>
      </p:sp>
    </p:spTree>
  </p:cSld>
  <p:clrMapOvr>
    <a:masterClrMapping/>
  </p:clrMapOvr>
</p:sld>
</file>

<file path=ppt/slides/slide27.xml><?xml version="1.0" encoding="utf-8"?>
<p:sld xmlns:p="http://schemas.openxmlformats.org/presentationml/2006/main" xmlns:a="http://schemas.openxmlformats.org/drawingml/2006/main">
  <p:cSld>
    <p:bg>
      <p:bgPr>
        <a:solidFill>
          <a:srgbClr val="FFFAF6"/>
        </a:solidFill>
      </p:bgPr>
    </p:bg>
    <p:spTree>
      <p:nvGrpSpPr>
        <p:cNvPr id="1" name=""/>
        <p:cNvGrpSpPr/>
        <p:nvPr/>
      </p:nvGrpSpPr>
      <p:grpSpPr>
        <a:xfrm>
          <a:off x="0" y="0"/>
          <a:ext cx="0" cy="0"/>
          <a:chOff x="0" y="0"/>
          <a:chExt cx="0" cy="0"/>
        </a:xfrm>
      </p:grpSpPr>
      <p:sp>
        <p:nvSpPr>
          <p:cNvPr name="TextBox 2" id="2"/>
          <p:cNvSpPr txBox="true"/>
          <p:nvPr/>
        </p:nvSpPr>
        <p:spPr>
          <a:xfrm rot="0">
            <a:off x="590312" y="1239697"/>
            <a:ext cx="7809905" cy="680721"/>
          </a:xfrm>
          <a:prstGeom prst="rect">
            <a:avLst/>
          </a:prstGeom>
        </p:spPr>
        <p:txBody>
          <a:bodyPr anchor="t" rtlCol="false" tIns="0" lIns="0" bIns="0" rIns="0">
            <a:spAutoFit/>
          </a:bodyPr>
          <a:lstStyle/>
          <a:p>
            <a:pPr algn="ctr">
              <a:lnSpc>
                <a:spcPts val="5529"/>
              </a:lnSpc>
              <a:spcBef>
                <a:spcPct val="0"/>
              </a:spcBef>
            </a:pPr>
            <a:r>
              <a:rPr lang="en-US" b="true" sz="3949">
                <a:solidFill>
                  <a:srgbClr val="000000"/>
                </a:solidFill>
                <a:latin typeface="TS Qamus Bold"/>
                <a:ea typeface="TS Qamus Bold"/>
                <a:cs typeface="TS Qamus Bold"/>
                <a:sym typeface="TS Qamus Bold"/>
              </a:rPr>
              <a:t>3. </a:t>
            </a:r>
            <a:r>
              <a:rPr lang="en-US" b="true" sz="3949">
                <a:solidFill>
                  <a:srgbClr val="000000"/>
                </a:solidFill>
                <a:latin typeface="TS Qamus Bold"/>
                <a:ea typeface="TS Qamus Bold"/>
                <a:cs typeface="TS Qamus Bold"/>
                <a:sym typeface="TS Qamus Bold"/>
              </a:rPr>
              <a:t>Phân tích RFM &amp; Phân cụm</a:t>
            </a:r>
          </a:p>
        </p:txBody>
      </p:sp>
      <p:sp>
        <p:nvSpPr>
          <p:cNvPr name="TextBox 3" id="3"/>
          <p:cNvSpPr txBox="true"/>
          <p:nvPr/>
        </p:nvSpPr>
        <p:spPr>
          <a:xfrm rot="0">
            <a:off x="1465957" y="2865607"/>
            <a:ext cx="16016569" cy="1589405"/>
          </a:xfrm>
          <a:prstGeom prst="rect">
            <a:avLst/>
          </a:prstGeom>
        </p:spPr>
        <p:txBody>
          <a:bodyPr anchor="t" rtlCol="false" tIns="0" lIns="0" bIns="0" rIns="0">
            <a:spAutoFit/>
          </a:bodyPr>
          <a:lstStyle/>
          <a:p>
            <a:pPr algn="l" marL="658496" indent="-329248" lvl="1">
              <a:lnSpc>
                <a:spcPts val="4270"/>
              </a:lnSpc>
              <a:buFont typeface="Arial"/>
              <a:buChar char="•"/>
            </a:pPr>
            <a:r>
              <a:rPr lang="en-US" b="true" sz="3050">
                <a:solidFill>
                  <a:srgbClr val="000000"/>
                </a:solidFill>
                <a:latin typeface="TS Qamus Bold"/>
                <a:ea typeface="TS Qamus Bold"/>
                <a:cs typeface="TS Qamus Bold"/>
                <a:sym typeface="TS Qamus Bold"/>
              </a:rPr>
              <a:t>Chúng ta đã nắm rõ về sản phẩm và thời gian. Nhưng để phát triển bền vững, chìa khóa nằm ở chính khách hàng. Vậy, làm thế nào để chúng ta thực sự hiểu và phân loại được khách hàng của mình?</a:t>
            </a:r>
          </a:p>
        </p:txBody>
      </p:sp>
    </p:spTree>
  </p:cSld>
  <p:clrMapOvr>
    <a:masterClrMapping/>
  </p:clrMapOvr>
</p:sld>
</file>

<file path=ppt/slides/slide28.xml><?xml version="1.0" encoding="utf-8"?>
<p:sld xmlns:p="http://schemas.openxmlformats.org/presentationml/2006/main" xmlns:a="http://schemas.openxmlformats.org/drawingml/2006/main">
  <p:cSld>
    <p:bg>
      <p:bgPr>
        <a:solidFill>
          <a:srgbClr val="FFFAF6"/>
        </a:solidFill>
      </p:bgPr>
    </p:bg>
    <p:spTree>
      <p:nvGrpSpPr>
        <p:cNvPr id="1" name=""/>
        <p:cNvGrpSpPr/>
        <p:nvPr/>
      </p:nvGrpSpPr>
      <p:grpSpPr>
        <a:xfrm>
          <a:off x="0" y="0"/>
          <a:ext cx="0" cy="0"/>
          <a:chOff x="0" y="0"/>
          <a:chExt cx="0" cy="0"/>
        </a:xfrm>
      </p:grpSpPr>
      <p:sp>
        <p:nvSpPr>
          <p:cNvPr name="TextBox 2" id="2"/>
          <p:cNvSpPr txBox="true"/>
          <p:nvPr/>
        </p:nvSpPr>
        <p:spPr>
          <a:xfrm rot="0">
            <a:off x="161095" y="467360"/>
            <a:ext cx="18288000" cy="1056005"/>
          </a:xfrm>
          <a:prstGeom prst="rect">
            <a:avLst/>
          </a:prstGeom>
        </p:spPr>
        <p:txBody>
          <a:bodyPr anchor="t" rtlCol="false" tIns="0" lIns="0" bIns="0" rIns="0">
            <a:spAutoFit/>
          </a:bodyPr>
          <a:lstStyle/>
          <a:p>
            <a:pPr algn="l" marL="658496" indent="-329248" lvl="1">
              <a:lnSpc>
                <a:spcPts val="4270"/>
              </a:lnSpc>
              <a:buFont typeface="Arial"/>
              <a:buChar char="•"/>
            </a:pPr>
            <a:r>
              <a:rPr lang="en-US" b="true" sz="3050">
                <a:solidFill>
                  <a:srgbClr val="000000"/>
                </a:solidFill>
                <a:latin typeface="TS Qamus Bold"/>
                <a:ea typeface="TS Qamus Bold"/>
                <a:cs typeface="TS Qamus Bold"/>
                <a:sym typeface="TS Qamus Bold"/>
              </a:rPr>
              <a:t>RFM Analysis giúp phân nhóm khách hàng dựa trên mức độ tương tác và giá trị mang lại, từ đó doanh nghiệp:</a:t>
            </a:r>
          </a:p>
        </p:txBody>
      </p:sp>
      <p:sp>
        <p:nvSpPr>
          <p:cNvPr name="TextBox 3" id="3"/>
          <p:cNvSpPr txBox="true"/>
          <p:nvPr/>
        </p:nvSpPr>
        <p:spPr>
          <a:xfrm rot="0">
            <a:off x="1624798" y="2004706"/>
            <a:ext cx="6851809" cy="489585"/>
          </a:xfrm>
          <a:prstGeom prst="rect">
            <a:avLst/>
          </a:prstGeom>
        </p:spPr>
        <p:txBody>
          <a:bodyPr anchor="t" rtlCol="false" tIns="0" lIns="0" bIns="0" rIns="0">
            <a:spAutoFit/>
          </a:bodyPr>
          <a:lstStyle/>
          <a:p>
            <a:pPr algn="ctr">
              <a:lnSpc>
                <a:spcPts val="3990"/>
              </a:lnSpc>
              <a:spcBef>
                <a:spcPct val="0"/>
              </a:spcBef>
            </a:pPr>
            <a:r>
              <a:rPr lang="en-US" b="true" sz="2850">
                <a:solidFill>
                  <a:srgbClr val="000000"/>
                </a:solidFill>
                <a:latin typeface="TS Qamus Bold"/>
                <a:ea typeface="TS Qamus Bold"/>
                <a:cs typeface="TS Qamus Bold"/>
                <a:sym typeface="TS Qamus Bold"/>
              </a:rPr>
              <a:t>Hiểu ai là khách hàng trung thành,</a:t>
            </a:r>
          </a:p>
        </p:txBody>
      </p:sp>
      <p:sp>
        <p:nvSpPr>
          <p:cNvPr name="TextBox 4" id="4"/>
          <p:cNvSpPr txBox="true"/>
          <p:nvPr/>
        </p:nvSpPr>
        <p:spPr>
          <a:xfrm rot="0">
            <a:off x="1624798" y="3060065"/>
            <a:ext cx="5099923" cy="489585"/>
          </a:xfrm>
          <a:prstGeom prst="rect">
            <a:avLst/>
          </a:prstGeom>
        </p:spPr>
        <p:txBody>
          <a:bodyPr anchor="t" rtlCol="false" tIns="0" lIns="0" bIns="0" rIns="0">
            <a:spAutoFit/>
          </a:bodyPr>
          <a:lstStyle/>
          <a:p>
            <a:pPr algn="ctr">
              <a:lnSpc>
                <a:spcPts val="3990"/>
              </a:lnSpc>
              <a:spcBef>
                <a:spcPct val="0"/>
              </a:spcBef>
            </a:pPr>
            <a:r>
              <a:rPr lang="en-US" b="true" sz="2850">
                <a:solidFill>
                  <a:srgbClr val="000000"/>
                </a:solidFill>
                <a:latin typeface="TS Qamus Bold"/>
                <a:ea typeface="TS Qamus Bold"/>
                <a:cs typeface="TS Qamus Bold"/>
                <a:sym typeface="TS Qamus Bold"/>
              </a:rPr>
              <a:t>Ai đang có nguy cơ rời bỏ,</a:t>
            </a:r>
          </a:p>
        </p:txBody>
      </p:sp>
      <p:sp>
        <p:nvSpPr>
          <p:cNvPr name="TextBox 5" id="5"/>
          <p:cNvSpPr txBox="true"/>
          <p:nvPr/>
        </p:nvSpPr>
        <p:spPr>
          <a:xfrm rot="0">
            <a:off x="1624798" y="4111625"/>
            <a:ext cx="9942076" cy="489585"/>
          </a:xfrm>
          <a:prstGeom prst="rect">
            <a:avLst/>
          </a:prstGeom>
        </p:spPr>
        <p:txBody>
          <a:bodyPr anchor="t" rtlCol="false" tIns="0" lIns="0" bIns="0" rIns="0">
            <a:spAutoFit/>
          </a:bodyPr>
          <a:lstStyle/>
          <a:p>
            <a:pPr algn="ctr">
              <a:lnSpc>
                <a:spcPts val="3990"/>
              </a:lnSpc>
              <a:spcBef>
                <a:spcPct val="0"/>
              </a:spcBef>
            </a:pPr>
            <a:r>
              <a:rPr lang="en-US" b="true" sz="2850">
                <a:solidFill>
                  <a:srgbClr val="000000"/>
                </a:solidFill>
                <a:latin typeface="TS Qamus Bold"/>
                <a:ea typeface="TS Qamus Bold"/>
                <a:cs typeface="TS Qamus Bold"/>
                <a:sym typeface="TS Qamus Bold"/>
              </a:rPr>
              <a:t>Và ai là khách hàng tiềm năng cần chăm sóc thêm.</a:t>
            </a:r>
          </a:p>
        </p:txBody>
      </p:sp>
      <p:sp>
        <p:nvSpPr>
          <p:cNvPr name="TextBox 6" id="6"/>
          <p:cNvSpPr txBox="true"/>
          <p:nvPr/>
        </p:nvSpPr>
        <p:spPr>
          <a:xfrm rot="0">
            <a:off x="193845" y="5355158"/>
            <a:ext cx="7961829" cy="522605"/>
          </a:xfrm>
          <a:prstGeom prst="rect">
            <a:avLst/>
          </a:prstGeom>
        </p:spPr>
        <p:txBody>
          <a:bodyPr anchor="t" rtlCol="false" tIns="0" lIns="0" bIns="0" rIns="0">
            <a:spAutoFit/>
          </a:bodyPr>
          <a:lstStyle/>
          <a:p>
            <a:pPr algn="ctr" marL="658496" indent="-329248" lvl="1">
              <a:lnSpc>
                <a:spcPts val="4270"/>
              </a:lnSpc>
              <a:buFont typeface="Arial"/>
              <a:buChar char="•"/>
            </a:pPr>
            <a:r>
              <a:rPr lang="en-US" b="true" sz="3050">
                <a:solidFill>
                  <a:srgbClr val="000000"/>
                </a:solidFill>
                <a:latin typeface="TS Qamus Bold"/>
                <a:ea typeface="TS Qamus Bold"/>
                <a:cs typeface="TS Qamus Bold"/>
                <a:sym typeface="TS Qamus Bold"/>
              </a:rPr>
              <a:t>Tính 3 chỉ số cho từng khách hàng:</a:t>
            </a:r>
          </a:p>
        </p:txBody>
      </p:sp>
      <p:sp>
        <p:nvSpPr>
          <p:cNvPr name="TextBox 7" id="7"/>
          <p:cNvSpPr txBox="true"/>
          <p:nvPr/>
        </p:nvSpPr>
        <p:spPr>
          <a:xfrm rot="0">
            <a:off x="1624798" y="6354013"/>
            <a:ext cx="15634502" cy="1056005"/>
          </a:xfrm>
          <a:prstGeom prst="rect">
            <a:avLst/>
          </a:prstGeom>
        </p:spPr>
        <p:txBody>
          <a:bodyPr anchor="t" rtlCol="false" tIns="0" lIns="0" bIns="0" rIns="0">
            <a:spAutoFit/>
          </a:bodyPr>
          <a:lstStyle/>
          <a:p>
            <a:pPr algn="l">
              <a:lnSpc>
                <a:spcPts val="4270"/>
              </a:lnSpc>
            </a:pPr>
            <a:r>
              <a:rPr lang="en-US" b="true" sz="3050">
                <a:solidFill>
                  <a:srgbClr val="000000"/>
                </a:solidFill>
                <a:latin typeface="TS Qamus Bold"/>
                <a:ea typeface="TS Qamus Bold"/>
                <a:cs typeface="TS Qamus Bold"/>
                <a:sym typeface="TS Qamus Bold"/>
              </a:rPr>
              <a:t>Recency (R): Ngày giao dịch gần nhất → tính số ngày kể từ lần mua gần nhất đến hiện tại. → Càng nhỏ càng tốt (mới mua gần đây)</a:t>
            </a:r>
          </a:p>
        </p:txBody>
      </p:sp>
      <p:sp>
        <p:nvSpPr>
          <p:cNvPr name="TextBox 8" id="8"/>
          <p:cNvSpPr txBox="true"/>
          <p:nvPr/>
        </p:nvSpPr>
        <p:spPr>
          <a:xfrm rot="0">
            <a:off x="1624798" y="7772819"/>
            <a:ext cx="16032673" cy="1056005"/>
          </a:xfrm>
          <a:prstGeom prst="rect">
            <a:avLst/>
          </a:prstGeom>
        </p:spPr>
        <p:txBody>
          <a:bodyPr anchor="t" rtlCol="false" tIns="0" lIns="0" bIns="0" rIns="0">
            <a:spAutoFit/>
          </a:bodyPr>
          <a:lstStyle/>
          <a:p>
            <a:pPr algn="l">
              <a:lnSpc>
                <a:spcPts val="4270"/>
              </a:lnSpc>
            </a:pPr>
            <a:r>
              <a:rPr lang="en-US" b="true" sz="3050">
                <a:solidFill>
                  <a:srgbClr val="000000"/>
                </a:solidFill>
                <a:latin typeface="TS Qamus Bold"/>
                <a:ea typeface="TS Qamus Bold"/>
                <a:cs typeface="TS Qamus Bold"/>
                <a:sym typeface="TS Qamus Bold"/>
              </a:rPr>
              <a:t>Frequency (F): Số lượng giao dịch (đơn hàng) trong một khoảng thời gian. → Càng lớn càng tốt.</a:t>
            </a:r>
          </a:p>
        </p:txBody>
      </p:sp>
      <p:sp>
        <p:nvSpPr>
          <p:cNvPr name="TextBox 9" id="9"/>
          <p:cNvSpPr txBox="true"/>
          <p:nvPr/>
        </p:nvSpPr>
        <p:spPr>
          <a:xfrm rot="0">
            <a:off x="1624798" y="9191625"/>
            <a:ext cx="11129010" cy="522605"/>
          </a:xfrm>
          <a:prstGeom prst="rect">
            <a:avLst/>
          </a:prstGeom>
        </p:spPr>
        <p:txBody>
          <a:bodyPr anchor="t" rtlCol="false" tIns="0" lIns="0" bIns="0" rIns="0">
            <a:spAutoFit/>
          </a:bodyPr>
          <a:lstStyle/>
          <a:p>
            <a:pPr algn="ctr">
              <a:lnSpc>
                <a:spcPts val="4270"/>
              </a:lnSpc>
              <a:spcBef>
                <a:spcPct val="0"/>
              </a:spcBef>
            </a:pPr>
            <a:r>
              <a:rPr lang="en-US" b="true" sz="3050">
                <a:solidFill>
                  <a:srgbClr val="000000"/>
                </a:solidFill>
                <a:latin typeface="TS Qamus Bold"/>
                <a:ea typeface="TS Qamus Bold"/>
                <a:cs typeface="TS Qamus Bold"/>
                <a:sym typeface="TS Qamus Bold"/>
              </a:rPr>
              <a:t>Monetary (M): Tổng tiền chi tiêu. → Càng lớn càng tốt.</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FFFAF6"/>
        </a:solidFill>
      </p:bgPr>
    </p:bg>
    <p:spTree>
      <p:nvGrpSpPr>
        <p:cNvPr id="1" name=""/>
        <p:cNvGrpSpPr/>
        <p:nvPr/>
      </p:nvGrpSpPr>
      <p:grpSpPr>
        <a:xfrm>
          <a:off x="0" y="0"/>
          <a:ext cx="0" cy="0"/>
          <a:chOff x="0" y="0"/>
          <a:chExt cx="0" cy="0"/>
        </a:xfrm>
      </p:grpSpPr>
      <p:sp>
        <p:nvSpPr>
          <p:cNvPr name="Freeform 2" id="2"/>
          <p:cNvSpPr/>
          <p:nvPr/>
        </p:nvSpPr>
        <p:spPr>
          <a:xfrm flipH="false" flipV="false" rot="0">
            <a:off x="625477" y="1719106"/>
            <a:ext cx="17037047" cy="5540227"/>
          </a:xfrm>
          <a:custGeom>
            <a:avLst/>
            <a:gdLst/>
            <a:ahLst/>
            <a:cxnLst/>
            <a:rect r="r" b="b" t="t" l="l"/>
            <a:pathLst>
              <a:path h="5540227" w="17037047">
                <a:moveTo>
                  <a:pt x="0" y="0"/>
                </a:moveTo>
                <a:lnTo>
                  <a:pt x="17037046" y="0"/>
                </a:lnTo>
                <a:lnTo>
                  <a:pt x="17037046" y="5540227"/>
                </a:lnTo>
                <a:lnTo>
                  <a:pt x="0" y="5540227"/>
                </a:lnTo>
                <a:lnTo>
                  <a:pt x="0" y="0"/>
                </a:lnTo>
                <a:close/>
              </a:path>
            </a:pathLst>
          </a:custGeom>
          <a:blipFill>
            <a:blip r:embed="rId2"/>
            <a:stretch>
              <a:fillRect l="0" t="-419" r="0" b="-419"/>
            </a:stretch>
          </a:blipFill>
        </p:spPr>
      </p:sp>
    </p:spTree>
  </p:cSld>
  <p:clrMapOvr>
    <a:masterClrMapping/>
  </p:clrMapOvr>
</p:sld>
</file>

<file path=ppt/slides/slide3.xml><?xml version="1.0" encoding="utf-8"?>
<p:sld xmlns:p="http://schemas.openxmlformats.org/presentationml/2006/main" xmlns:a="http://schemas.openxmlformats.org/drawingml/2006/main">
  <p:cSld>
    <p:bg>
      <p:bgPr>
        <a:solidFill>
          <a:srgbClr val="FFFAF6"/>
        </a:solidFill>
      </p:bgPr>
    </p:bg>
    <p:spTree>
      <p:nvGrpSpPr>
        <p:cNvPr id="1" name=""/>
        <p:cNvGrpSpPr/>
        <p:nvPr/>
      </p:nvGrpSpPr>
      <p:grpSpPr>
        <a:xfrm>
          <a:off x="0" y="0"/>
          <a:ext cx="0" cy="0"/>
          <a:chOff x="0" y="0"/>
          <a:chExt cx="0" cy="0"/>
        </a:xfrm>
      </p:grpSpPr>
      <p:sp>
        <p:nvSpPr>
          <p:cNvPr name="TextBox 2" id="2"/>
          <p:cNvSpPr txBox="true"/>
          <p:nvPr/>
        </p:nvSpPr>
        <p:spPr>
          <a:xfrm rot="0">
            <a:off x="1028700" y="933450"/>
            <a:ext cx="5586532" cy="829311"/>
          </a:xfrm>
          <a:prstGeom prst="rect">
            <a:avLst/>
          </a:prstGeom>
        </p:spPr>
        <p:txBody>
          <a:bodyPr anchor="t" rtlCol="false" tIns="0" lIns="0" bIns="0" rIns="0">
            <a:spAutoFit/>
          </a:bodyPr>
          <a:lstStyle/>
          <a:p>
            <a:pPr algn="ctr">
              <a:lnSpc>
                <a:spcPts val="6789"/>
              </a:lnSpc>
              <a:spcBef>
                <a:spcPct val="0"/>
              </a:spcBef>
            </a:pPr>
            <a:r>
              <a:rPr lang="en-US" b="true" sz="4849">
                <a:solidFill>
                  <a:srgbClr val="000000"/>
                </a:solidFill>
                <a:latin typeface="TS Qamus Bold"/>
                <a:ea typeface="TS Qamus Bold"/>
                <a:cs typeface="TS Qamus Bold"/>
                <a:sym typeface="TS Qamus Bold"/>
              </a:rPr>
              <a:t>Phân tích dữ liệu</a:t>
            </a:r>
          </a:p>
        </p:txBody>
      </p:sp>
      <p:sp>
        <p:nvSpPr>
          <p:cNvPr name="TextBox 3" id="3"/>
          <p:cNvSpPr txBox="true"/>
          <p:nvPr/>
        </p:nvSpPr>
        <p:spPr>
          <a:xfrm rot="0">
            <a:off x="1797581" y="2700356"/>
            <a:ext cx="7190423" cy="456565"/>
          </a:xfrm>
          <a:prstGeom prst="rect">
            <a:avLst/>
          </a:prstGeom>
        </p:spPr>
        <p:txBody>
          <a:bodyPr anchor="t" rtlCol="false" tIns="0" lIns="0" bIns="0" rIns="0">
            <a:spAutoFit/>
          </a:bodyPr>
          <a:lstStyle/>
          <a:p>
            <a:pPr algn="ctr">
              <a:lnSpc>
                <a:spcPts val="3710"/>
              </a:lnSpc>
              <a:spcBef>
                <a:spcPct val="0"/>
              </a:spcBef>
            </a:pPr>
            <a:r>
              <a:rPr lang="en-US" b="true" sz="2650">
                <a:solidFill>
                  <a:srgbClr val="000000"/>
                </a:solidFill>
                <a:latin typeface="TS Qamus Bold"/>
                <a:ea typeface="TS Qamus Bold"/>
                <a:cs typeface="TS Qamus Bold"/>
                <a:sym typeface="TS Qamus Bold"/>
              </a:rPr>
              <a:t>Phân tích Đơn biến (Univariate Analysis)</a:t>
            </a:r>
          </a:p>
        </p:txBody>
      </p:sp>
      <p:sp>
        <p:nvSpPr>
          <p:cNvPr name="TextBox 4" id="4"/>
          <p:cNvSpPr txBox="true"/>
          <p:nvPr/>
        </p:nvSpPr>
        <p:spPr>
          <a:xfrm rot="0">
            <a:off x="1429365" y="3949385"/>
            <a:ext cx="12532089" cy="825131"/>
          </a:xfrm>
          <a:prstGeom prst="rect">
            <a:avLst/>
          </a:prstGeom>
        </p:spPr>
        <p:txBody>
          <a:bodyPr anchor="t" rtlCol="false" tIns="0" lIns="0" bIns="0" rIns="0">
            <a:spAutoFit/>
          </a:bodyPr>
          <a:lstStyle/>
          <a:p>
            <a:pPr algn="l" marL="515901" indent="-257951" lvl="1">
              <a:lnSpc>
                <a:spcPts val="3345"/>
              </a:lnSpc>
              <a:buFont typeface="Arial"/>
              <a:buChar char="•"/>
            </a:pPr>
            <a:r>
              <a:rPr lang="en-US" b="true" sz="2389">
                <a:solidFill>
                  <a:srgbClr val="000000"/>
                </a:solidFill>
                <a:latin typeface="TS Qamus Bold"/>
                <a:ea typeface="TS Qamus Bold"/>
                <a:cs typeface="TS Qamus Bold"/>
                <a:sym typeface="TS Qamus Bold"/>
              </a:rPr>
              <a:t>Trước tiên, hãy cùng xem hoạt động kinh doanh của chúng ta theo dòng thời gian. Khi nào là thời điểm chúng ta bán hàng hiệu quả nhất?</a:t>
            </a:r>
          </a:p>
        </p:txBody>
      </p:sp>
      <p:sp>
        <p:nvSpPr>
          <p:cNvPr name="TextBox 5" id="5"/>
          <p:cNvSpPr txBox="true"/>
          <p:nvPr/>
        </p:nvSpPr>
        <p:spPr>
          <a:xfrm rot="0">
            <a:off x="1429365" y="5086350"/>
            <a:ext cx="14695362" cy="816609"/>
          </a:xfrm>
          <a:prstGeom prst="rect">
            <a:avLst/>
          </a:prstGeom>
        </p:spPr>
        <p:txBody>
          <a:bodyPr anchor="t" rtlCol="false" tIns="0" lIns="0" bIns="0" rIns="0">
            <a:spAutoFit/>
          </a:bodyPr>
          <a:lstStyle/>
          <a:p>
            <a:pPr algn="l" marL="507369" indent="-253685" lvl="1">
              <a:lnSpc>
                <a:spcPts val="3290"/>
              </a:lnSpc>
              <a:buFont typeface="Arial"/>
              <a:buChar char="•"/>
            </a:pPr>
            <a:r>
              <a:rPr lang="en-US" b="true" sz="2350">
                <a:solidFill>
                  <a:srgbClr val="000000"/>
                </a:solidFill>
                <a:latin typeface="TS Qamus Bold"/>
                <a:ea typeface="TS Qamus Bold"/>
                <a:cs typeface="TS Qamus Bold"/>
                <a:sym typeface="TS Qamus Bold"/>
              </a:rPr>
              <a:t>Xu hướng doanh thu hàng tháng cho chúng ta biết điều gì? Tháng nào đỉnh điểm, tháng nào trũng? Chúng ta có thể chuẩn bị gì cho những mùa cao điểm?</a:t>
            </a:r>
          </a:p>
        </p:txBody>
      </p:sp>
    </p:spTree>
  </p:cSld>
  <p:clrMapOvr>
    <a:masterClrMapping/>
  </p:clrMapOvr>
</p:sld>
</file>

<file path=ppt/slides/slide30.xml><?xml version="1.0" encoding="utf-8"?>
<p:sld xmlns:p="http://schemas.openxmlformats.org/presentationml/2006/main" xmlns:a="http://schemas.openxmlformats.org/drawingml/2006/main">
  <p:cSld>
    <p:bg>
      <p:bgPr>
        <a:solidFill>
          <a:srgbClr val="FFFAF6"/>
        </a:solidFill>
      </p:bgPr>
    </p:bg>
    <p:spTree>
      <p:nvGrpSpPr>
        <p:cNvPr id="1" name=""/>
        <p:cNvGrpSpPr/>
        <p:nvPr/>
      </p:nvGrpSpPr>
      <p:grpSpPr>
        <a:xfrm>
          <a:off x="0" y="0"/>
          <a:ext cx="0" cy="0"/>
          <a:chOff x="0" y="0"/>
          <a:chExt cx="0" cy="0"/>
        </a:xfrm>
      </p:grpSpPr>
      <p:sp>
        <p:nvSpPr>
          <p:cNvPr name="TextBox 2" id="2"/>
          <p:cNvSpPr txBox="true"/>
          <p:nvPr/>
        </p:nvSpPr>
        <p:spPr>
          <a:xfrm rot="0">
            <a:off x="1028700" y="962025"/>
            <a:ext cx="5201484" cy="522605"/>
          </a:xfrm>
          <a:prstGeom prst="rect">
            <a:avLst/>
          </a:prstGeom>
        </p:spPr>
        <p:txBody>
          <a:bodyPr anchor="t" rtlCol="false" tIns="0" lIns="0" bIns="0" rIns="0">
            <a:spAutoFit/>
          </a:bodyPr>
          <a:lstStyle/>
          <a:p>
            <a:pPr algn="ctr">
              <a:lnSpc>
                <a:spcPts val="4270"/>
              </a:lnSpc>
              <a:spcBef>
                <a:spcPct val="0"/>
              </a:spcBef>
            </a:pPr>
            <a:r>
              <a:rPr lang="en-US" b="true" sz="3050">
                <a:solidFill>
                  <a:srgbClr val="000000"/>
                </a:solidFill>
                <a:latin typeface="TS Qamus Bold"/>
                <a:ea typeface="TS Qamus Bold"/>
                <a:cs typeface="TS Qamus Bold"/>
                <a:sym typeface="TS Qamus Bold"/>
              </a:rPr>
              <a:t>1. Phân phối của Recency</a:t>
            </a:r>
          </a:p>
        </p:txBody>
      </p:sp>
      <p:sp>
        <p:nvSpPr>
          <p:cNvPr name="TextBox 3" id="3"/>
          <p:cNvSpPr txBox="true"/>
          <p:nvPr/>
        </p:nvSpPr>
        <p:spPr>
          <a:xfrm rot="0">
            <a:off x="1865489" y="2041208"/>
            <a:ext cx="1945600" cy="522605"/>
          </a:xfrm>
          <a:prstGeom prst="rect">
            <a:avLst/>
          </a:prstGeom>
        </p:spPr>
        <p:txBody>
          <a:bodyPr anchor="t" rtlCol="false" tIns="0" lIns="0" bIns="0" rIns="0">
            <a:spAutoFit/>
          </a:bodyPr>
          <a:lstStyle/>
          <a:p>
            <a:pPr algn="ctr">
              <a:lnSpc>
                <a:spcPts val="4270"/>
              </a:lnSpc>
              <a:spcBef>
                <a:spcPct val="0"/>
              </a:spcBef>
            </a:pPr>
            <a:r>
              <a:rPr lang="en-US" b="true" sz="3050">
                <a:solidFill>
                  <a:srgbClr val="000000"/>
                </a:solidFill>
                <a:latin typeface="TS Qamus Bold"/>
                <a:ea typeface="TS Qamus Bold"/>
                <a:cs typeface="TS Qamus Bold"/>
                <a:sym typeface="TS Qamus Bold"/>
              </a:rPr>
              <a:t>Nhận xét:</a:t>
            </a:r>
          </a:p>
        </p:txBody>
      </p:sp>
      <p:sp>
        <p:nvSpPr>
          <p:cNvPr name="TextBox 4" id="4"/>
          <p:cNvSpPr txBox="true"/>
          <p:nvPr/>
        </p:nvSpPr>
        <p:spPr>
          <a:xfrm rot="0">
            <a:off x="2478553" y="2879158"/>
            <a:ext cx="15326162" cy="1056005"/>
          </a:xfrm>
          <a:prstGeom prst="rect">
            <a:avLst/>
          </a:prstGeom>
        </p:spPr>
        <p:txBody>
          <a:bodyPr anchor="t" rtlCol="false" tIns="0" lIns="0" bIns="0" rIns="0">
            <a:spAutoFit/>
          </a:bodyPr>
          <a:lstStyle/>
          <a:p>
            <a:pPr algn="l" marL="658496" indent="-329248" lvl="1">
              <a:lnSpc>
                <a:spcPts val="4270"/>
              </a:lnSpc>
              <a:buFont typeface="Arial"/>
              <a:buChar char="•"/>
            </a:pPr>
            <a:r>
              <a:rPr lang="en-US" b="true" sz="3050">
                <a:solidFill>
                  <a:srgbClr val="000000"/>
                </a:solidFill>
                <a:latin typeface="TS Qamus Bold"/>
                <a:ea typeface="TS Qamus Bold"/>
                <a:cs typeface="TS Qamus Bold"/>
                <a:sym typeface="TS Qamus Bold"/>
              </a:rPr>
              <a:t>Phần lớn khách hàng có Recency nhỏ (0–50 ngày). → Nghĩa là đa số khách hàng vừa mới mua gần đây.</a:t>
            </a:r>
          </a:p>
        </p:txBody>
      </p:sp>
      <p:sp>
        <p:nvSpPr>
          <p:cNvPr name="TextBox 5" id="5"/>
          <p:cNvSpPr txBox="true"/>
          <p:nvPr/>
        </p:nvSpPr>
        <p:spPr>
          <a:xfrm rot="0">
            <a:off x="2669571" y="4487613"/>
            <a:ext cx="15388294" cy="1056005"/>
          </a:xfrm>
          <a:prstGeom prst="rect">
            <a:avLst/>
          </a:prstGeom>
        </p:spPr>
        <p:txBody>
          <a:bodyPr anchor="t" rtlCol="false" tIns="0" lIns="0" bIns="0" rIns="0">
            <a:spAutoFit/>
          </a:bodyPr>
          <a:lstStyle/>
          <a:p>
            <a:pPr algn="l" marL="658496" indent="-329248" lvl="1">
              <a:lnSpc>
                <a:spcPts val="4270"/>
              </a:lnSpc>
              <a:buFont typeface="Arial"/>
              <a:buChar char="•"/>
            </a:pPr>
            <a:r>
              <a:rPr lang="en-US" b="true" sz="3050">
                <a:solidFill>
                  <a:srgbClr val="000000"/>
                </a:solidFill>
                <a:latin typeface="TS Qamus Bold"/>
                <a:ea typeface="TS Qamus Bold"/>
                <a:cs typeface="TS Qamus Bold"/>
                <a:sym typeface="TS Qamus Bold"/>
              </a:rPr>
              <a:t>Một số ít khách hàng có Recency cao (200–350 ngày). → Đây là nhóm lâu không quay lại, có nguy cơ rời bỏ.</a:t>
            </a:r>
          </a:p>
        </p:txBody>
      </p:sp>
      <p:sp>
        <p:nvSpPr>
          <p:cNvPr name="TextBox 6" id="6"/>
          <p:cNvSpPr txBox="true"/>
          <p:nvPr/>
        </p:nvSpPr>
        <p:spPr>
          <a:xfrm rot="0">
            <a:off x="1843385" y="6096068"/>
            <a:ext cx="1786057" cy="522605"/>
          </a:xfrm>
          <a:prstGeom prst="rect">
            <a:avLst/>
          </a:prstGeom>
        </p:spPr>
        <p:txBody>
          <a:bodyPr anchor="t" rtlCol="false" tIns="0" lIns="0" bIns="0" rIns="0">
            <a:spAutoFit/>
          </a:bodyPr>
          <a:lstStyle/>
          <a:p>
            <a:pPr algn="ctr">
              <a:lnSpc>
                <a:spcPts val="4270"/>
              </a:lnSpc>
              <a:spcBef>
                <a:spcPct val="0"/>
              </a:spcBef>
            </a:pPr>
            <a:r>
              <a:rPr lang="en-US" b="true" sz="3050">
                <a:solidFill>
                  <a:srgbClr val="000000"/>
                </a:solidFill>
                <a:latin typeface="TS Qamus Bold"/>
                <a:ea typeface="TS Qamus Bold"/>
                <a:cs typeface="TS Qamus Bold"/>
                <a:sym typeface="TS Qamus Bold"/>
              </a:rPr>
              <a:t>Kết luận:</a:t>
            </a:r>
          </a:p>
        </p:txBody>
      </p:sp>
      <p:sp>
        <p:nvSpPr>
          <p:cNvPr name="TextBox 7" id="7"/>
          <p:cNvSpPr txBox="true"/>
          <p:nvPr/>
        </p:nvSpPr>
        <p:spPr>
          <a:xfrm rot="0">
            <a:off x="2340363" y="7171123"/>
            <a:ext cx="14539079" cy="522605"/>
          </a:xfrm>
          <a:prstGeom prst="rect">
            <a:avLst/>
          </a:prstGeom>
        </p:spPr>
        <p:txBody>
          <a:bodyPr anchor="t" rtlCol="false" tIns="0" lIns="0" bIns="0" rIns="0">
            <a:spAutoFit/>
          </a:bodyPr>
          <a:lstStyle/>
          <a:p>
            <a:pPr algn="ctr" marL="658496" indent="-329248" lvl="1">
              <a:lnSpc>
                <a:spcPts val="4270"/>
              </a:lnSpc>
              <a:buFont typeface="Arial"/>
              <a:buChar char="•"/>
            </a:pPr>
            <a:r>
              <a:rPr lang="en-US" b="true" sz="3050">
                <a:solidFill>
                  <a:srgbClr val="000000"/>
                </a:solidFill>
                <a:latin typeface="TS Qamus Bold"/>
                <a:ea typeface="TS Qamus Bold"/>
                <a:cs typeface="TS Qamus Bold"/>
                <a:sym typeface="TS Qamus Bold"/>
              </a:rPr>
              <a:t>Tỷ lệ khách hàng hoạt động gần đây cao, đây là dấu hiệu tích cực.</a:t>
            </a:r>
          </a:p>
        </p:txBody>
      </p:sp>
      <p:sp>
        <p:nvSpPr>
          <p:cNvPr name="TextBox 8" id="8"/>
          <p:cNvSpPr txBox="true"/>
          <p:nvPr/>
        </p:nvSpPr>
        <p:spPr>
          <a:xfrm rot="0">
            <a:off x="2149345" y="8246178"/>
            <a:ext cx="15728513" cy="522605"/>
          </a:xfrm>
          <a:prstGeom prst="rect">
            <a:avLst/>
          </a:prstGeom>
        </p:spPr>
        <p:txBody>
          <a:bodyPr anchor="t" rtlCol="false" tIns="0" lIns="0" bIns="0" rIns="0">
            <a:spAutoFit/>
          </a:bodyPr>
          <a:lstStyle/>
          <a:p>
            <a:pPr algn="ctr" marL="658496" indent="-329248" lvl="1">
              <a:lnSpc>
                <a:spcPts val="4270"/>
              </a:lnSpc>
              <a:buFont typeface="Arial"/>
              <a:buChar char="•"/>
            </a:pPr>
            <a:r>
              <a:rPr lang="en-US" b="true" sz="3050">
                <a:solidFill>
                  <a:srgbClr val="000000"/>
                </a:solidFill>
                <a:latin typeface="TS Qamus Bold"/>
                <a:ea typeface="TS Qamus Bold"/>
                <a:cs typeface="TS Qamus Bold"/>
                <a:sym typeface="TS Qamus Bold"/>
              </a:rPr>
              <a:t>Tuy nhiên, cũng cần tái kích hoạt nhóm Recency cao (gửi ưu đãi, email…).</a:t>
            </a:r>
          </a:p>
        </p:txBody>
      </p:sp>
    </p:spTree>
  </p:cSld>
  <p:clrMapOvr>
    <a:masterClrMapping/>
  </p:clrMapOvr>
</p:sld>
</file>

<file path=ppt/slides/slide31.xml><?xml version="1.0" encoding="utf-8"?>
<p:sld xmlns:p="http://schemas.openxmlformats.org/presentationml/2006/main" xmlns:a="http://schemas.openxmlformats.org/drawingml/2006/main">
  <p:cSld>
    <p:bg>
      <p:bgPr>
        <a:solidFill>
          <a:srgbClr val="FFFAF6"/>
        </a:solidFill>
      </p:bgPr>
    </p:bg>
    <p:spTree>
      <p:nvGrpSpPr>
        <p:cNvPr id="1" name=""/>
        <p:cNvGrpSpPr/>
        <p:nvPr/>
      </p:nvGrpSpPr>
      <p:grpSpPr>
        <a:xfrm>
          <a:off x="0" y="0"/>
          <a:ext cx="0" cy="0"/>
          <a:chOff x="0" y="0"/>
          <a:chExt cx="0" cy="0"/>
        </a:xfrm>
      </p:grpSpPr>
      <p:sp>
        <p:nvSpPr>
          <p:cNvPr name="TextBox 2" id="2"/>
          <p:cNvSpPr txBox="true"/>
          <p:nvPr/>
        </p:nvSpPr>
        <p:spPr>
          <a:xfrm rot="0">
            <a:off x="1028700" y="962025"/>
            <a:ext cx="5762625" cy="522605"/>
          </a:xfrm>
          <a:prstGeom prst="rect">
            <a:avLst/>
          </a:prstGeom>
        </p:spPr>
        <p:txBody>
          <a:bodyPr anchor="t" rtlCol="false" tIns="0" lIns="0" bIns="0" rIns="0">
            <a:spAutoFit/>
          </a:bodyPr>
          <a:lstStyle/>
          <a:p>
            <a:pPr algn="ctr">
              <a:lnSpc>
                <a:spcPts val="4270"/>
              </a:lnSpc>
              <a:spcBef>
                <a:spcPct val="0"/>
              </a:spcBef>
            </a:pPr>
            <a:r>
              <a:rPr lang="en-US" b="true" sz="3050">
                <a:solidFill>
                  <a:srgbClr val="000000"/>
                </a:solidFill>
                <a:latin typeface="TS Qamus Bold"/>
                <a:ea typeface="TS Qamus Bold"/>
                <a:cs typeface="TS Qamus Bold"/>
                <a:sym typeface="TS Qamus Bold"/>
              </a:rPr>
              <a:t>2. Phân phối của Frequency</a:t>
            </a:r>
          </a:p>
        </p:txBody>
      </p:sp>
      <p:sp>
        <p:nvSpPr>
          <p:cNvPr name="TextBox 3" id="3"/>
          <p:cNvSpPr txBox="true"/>
          <p:nvPr/>
        </p:nvSpPr>
        <p:spPr>
          <a:xfrm rot="0">
            <a:off x="1964412" y="2202303"/>
            <a:ext cx="1945600" cy="522605"/>
          </a:xfrm>
          <a:prstGeom prst="rect">
            <a:avLst/>
          </a:prstGeom>
        </p:spPr>
        <p:txBody>
          <a:bodyPr anchor="t" rtlCol="false" tIns="0" lIns="0" bIns="0" rIns="0">
            <a:spAutoFit/>
          </a:bodyPr>
          <a:lstStyle/>
          <a:p>
            <a:pPr algn="ctr">
              <a:lnSpc>
                <a:spcPts val="4270"/>
              </a:lnSpc>
              <a:spcBef>
                <a:spcPct val="0"/>
              </a:spcBef>
            </a:pPr>
            <a:r>
              <a:rPr lang="en-US" b="true" sz="3050">
                <a:solidFill>
                  <a:srgbClr val="000000"/>
                </a:solidFill>
                <a:latin typeface="TS Qamus Bold"/>
                <a:ea typeface="TS Qamus Bold"/>
                <a:cs typeface="TS Qamus Bold"/>
                <a:sym typeface="TS Qamus Bold"/>
              </a:rPr>
              <a:t>Nhận xét:</a:t>
            </a:r>
          </a:p>
        </p:txBody>
      </p:sp>
      <p:sp>
        <p:nvSpPr>
          <p:cNvPr name="TextBox 4" id="4"/>
          <p:cNvSpPr txBox="true"/>
          <p:nvPr/>
        </p:nvSpPr>
        <p:spPr>
          <a:xfrm rot="0">
            <a:off x="2159662" y="4480643"/>
            <a:ext cx="12679918" cy="522605"/>
          </a:xfrm>
          <a:prstGeom prst="rect">
            <a:avLst/>
          </a:prstGeom>
        </p:spPr>
        <p:txBody>
          <a:bodyPr anchor="t" rtlCol="false" tIns="0" lIns="0" bIns="0" rIns="0">
            <a:spAutoFit/>
          </a:bodyPr>
          <a:lstStyle/>
          <a:p>
            <a:pPr algn="ctr" marL="658496" indent="-329248" lvl="1">
              <a:lnSpc>
                <a:spcPts val="4270"/>
              </a:lnSpc>
              <a:buFont typeface="Arial"/>
              <a:buChar char="•"/>
            </a:pPr>
            <a:r>
              <a:rPr lang="en-US" b="true" sz="3050">
                <a:solidFill>
                  <a:srgbClr val="000000"/>
                </a:solidFill>
                <a:latin typeface="TS Qamus Bold"/>
                <a:ea typeface="TS Qamus Bold"/>
                <a:cs typeface="TS Qamus Bold"/>
                <a:sym typeface="TS Qamus Bold"/>
              </a:rPr>
              <a:t>Rất ít khách hàng mua hơn 50 lần (đuôi bên phải kéo dài).</a:t>
            </a:r>
          </a:p>
        </p:txBody>
      </p:sp>
      <p:sp>
        <p:nvSpPr>
          <p:cNvPr name="TextBox 5" id="5"/>
          <p:cNvSpPr txBox="true"/>
          <p:nvPr/>
        </p:nvSpPr>
        <p:spPr>
          <a:xfrm rot="0">
            <a:off x="2159662" y="3341473"/>
            <a:ext cx="7786807" cy="522605"/>
          </a:xfrm>
          <a:prstGeom prst="rect">
            <a:avLst/>
          </a:prstGeom>
        </p:spPr>
        <p:txBody>
          <a:bodyPr anchor="t" rtlCol="false" tIns="0" lIns="0" bIns="0" rIns="0">
            <a:spAutoFit/>
          </a:bodyPr>
          <a:lstStyle/>
          <a:p>
            <a:pPr algn="ctr" marL="658496" indent="-329248" lvl="1">
              <a:lnSpc>
                <a:spcPts val="4270"/>
              </a:lnSpc>
              <a:buFont typeface="Arial"/>
              <a:buChar char="•"/>
            </a:pPr>
            <a:r>
              <a:rPr lang="en-US" b="true" sz="3050">
                <a:solidFill>
                  <a:srgbClr val="000000"/>
                </a:solidFill>
                <a:latin typeface="TS Qamus Bold"/>
                <a:ea typeface="TS Qamus Bold"/>
                <a:cs typeface="TS Qamus Bold"/>
                <a:sym typeface="TS Qamus Bold"/>
              </a:rPr>
              <a:t>Đa số khách hàng chỉ mua 1–5 lần.</a:t>
            </a:r>
          </a:p>
        </p:txBody>
      </p:sp>
      <p:sp>
        <p:nvSpPr>
          <p:cNvPr name="TextBox 6" id="6"/>
          <p:cNvSpPr txBox="true"/>
          <p:nvPr/>
        </p:nvSpPr>
        <p:spPr>
          <a:xfrm rot="0">
            <a:off x="1964412" y="5884469"/>
            <a:ext cx="1786057" cy="522605"/>
          </a:xfrm>
          <a:prstGeom prst="rect">
            <a:avLst/>
          </a:prstGeom>
        </p:spPr>
        <p:txBody>
          <a:bodyPr anchor="t" rtlCol="false" tIns="0" lIns="0" bIns="0" rIns="0">
            <a:spAutoFit/>
          </a:bodyPr>
          <a:lstStyle/>
          <a:p>
            <a:pPr algn="ctr">
              <a:lnSpc>
                <a:spcPts val="4270"/>
              </a:lnSpc>
              <a:spcBef>
                <a:spcPct val="0"/>
              </a:spcBef>
            </a:pPr>
            <a:r>
              <a:rPr lang="en-US" b="true" sz="3050">
                <a:solidFill>
                  <a:srgbClr val="000000"/>
                </a:solidFill>
                <a:latin typeface="TS Qamus Bold"/>
                <a:ea typeface="TS Qamus Bold"/>
                <a:cs typeface="TS Qamus Bold"/>
                <a:sym typeface="TS Qamus Bold"/>
              </a:rPr>
              <a:t>Kết luận:</a:t>
            </a:r>
          </a:p>
        </p:txBody>
      </p:sp>
      <p:sp>
        <p:nvSpPr>
          <p:cNvPr name="TextBox 7" id="7"/>
          <p:cNvSpPr txBox="true"/>
          <p:nvPr/>
        </p:nvSpPr>
        <p:spPr>
          <a:xfrm rot="0">
            <a:off x="2475714" y="7026199"/>
            <a:ext cx="11819216" cy="522605"/>
          </a:xfrm>
          <a:prstGeom prst="rect">
            <a:avLst/>
          </a:prstGeom>
        </p:spPr>
        <p:txBody>
          <a:bodyPr anchor="t" rtlCol="false" tIns="0" lIns="0" bIns="0" rIns="0">
            <a:spAutoFit/>
          </a:bodyPr>
          <a:lstStyle/>
          <a:p>
            <a:pPr algn="ctr" marL="658496" indent="-329248" lvl="1">
              <a:lnSpc>
                <a:spcPts val="4270"/>
              </a:lnSpc>
              <a:buFont typeface="Arial"/>
              <a:buChar char="•"/>
            </a:pPr>
            <a:r>
              <a:rPr lang="en-US" b="true" sz="3050">
                <a:solidFill>
                  <a:srgbClr val="000000"/>
                </a:solidFill>
                <a:latin typeface="TS Qamus Bold"/>
                <a:ea typeface="TS Qamus Bold"/>
                <a:cs typeface="TS Qamus Bold"/>
                <a:sym typeface="TS Qamus Bold"/>
              </a:rPr>
              <a:t>Phần lớn là khách hàng mua ít / không thường xuyên.</a:t>
            </a:r>
          </a:p>
        </p:txBody>
      </p:sp>
      <p:sp>
        <p:nvSpPr>
          <p:cNvPr name="TextBox 8" id="8"/>
          <p:cNvSpPr txBox="true"/>
          <p:nvPr/>
        </p:nvSpPr>
        <p:spPr>
          <a:xfrm rot="0">
            <a:off x="2475714" y="8263179"/>
            <a:ext cx="14941510" cy="522605"/>
          </a:xfrm>
          <a:prstGeom prst="rect">
            <a:avLst/>
          </a:prstGeom>
        </p:spPr>
        <p:txBody>
          <a:bodyPr anchor="t" rtlCol="false" tIns="0" lIns="0" bIns="0" rIns="0">
            <a:spAutoFit/>
          </a:bodyPr>
          <a:lstStyle/>
          <a:p>
            <a:pPr algn="ctr" marL="658496" indent="-329248" lvl="1">
              <a:lnSpc>
                <a:spcPts val="4270"/>
              </a:lnSpc>
              <a:buFont typeface="Arial"/>
              <a:buChar char="•"/>
            </a:pPr>
            <a:r>
              <a:rPr lang="en-US" b="true" sz="3050">
                <a:solidFill>
                  <a:srgbClr val="000000"/>
                </a:solidFill>
                <a:latin typeface="TS Qamus Bold"/>
                <a:ea typeface="TS Qamus Bold"/>
                <a:cs typeface="TS Qamus Bold"/>
                <a:sym typeface="TS Qamus Bold"/>
              </a:rPr>
              <a:t>Cần chiến lược chăm sóc và khuyến khích mua lại (loyalty, voucher...).</a:t>
            </a:r>
          </a:p>
        </p:txBody>
      </p:sp>
    </p:spTree>
  </p:cSld>
  <p:clrMapOvr>
    <a:masterClrMapping/>
  </p:clrMapOvr>
</p:sld>
</file>

<file path=ppt/slides/slide32.xml><?xml version="1.0" encoding="utf-8"?>
<p:sld xmlns:p="http://schemas.openxmlformats.org/presentationml/2006/main" xmlns:a="http://schemas.openxmlformats.org/drawingml/2006/main">
  <p:cSld>
    <p:bg>
      <p:bgPr>
        <a:solidFill>
          <a:srgbClr val="FFFAF6"/>
        </a:solidFill>
      </p:bgPr>
    </p:bg>
    <p:spTree>
      <p:nvGrpSpPr>
        <p:cNvPr id="1" name=""/>
        <p:cNvGrpSpPr/>
        <p:nvPr/>
      </p:nvGrpSpPr>
      <p:grpSpPr>
        <a:xfrm>
          <a:off x="0" y="0"/>
          <a:ext cx="0" cy="0"/>
          <a:chOff x="0" y="0"/>
          <a:chExt cx="0" cy="0"/>
        </a:xfrm>
      </p:grpSpPr>
      <p:sp>
        <p:nvSpPr>
          <p:cNvPr name="TextBox 2" id="2"/>
          <p:cNvSpPr txBox="true"/>
          <p:nvPr/>
        </p:nvSpPr>
        <p:spPr>
          <a:xfrm rot="0">
            <a:off x="1178938" y="962025"/>
            <a:ext cx="5574030" cy="522605"/>
          </a:xfrm>
          <a:prstGeom prst="rect">
            <a:avLst/>
          </a:prstGeom>
        </p:spPr>
        <p:txBody>
          <a:bodyPr anchor="t" rtlCol="false" tIns="0" lIns="0" bIns="0" rIns="0">
            <a:spAutoFit/>
          </a:bodyPr>
          <a:lstStyle/>
          <a:p>
            <a:pPr algn="ctr">
              <a:lnSpc>
                <a:spcPts val="4270"/>
              </a:lnSpc>
              <a:spcBef>
                <a:spcPct val="0"/>
              </a:spcBef>
            </a:pPr>
            <a:r>
              <a:rPr lang="en-US" b="true" sz="3050">
                <a:solidFill>
                  <a:srgbClr val="000000"/>
                </a:solidFill>
                <a:latin typeface="TS Qamus Bold"/>
                <a:ea typeface="TS Qamus Bold"/>
                <a:cs typeface="TS Qamus Bold"/>
                <a:sym typeface="TS Qamus Bold"/>
              </a:rPr>
              <a:t>3. Phân phối của Monetary</a:t>
            </a:r>
          </a:p>
        </p:txBody>
      </p:sp>
      <p:sp>
        <p:nvSpPr>
          <p:cNvPr name="TextBox 3" id="3"/>
          <p:cNvSpPr txBox="true"/>
          <p:nvPr/>
        </p:nvSpPr>
        <p:spPr>
          <a:xfrm rot="0">
            <a:off x="2020353" y="2478465"/>
            <a:ext cx="1945600" cy="522605"/>
          </a:xfrm>
          <a:prstGeom prst="rect">
            <a:avLst/>
          </a:prstGeom>
        </p:spPr>
        <p:txBody>
          <a:bodyPr anchor="t" rtlCol="false" tIns="0" lIns="0" bIns="0" rIns="0">
            <a:spAutoFit/>
          </a:bodyPr>
          <a:lstStyle/>
          <a:p>
            <a:pPr algn="ctr">
              <a:lnSpc>
                <a:spcPts val="4270"/>
              </a:lnSpc>
              <a:spcBef>
                <a:spcPct val="0"/>
              </a:spcBef>
            </a:pPr>
            <a:r>
              <a:rPr lang="en-US" b="true" sz="3050">
                <a:solidFill>
                  <a:srgbClr val="000000"/>
                </a:solidFill>
                <a:latin typeface="TS Qamus Bold"/>
                <a:ea typeface="TS Qamus Bold"/>
                <a:cs typeface="TS Qamus Bold"/>
                <a:sym typeface="TS Qamus Bold"/>
              </a:rPr>
              <a:t>Nhận xét:</a:t>
            </a:r>
          </a:p>
        </p:txBody>
      </p:sp>
      <p:sp>
        <p:nvSpPr>
          <p:cNvPr name="TextBox 4" id="4"/>
          <p:cNvSpPr txBox="true"/>
          <p:nvPr/>
        </p:nvSpPr>
        <p:spPr>
          <a:xfrm rot="0">
            <a:off x="2623599" y="3744210"/>
            <a:ext cx="13593127" cy="522605"/>
          </a:xfrm>
          <a:prstGeom prst="rect">
            <a:avLst/>
          </a:prstGeom>
        </p:spPr>
        <p:txBody>
          <a:bodyPr anchor="t" rtlCol="false" tIns="0" lIns="0" bIns="0" rIns="0">
            <a:spAutoFit/>
          </a:bodyPr>
          <a:lstStyle/>
          <a:p>
            <a:pPr algn="ctr" marL="658496" indent="-329248" lvl="1">
              <a:lnSpc>
                <a:spcPts val="4270"/>
              </a:lnSpc>
              <a:buFont typeface="Arial"/>
              <a:buChar char="•"/>
            </a:pPr>
            <a:r>
              <a:rPr lang="en-US" b="true" sz="3050">
                <a:solidFill>
                  <a:srgbClr val="000000"/>
                </a:solidFill>
                <a:latin typeface="TS Qamus Bold"/>
                <a:ea typeface="TS Qamus Bold"/>
                <a:cs typeface="TS Qamus Bold"/>
                <a:sym typeface="TS Qamus Bold"/>
              </a:rPr>
              <a:t>Rất nhiều khách hàng chi tiêu ít tiền, nằm ở vùng thấp (gần 0).</a:t>
            </a:r>
          </a:p>
        </p:txBody>
      </p:sp>
      <p:sp>
        <p:nvSpPr>
          <p:cNvPr name="TextBox 5" id="5"/>
          <p:cNvSpPr txBox="true"/>
          <p:nvPr/>
        </p:nvSpPr>
        <p:spPr>
          <a:xfrm rot="0">
            <a:off x="2623599" y="4848860"/>
            <a:ext cx="12453699" cy="522605"/>
          </a:xfrm>
          <a:prstGeom prst="rect">
            <a:avLst/>
          </a:prstGeom>
        </p:spPr>
        <p:txBody>
          <a:bodyPr anchor="t" rtlCol="false" tIns="0" lIns="0" bIns="0" rIns="0">
            <a:spAutoFit/>
          </a:bodyPr>
          <a:lstStyle/>
          <a:p>
            <a:pPr algn="ctr" marL="658496" indent="-329248" lvl="1">
              <a:lnSpc>
                <a:spcPts val="4270"/>
              </a:lnSpc>
              <a:buFont typeface="Arial"/>
              <a:buChar char="•"/>
            </a:pPr>
            <a:r>
              <a:rPr lang="en-US" b="true" sz="3050">
                <a:solidFill>
                  <a:srgbClr val="000000"/>
                </a:solidFill>
                <a:latin typeface="TS Qamus Bold"/>
                <a:ea typeface="TS Qamus Bold"/>
                <a:cs typeface="TS Qamus Bold"/>
                <a:sym typeface="TS Qamus Bold"/>
              </a:rPr>
              <a:t>Một vài khách hàng chi tiêu cực lớn (đuôi dài sang phải).</a:t>
            </a:r>
          </a:p>
        </p:txBody>
      </p:sp>
      <p:sp>
        <p:nvSpPr>
          <p:cNvPr name="TextBox 6" id="6"/>
          <p:cNvSpPr txBox="true"/>
          <p:nvPr/>
        </p:nvSpPr>
        <p:spPr>
          <a:xfrm rot="0">
            <a:off x="1535517" y="6362065"/>
            <a:ext cx="1786057" cy="522605"/>
          </a:xfrm>
          <a:prstGeom prst="rect">
            <a:avLst/>
          </a:prstGeom>
        </p:spPr>
        <p:txBody>
          <a:bodyPr anchor="t" rtlCol="false" tIns="0" lIns="0" bIns="0" rIns="0">
            <a:spAutoFit/>
          </a:bodyPr>
          <a:lstStyle/>
          <a:p>
            <a:pPr algn="ctr">
              <a:lnSpc>
                <a:spcPts val="4270"/>
              </a:lnSpc>
              <a:spcBef>
                <a:spcPct val="0"/>
              </a:spcBef>
            </a:pPr>
            <a:r>
              <a:rPr lang="en-US" b="true" sz="3050">
                <a:solidFill>
                  <a:srgbClr val="000000"/>
                </a:solidFill>
                <a:latin typeface="TS Qamus Bold"/>
                <a:ea typeface="TS Qamus Bold"/>
                <a:cs typeface="TS Qamus Bold"/>
                <a:sym typeface="TS Qamus Bold"/>
              </a:rPr>
              <a:t>Kết luận:</a:t>
            </a:r>
          </a:p>
        </p:txBody>
      </p:sp>
      <p:sp>
        <p:nvSpPr>
          <p:cNvPr name="TextBox 7" id="7"/>
          <p:cNvSpPr txBox="true"/>
          <p:nvPr/>
        </p:nvSpPr>
        <p:spPr>
          <a:xfrm rot="0">
            <a:off x="2215928" y="7465695"/>
            <a:ext cx="14408468" cy="522605"/>
          </a:xfrm>
          <a:prstGeom prst="rect">
            <a:avLst/>
          </a:prstGeom>
        </p:spPr>
        <p:txBody>
          <a:bodyPr anchor="t" rtlCol="false" tIns="0" lIns="0" bIns="0" rIns="0">
            <a:spAutoFit/>
          </a:bodyPr>
          <a:lstStyle/>
          <a:p>
            <a:pPr algn="ctr" marL="658496" indent="-329248" lvl="1">
              <a:lnSpc>
                <a:spcPts val="4270"/>
              </a:lnSpc>
              <a:buFont typeface="Arial"/>
              <a:buChar char="•"/>
            </a:pPr>
            <a:r>
              <a:rPr lang="en-US" b="true" sz="3050">
                <a:solidFill>
                  <a:srgbClr val="000000"/>
                </a:solidFill>
                <a:latin typeface="TS Qamus Bold"/>
                <a:ea typeface="TS Qamus Bold"/>
                <a:cs typeface="TS Qamus Bold"/>
                <a:sym typeface="TS Qamus Bold"/>
              </a:rPr>
              <a:t>Doanh thu chủ yếu đến từ một nhóm nhỏ khách hàng chi tiêu cao</a:t>
            </a:r>
          </a:p>
        </p:txBody>
      </p:sp>
      <p:sp>
        <p:nvSpPr>
          <p:cNvPr name="TextBox 8" id="8"/>
          <p:cNvSpPr txBox="true"/>
          <p:nvPr/>
        </p:nvSpPr>
        <p:spPr>
          <a:xfrm rot="0">
            <a:off x="2179896" y="8425422"/>
            <a:ext cx="15563207" cy="1056005"/>
          </a:xfrm>
          <a:prstGeom prst="rect">
            <a:avLst/>
          </a:prstGeom>
        </p:spPr>
        <p:txBody>
          <a:bodyPr anchor="t" rtlCol="false" tIns="0" lIns="0" bIns="0" rIns="0">
            <a:spAutoFit/>
          </a:bodyPr>
          <a:lstStyle/>
          <a:p>
            <a:pPr algn="ctr" marL="658496" indent="-329248" lvl="1">
              <a:lnSpc>
                <a:spcPts val="4270"/>
              </a:lnSpc>
              <a:buFont typeface="Arial"/>
              <a:buChar char="•"/>
            </a:pPr>
            <a:r>
              <a:rPr lang="en-US" b="true" sz="3050">
                <a:solidFill>
                  <a:srgbClr val="000000"/>
                </a:solidFill>
                <a:latin typeface="TS Qamus Bold"/>
                <a:ea typeface="TS Qamus Bold"/>
                <a:cs typeface="TS Qamus Bold"/>
                <a:sym typeface="TS Qamus Bold"/>
              </a:rPr>
              <a:t>Nên tập trung chăm sóc đặc biệt nhóm này vì họ đóng góp phần lớn doanh thu.</a:t>
            </a:r>
          </a:p>
        </p:txBody>
      </p:sp>
    </p:spTree>
  </p:cSld>
  <p:clrMapOvr>
    <a:masterClrMapping/>
  </p:clrMapOvr>
</p:sld>
</file>

<file path=ppt/slides/slide33.xml><?xml version="1.0" encoding="utf-8"?>
<p:sld xmlns:p="http://schemas.openxmlformats.org/presentationml/2006/main" xmlns:a="http://schemas.openxmlformats.org/drawingml/2006/main">
  <p:cSld>
    <p:bg>
      <p:bgPr>
        <a:solidFill>
          <a:srgbClr val="FFFAF6"/>
        </a:solidFill>
      </p:bgPr>
    </p:bg>
    <p:spTree>
      <p:nvGrpSpPr>
        <p:cNvPr id="1" name=""/>
        <p:cNvGrpSpPr/>
        <p:nvPr/>
      </p:nvGrpSpPr>
      <p:grpSpPr>
        <a:xfrm>
          <a:off x="0" y="0"/>
          <a:ext cx="0" cy="0"/>
          <a:chOff x="0" y="0"/>
          <a:chExt cx="0" cy="0"/>
        </a:xfrm>
      </p:grpSpPr>
      <p:sp>
        <p:nvSpPr>
          <p:cNvPr name="TextBox 2" id="2"/>
          <p:cNvSpPr txBox="true"/>
          <p:nvPr/>
        </p:nvSpPr>
        <p:spPr>
          <a:xfrm rot="0">
            <a:off x="299176" y="952500"/>
            <a:ext cx="13017899" cy="598170"/>
          </a:xfrm>
          <a:prstGeom prst="rect">
            <a:avLst/>
          </a:prstGeom>
        </p:spPr>
        <p:txBody>
          <a:bodyPr anchor="t" rtlCol="false" tIns="0" lIns="0" bIns="0" rIns="0">
            <a:spAutoFit/>
          </a:bodyPr>
          <a:lstStyle/>
          <a:p>
            <a:pPr algn="ctr">
              <a:lnSpc>
                <a:spcPts val="4829"/>
              </a:lnSpc>
              <a:spcBef>
                <a:spcPct val="0"/>
              </a:spcBef>
            </a:pPr>
            <a:r>
              <a:rPr lang="en-US" b="true" sz="3449">
                <a:solidFill>
                  <a:srgbClr val="000000"/>
                </a:solidFill>
                <a:latin typeface="TS Qamus Bold"/>
                <a:ea typeface="TS Qamus Bold"/>
                <a:cs typeface="TS Qamus Bold"/>
                <a:sym typeface="TS Qamus Bold"/>
              </a:rPr>
              <a:t>TRỰC QUAN HÓA CÁC CỤM KHÁCH HÀNG BẰNG PCA</a:t>
            </a:r>
          </a:p>
        </p:txBody>
      </p:sp>
      <p:sp>
        <p:nvSpPr>
          <p:cNvPr name="TextBox 3" id="3"/>
          <p:cNvSpPr txBox="true"/>
          <p:nvPr/>
        </p:nvSpPr>
        <p:spPr>
          <a:xfrm rot="0">
            <a:off x="1028700" y="2672036"/>
            <a:ext cx="16828952" cy="1056005"/>
          </a:xfrm>
          <a:prstGeom prst="rect">
            <a:avLst/>
          </a:prstGeom>
        </p:spPr>
        <p:txBody>
          <a:bodyPr anchor="t" rtlCol="false" tIns="0" lIns="0" bIns="0" rIns="0">
            <a:spAutoFit/>
          </a:bodyPr>
          <a:lstStyle/>
          <a:p>
            <a:pPr algn="l">
              <a:lnSpc>
                <a:spcPts val="4270"/>
              </a:lnSpc>
              <a:spcBef>
                <a:spcPct val="0"/>
              </a:spcBef>
            </a:pPr>
            <a:r>
              <a:rPr lang="en-US" b="true" sz="3050">
                <a:solidFill>
                  <a:srgbClr val="000000"/>
                </a:solidFill>
                <a:latin typeface="TS Qamus Bold"/>
                <a:ea typeface="TS Qamus Bold"/>
                <a:cs typeface="TS Qamus Bold"/>
                <a:sym typeface="TS Qamus Bold"/>
              </a:rPr>
              <a:t>🟡 Average customers - khách hàng trung bình, mua sắm gần đây vừa phải, tần suất và chi tiêu không cao.</a:t>
            </a:r>
          </a:p>
        </p:txBody>
      </p:sp>
      <p:sp>
        <p:nvSpPr>
          <p:cNvPr name="TextBox 4" id="4"/>
          <p:cNvSpPr txBox="true"/>
          <p:nvPr/>
        </p:nvSpPr>
        <p:spPr>
          <a:xfrm rot="0">
            <a:off x="1028700" y="4259970"/>
            <a:ext cx="16407799" cy="1056005"/>
          </a:xfrm>
          <a:prstGeom prst="rect">
            <a:avLst/>
          </a:prstGeom>
        </p:spPr>
        <p:txBody>
          <a:bodyPr anchor="t" rtlCol="false" tIns="0" lIns="0" bIns="0" rIns="0">
            <a:spAutoFit/>
          </a:bodyPr>
          <a:lstStyle/>
          <a:p>
            <a:pPr algn="l">
              <a:lnSpc>
                <a:spcPts val="4270"/>
              </a:lnSpc>
              <a:spcBef>
                <a:spcPct val="0"/>
              </a:spcBef>
            </a:pPr>
            <a:r>
              <a:rPr lang="en-US" b="true" sz="3050">
                <a:solidFill>
                  <a:srgbClr val="000000"/>
                </a:solidFill>
                <a:latin typeface="TS Qamus Bold"/>
                <a:ea typeface="TS Qamus Bold"/>
                <a:cs typeface="TS Qamus Bold"/>
                <a:sym typeface="TS Qamus Bold"/>
              </a:rPr>
              <a:t>🔴 At risk / Churned - khách hàng có nguy cơ rời bỏ, đã lâu không hoạt động, tần suất và chi tiêu thấp.</a:t>
            </a:r>
          </a:p>
        </p:txBody>
      </p:sp>
      <p:sp>
        <p:nvSpPr>
          <p:cNvPr name="TextBox 5" id="5"/>
          <p:cNvSpPr txBox="true"/>
          <p:nvPr/>
        </p:nvSpPr>
        <p:spPr>
          <a:xfrm rot="0">
            <a:off x="1028700" y="6101054"/>
            <a:ext cx="16230600" cy="1056005"/>
          </a:xfrm>
          <a:prstGeom prst="rect">
            <a:avLst/>
          </a:prstGeom>
        </p:spPr>
        <p:txBody>
          <a:bodyPr anchor="t" rtlCol="false" tIns="0" lIns="0" bIns="0" rIns="0">
            <a:spAutoFit/>
          </a:bodyPr>
          <a:lstStyle/>
          <a:p>
            <a:pPr algn="l">
              <a:lnSpc>
                <a:spcPts val="4270"/>
              </a:lnSpc>
              <a:spcBef>
                <a:spcPct val="0"/>
              </a:spcBef>
            </a:pPr>
            <a:r>
              <a:rPr lang="en-US" b="true" sz="3050">
                <a:solidFill>
                  <a:srgbClr val="000000"/>
                </a:solidFill>
                <a:latin typeface="TS Qamus Bold"/>
                <a:ea typeface="TS Qamus Bold"/>
                <a:cs typeface="TS Qamus Bold"/>
                <a:sym typeface="TS Qamus Bold"/>
              </a:rPr>
              <a:t>🟢 Champions / VIPs - khách hàng VIP, mua rất gần đây, rất thường xuyên và chi tiêu cực lớn.</a:t>
            </a:r>
          </a:p>
        </p:txBody>
      </p:sp>
      <p:sp>
        <p:nvSpPr>
          <p:cNvPr name="TextBox 6" id="6"/>
          <p:cNvSpPr txBox="true"/>
          <p:nvPr/>
        </p:nvSpPr>
        <p:spPr>
          <a:xfrm rot="0">
            <a:off x="1028700" y="7690459"/>
            <a:ext cx="16631025" cy="1056005"/>
          </a:xfrm>
          <a:prstGeom prst="rect">
            <a:avLst/>
          </a:prstGeom>
        </p:spPr>
        <p:txBody>
          <a:bodyPr anchor="t" rtlCol="false" tIns="0" lIns="0" bIns="0" rIns="0">
            <a:spAutoFit/>
          </a:bodyPr>
          <a:lstStyle/>
          <a:p>
            <a:pPr algn="l">
              <a:lnSpc>
                <a:spcPts val="4270"/>
              </a:lnSpc>
            </a:pPr>
            <a:r>
              <a:rPr lang="en-US" b="true" sz="3050">
                <a:solidFill>
                  <a:srgbClr val="000000"/>
                </a:solidFill>
                <a:latin typeface="TS Qamus Bold"/>
                <a:ea typeface="TS Qamus Bold"/>
                <a:cs typeface="TS Qamus Bold"/>
                <a:sym typeface="TS Qamus Bold"/>
              </a:rPr>
              <a:t>🔵 Loyal Customers - khách hàng trung thành, hoạt động tích cực, mua hàng thường xuyên và chi tiêu mạnh.</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FFFAF6"/>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028700"/>
            <a:ext cx="12117045" cy="8042689"/>
          </a:xfrm>
          <a:custGeom>
            <a:avLst/>
            <a:gdLst/>
            <a:ahLst/>
            <a:cxnLst/>
            <a:rect r="r" b="b" t="t" l="l"/>
            <a:pathLst>
              <a:path h="8042689" w="12117045">
                <a:moveTo>
                  <a:pt x="0" y="0"/>
                </a:moveTo>
                <a:lnTo>
                  <a:pt x="12117045" y="0"/>
                </a:lnTo>
                <a:lnTo>
                  <a:pt x="12117045" y="8042689"/>
                </a:lnTo>
                <a:lnTo>
                  <a:pt x="0" y="8042689"/>
                </a:lnTo>
                <a:lnTo>
                  <a:pt x="0" y="0"/>
                </a:lnTo>
                <a:close/>
              </a:path>
            </a:pathLst>
          </a:custGeom>
          <a:blipFill>
            <a:blip r:embed="rId2"/>
            <a:stretch>
              <a:fillRect l="0" t="0" r="0" b="0"/>
            </a:stretch>
          </a:blipFill>
        </p:spPr>
      </p:sp>
    </p:spTree>
  </p:cSld>
  <p:clrMapOvr>
    <a:masterClrMapping/>
  </p:clrMapOvr>
</p:sld>
</file>

<file path=ppt/slides/slide35.xml><?xml version="1.0" encoding="utf-8"?>
<p:sld xmlns:p="http://schemas.openxmlformats.org/presentationml/2006/main" xmlns:a="http://schemas.openxmlformats.org/drawingml/2006/main">
  <p:cSld>
    <p:bg>
      <p:bgPr>
        <a:solidFill>
          <a:srgbClr val="FFFAF6"/>
        </a:solidFill>
      </p:bgPr>
    </p:bg>
    <p:spTree>
      <p:nvGrpSpPr>
        <p:cNvPr id="1" name=""/>
        <p:cNvGrpSpPr/>
        <p:nvPr/>
      </p:nvGrpSpPr>
      <p:grpSpPr>
        <a:xfrm>
          <a:off x="0" y="0"/>
          <a:ext cx="0" cy="0"/>
          <a:chOff x="0" y="0"/>
          <a:chExt cx="0" cy="0"/>
        </a:xfrm>
      </p:grpSpPr>
      <p:sp>
        <p:nvSpPr>
          <p:cNvPr name="TextBox 2" id="2"/>
          <p:cNvSpPr txBox="true"/>
          <p:nvPr/>
        </p:nvSpPr>
        <p:spPr>
          <a:xfrm rot="0">
            <a:off x="200212" y="474754"/>
            <a:ext cx="5975747" cy="522605"/>
          </a:xfrm>
          <a:prstGeom prst="rect">
            <a:avLst/>
          </a:prstGeom>
        </p:spPr>
        <p:txBody>
          <a:bodyPr anchor="t" rtlCol="false" tIns="0" lIns="0" bIns="0" rIns="0">
            <a:spAutoFit/>
          </a:bodyPr>
          <a:lstStyle/>
          <a:p>
            <a:pPr algn="ctr">
              <a:lnSpc>
                <a:spcPts val="4270"/>
              </a:lnSpc>
              <a:spcBef>
                <a:spcPct val="0"/>
              </a:spcBef>
            </a:pPr>
            <a:r>
              <a:rPr lang="en-US" b="true" sz="3050">
                <a:solidFill>
                  <a:srgbClr val="000000"/>
                </a:solidFill>
                <a:latin typeface="TS Qamus Bold"/>
                <a:ea typeface="TS Qamus Bold"/>
                <a:cs typeface="TS Qamus Bold"/>
                <a:sym typeface="TS Qamus Bold"/>
              </a:rPr>
              <a:t>Đánh Giá Tình Hình Hiện Tại</a:t>
            </a:r>
          </a:p>
        </p:txBody>
      </p:sp>
      <p:sp>
        <p:nvSpPr>
          <p:cNvPr name="TextBox 3" id="3"/>
          <p:cNvSpPr txBox="true"/>
          <p:nvPr/>
        </p:nvSpPr>
        <p:spPr>
          <a:xfrm rot="0">
            <a:off x="798565" y="1553835"/>
            <a:ext cx="17266209" cy="1056005"/>
          </a:xfrm>
          <a:prstGeom prst="rect">
            <a:avLst/>
          </a:prstGeom>
        </p:spPr>
        <p:txBody>
          <a:bodyPr anchor="t" rtlCol="false" tIns="0" lIns="0" bIns="0" rIns="0">
            <a:spAutoFit/>
          </a:bodyPr>
          <a:lstStyle/>
          <a:p>
            <a:pPr algn="ctr" marL="658496" indent="-329248" lvl="1">
              <a:lnSpc>
                <a:spcPts val="4270"/>
              </a:lnSpc>
              <a:buFont typeface="Arial"/>
              <a:buChar char="•"/>
            </a:pPr>
            <a:r>
              <a:rPr lang="en-US" b="true" sz="3050">
                <a:solidFill>
                  <a:srgbClr val="000000"/>
                </a:solidFill>
                <a:latin typeface="TS Qamus Bold"/>
                <a:ea typeface="TS Qamus Bold"/>
                <a:cs typeface="TS Qamus Bold"/>
                <a:sym typeface="TS Qamus Bold"/>
              </a:rPr>
              <a:t>Nhìn chung: Cơ sở khách hàng đang ở trạng thái cảnh báo, với một tỷ lệ rất lớn khách hàng sắp rời bỏ và một nhóm khách hàng trung thành/VIP quá mỏng.</a:t>
            </a:r>
          </a:p>
        </p:txBody>
      </p:sp>
      <p:sp>
        <p:nvSpPr>
          <p:cNvPr name="TextBox 4" id="4"/>
          <p:cNvSpPr txBox="true"/>
          <p:nvPr/>
        </p:nvSpPr>
        <p:spPr>
          <a:xfrm rot="0">
            <a:off x="2248418" y="3171815"/>
            <a:ext cx="14872801" cy="1145539"/>
          </a:xfrm>
          <a:prstGeom prst="rect">
            <a:avLst/>
          </a:prstGeom>
        </p:spPr>
        <p:txBody>
          <a:bodyPr anchor="t" rtlCol="false" tIns="0" lIns="0" bIns="0" rIns="0">
            <a:spAutoFit/>
          </a:bodyPr>
          <a:lstStyle/>
          <a:p>
            <a:pPr algn="l">
              <a:lnSpc>
                <a:spcPts val="3010"/>
              </a:lnSpc>
            </a:pPr>
            <a:r>
              <a:rPr lang="en-US" b="true" sz="2150">
                <a:solidFill>
                  <a:srgbClr val="000000"/>
                </a:solidFill>
                <a:latin typeface="TS Qamus Bold"/>
                <a:ea typeface="TS Qamus Bold"/>
                <a:cs typeface="TS Qamus Bold"/>
                <a:sym typeface="TS Qamus Bold"/>
              </a:rPr>
              <a:t>Điểm BÁO ĐỘNG ĐỎ: "Khách hàng Rủi ro/Rời bỏ" chiếm tới 24.87%. Đây là một con số cực kỳ lớn, cho thấy gần 1/4 tổng số khách hàng đang không hài lòng, ít giao dịch hoặc sắp ngừng mua hàng.</a:t>
            </a:r>
          </a:p>
          <a:p>
            <a:pPr algn="l">
              <a:lnSpc>
                <a:spcPts val="3010"/>
              </a:lnSpc>
            </a:pPr>
          </a:p>
        </p:txBody>
      </p:sp>
      <p:sp>
        <p:nvSpPr>
          <p:cNvPr name="TextBox 5" id="5"/>
          <p:cNvSpPr txBox="true"/>
          <p:nvPr/>
        </p:nvSpPr>
        <p:spPr>
          <a:xfrm rot="0">
            <a:off x="2248418" y="4695221"/>
            <a:ext cx="14872801" cy="1145539"/>
          </a:xfrm>
          <a:prstGeom prst="rect">
            <a:avLst/>
          </a:prstGeom>
        </p:spPr>
        <p:txBody>
          <a:bodyPr anchor="t" rtlCol="false" tIns="0" lIns="0" bIns="0" rIns="0">
            <a:spAutoFit/>
          </a:bodyPr>
          <a:lstStyle/>
          <a:p>
            <a:pPr algn="l">
              <a:lnSpc>
                <a:spcPts val="3010"/>
              </a:lnSpc>
              <a:spcBef>
                <a:spcPct val="0"/>
              </a:spcBef>
            </a:pPr>
            <a:r>
              <a:rPr lang="en-US" b="true" sz="2150">
                <a:solidFill>
                  <a:srgbClr val="000000"/>
                </a:solidFill>
                <a:latin typeface="TS Qamus Bold"/>
                <a:ea typeface="TS Qamus Bold"/>
                <a:cs typeface="TS Qamus Bold"/>
                <a:sym typeface="TS Qamus Bold"/>
              </a:rPr>
              <a:t>Điểm YẾU: Nhóm khách hàng giá trị cao quá ít. Khách hàng VIP/Champions chỉ có 0.14% (6 người): Nhóm này là "con gà đẻ trứng vàng" nhưng lại cực kỳ ít.</a:t>
            </a:r>
          </a:p>
          <a:p>
            <a:pPr algn="l">
              <a:lnSpc>
                <a:spcPts val="3010"/>
              </a:lnSpc>
            </a:pPr>
            <a:r>
              <a:rPr lang="en-US" b="true" sz="2150">
                <a:solidFill>
                  <a:srgbClr val="000000"/>
                </a:solidFill>
                <a:latin typeface="TS Qamus Bold"/>
                <a:ea typeface="TS Qamus Bold"/>
                <a:cs typeface="TS Qamus Bold"/>
                <a:sym typeface="TS Qamus Bold"/>
              </a:rPr>
              <a:t>.</a:t>
            </a:r>
          </a:p>
        </p:txBody>
      </p:sp>
      <p:sp>
        <p:nvSpPr>
          <p:cNvPr name="TextBox 6" id="6"/>
          <p:cNvSpPr txBox="true"/>
          <p:nvPr/>
        </p:nvSpPr>
        <p:spPr>
          <a:xfrm rot="0">
            <a:off x="2248418" y="6059773"/>
            <a:ext cx="16230600" cy="764539"/>
          </a:xfrm>
          <a:prstGeom prst="rect">
            <a:avLst/>
          </a:prstGeom>
        </p:spPr>
        <p:txBody>
          <a:bodyPr anchor="t" rtlCol="false" tIns="0" lIns="0" bIns="0" rIns="0">
            <a:spAutoFit/>
          </a:bodyPr>
          <a:lstStyle/>
          <a:p>
            <a:pPr algn="l">
              <a:lnSpc>
                <a:spcPts val="3010"/>
              </a:lnSpc>
              <a:spcBef>
                <a:spcPct val="0"/>
              </a:spcBef>
            </a:pPr>
            <a:r>
              <a:rPr lang="en-US" b="true" sz="2150">
                <a:solidFill>
                  <a:srgbClr val="000000"/>
                </a:solidFill>
                <a:latin typeface="TS Qamus Bold"/>
                <a:ea typeface="TS Qamus Bold"/>
                <a:cs typeface="TS Qamus Bold"/>
                <a:sym typeface="TS Qamus Bold"/>
              </a:rPr>
              <a:t>Khách hàng Trung thành chỉ có 2.52%: Tỷ lệ này cho thấy khả năng giữ chân khách hàng (Customer Retention) đang rất kém.</a:t>
            </a:r>
          </a:p>
        </p:txBody>
      </p:sp>
      <p:sp>
        <p:nvSpPr>
          <p:cNvPr name="TextBox 7" id="7"/>
          <p:cNvSpPr txBox="true"/>
          <p:nvPr/>
        </p:nvSpPr>
        <p:spPr>
          <a:xfrm rot="0">
            <a:off x="200212" y="7195787"/>
            <a:ext cx="14628572" cy="522605"/>
          </a:xfrm>
          <a:prstGeom prst="rect">
            <a:avLst/>
          </a:prstGeom>
        </p:spPr>
        <p:txBody>
          <a:bodyPr anchor="t" rtlCol="false" tIns="0" lIns="0" bIns="0" rIns="0">
            <a:spAutoFit/>
          </a:bodyPr>
          <a:lstStyle/>
          <a:p>
            <a:pPr algn="ctr" marL="658496" indent="-329248" lvl="1">
              <a:lnSpc>
                <a:spcPts val="4270"/>
              </a:lnSpc>
              <a:buFont typeface="Arial"/>
              <a:buChar char="•"/>
            </a:pPr>
            <a:r>
              <a:rPr lang="en-US" b="true" sz="3050">
                <a:solidFill>
                  <a:srgbClr val="000000"/>
                </a:solidFill>
                <a:latin typeface="TS Qamus Bold"/>
                <a:ea typeface="TS Qamus Bold"/>
                <a:cs typeface="TS Qamus Bold"/>
                <a:sym typeface="TS Qamus Bold"/>
              </a:rPr>
              <a:t>Điểm CẦN CẢI THIỆN: Nhóm "Khách hàng Trung bình" chiếm đa số.</a:t>
            </a:r>
          </a:p>
        </p:txBody>
      </p:sp>
      <p:sp>
        <p:nvSpPr>
          <p:cNvPr name="TextBox 8" id="8"/>
          <p:cNvSpPr txBox="true"/>
          <p:nvPr/>
        </p:nvSpPr>
        <p:spPr>
          <a:xfrm rot="0">
            <a:off x="1967658" y="8099392"/>
            <a:ext cx="15434321" cy="1280795"/>
          </a:xfrm>
          <a:prstGeom prst="rect">
            <a:avLst/>
          </a:prstGeom>
        </p:spPr>
        <p:txBody>
          <a:bodyPr anchor="t" rtlCol="false" tIns="0" lIns="0" bIns="0" rIns="0">
            <a:spAutoFit/>
          </a:bodyPr>
          <a:lstStyle/>
          <a:p>
            <a:pPr algn="l">
              <a:lnSpc>
                <a:spcPts val="3430"/>
              </a:lnSpc>
            </a:pPr>
            <a:r>
              <a:rPr lang="en-US" b="true" sz="2450">
                <a:solidFill>
                  <a:srgbClr val="000000"/>
                </a:solidFill>
                <a:latin typeface="TS Qamus Bold"/>
                <a:ea typeface="TS Qamus Bold"/>
                <a:cs typeface="TS Qamus Bold"/>
                <a:sym typeface="TS Qamus Bold"/>
              </a:rPr>
              <a:t>Đây là nhóm tiềm năng nhất để "nuôi dưỡng" và nâng cấp lên các phân khúc cao hơn. Hiện tại, họ đang ở trạng thái trung lập và dễ dàng chuyển sang nhóm "Rủi ro" nếu không được chăm sóc tốt.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AF6"/>
        </a:solidFill>
      </p:bgPr>
    </p:bg>
    <p:spTree>
      <p:nvGrpSpPr>
        <p:cNvPr id="1" name=""/>
        <p:cNvGrpSpPr/>
        <p:nvPr/>
      </p:nvGrpSpPr>
      <p:grpSpPr>
        <a:xfrm>
          <a:off x="0" y="0"/>
          <a:ext cx="0" cy="0"/>
          <a:chOff x="0" y="0"/>
          <a:chExt cx="0" cy="0"/>
        </a:xfrm>
      </p:grpSpPr>
      <p:sp>
        <p:nvSpPr>
          <p:cNvPr name="Freeform 2" id="2"/>
          <p:cNvSpPr/>
          <p:nvPr/>
        </p:nvSpPr>
        <p:spPr>
          <a:xfrm flipH="false" flipV="false" rot="0">
            <a:off x="207122" y="0"/>
            <a:ext cx="12944522" cy="6407539"/>
          </a:xfrm>
          <a:custGeom>
            <a:avLst/>
            <a:gdLst/>
            <a:ahLst/>
            <a:cxnLst/>
            <a:rect r="r" b="b" t="t" l="l"/>
            <a:pathLst>
              <a:path h="6407539" w="12944522">
                <a:moveTo>
                  <a:pt x="0" y="0"/>
                </a:moveTo>
                <a:lnTo>
                  <a:pt x="12944522" y="0"/>
                </a:lnTo>
                <a:lnTo>
                  <a:pt x="12944522" y="6407539"/>
                </a:lnTo>
                <a:lnTo>
                  <a:pt x="0" y="6407539"/>
                </a:lnTo>
                <a:lnTo>
                  <a:pt x="0" y="0"/>
                </a:lnTo>
                <a:close/>
              </a:path>
            </a:pathLst>
          </a:custGeom>
          <a:blipFill>
            <a:blip r:embed="rId2"/>
            <a:stretch>
              <a:fillRect l="0" t="0" r="0" b="0"/>
            </a:stretch>
          </a:blipFill>
        </p:spPr>
      </p:sp>
      <p:sp>
        <p:nvSpPr>
          <p:cNvPr name="TextBox 3" id="3"/>
          <p:cNvSpPr txBox="true"/>
          <p:nvPr/>
        </p:nvSpPr>
        <p:spPr>
          <a:xfrm rot="0">
            <a:off x="207122" y="6497591"/>
            <a:ext cx="1705094" cy="456565"/>
          </a:xfrm>
          <a:prstGeom prst="rect">
            <a:avLst/>
          </a:prstGeom>
        </p:spPr>
        <p:txBody>
          <a:bodyPr anchor="t" rtlCol="false" tIns="0" lIns="0" bIns="0" rIns="0">
            <a:spAutoFit/>
          </a:bodyPr>
          <a:lstStyle/>
          <a:p>
            <a:pPr algn="ctr">
              <a:lnSpc>
                <a:spcPts val="3710"/>
              </a:lnSpc>
              <a:spcBef>
                <a:spcPct val="0"/>
              </a:spcBef>
            </a:pPr>
            <a:r>
              <a:rPr lang="en-US" b="true" sz="2650">
                <a:solidFill>
                  <a:srgbClr val="000000"/>
                </a:solidFill>
                <a:latin typeface="TS Qamus Bold"/>
                <a:ea typeface="TS Qamus Bold"/>
                <a:cs typeface="TS Qamus Bold"/>
                <a:sym typeface="TS Qamus Bold"/>
              </a:rPr>
              <a:t>Đánh giá:</a:t>
            </a:r>
          </a:p>
        </p:txBody>
      </p:sp>
      <p:sp>
        <p:nvSpPr>
          <p:cNvPr name="TextBox 4" id="4"/>
          <p:cNvSpPr txBox="true"/>
          <p:nvPr/>
        </p:nvSpPr>
        <p:spPr>
          <a:xfrm rot="0">
            <a:off x="683497" y="7039880"/>
            <a:ext cx="14803760" cy="923290"/>
          </a:xfrm>
          <a:prstGeom prst="rect">
            <a:avLst/>
          </a:prstGeom>
        </p:spPr>
        <p:txBody>
          <a:bodyPr anchor="t" rtlCol="false" tIns="0" lIns="0" bIns="0" rIns="0">
            <a:spAutoFit/>
          </a:bodyPr>
          <a:lstStyle/>
          <a:p>
            <a:pPr algn="l" marL="572138" indent="-286069" lvl="1">
              <a:lnSpc>
                <a:spcPts val="3710"/>
              </a:lnSpc>
              <a:buFont typeface="Arial"/>
              <a:buChar char="•"/>
            </a:pPr>
            <a:r>
              <a:rPr lang="en-US" b="true" sz="2650">
                <a:solidFill>
                  <a:srgbClr val="000000"/>
                </a:solidFill>
                <a:latin typeface="TS Qamus Bold"/>
                <a:ea typeface="TS Qamus Bold"/>
                <a:cs typeface="TS Qamus Bold"/>
                <a:sym typeface="TS Qamus Bold"/>
              </a:rPr>
              <a:t>Doanh thu đạt đỉnh cao nhất vào tháng 11 năm 2011 với hơn 1,5 triệu, trong khi tháng 2 cùng năm ghi nhận mức doanh thu thấp nhất là 523,084.</a:t>
            </a:r>
          </a:p>
        </p:txBody>
      </p:sp>
      <p:sp>
        <p:nvSpPr>
          <p:cNvPr name="TextBox 5" id="5"/>
          <p:cNvSpPr txBox="true"/>
          <p:nvPr/>
        </p:nvSpPr>
        <p:spPr>
          <a:xfrm rot="0">
            <a:off x="683497" y="8048895"/>
            <a:ext cx="17457216" cy="1329466"/>
          </a:xfrm>
          <a:prstGeom prst="rect">
            <a:avLst/>
          </a:prstGeom>
        </p:spPr>
        <p:txBody>
          <a:bodyPr anchor="t" rtlCol="false" tIns="0" lIns="0" bIns="0" rIns="0">
            <a:spAutoFit/>
          </a:bodyPr>
          <a:lstStyle/>
          <a:p>
            <a:pPr algn="just" marL="546147" indent="-273073" lvl="1">
              <a:lnSpc>
                <a:spcPts val="3541"/>
              </a:lnSpc>
              <a:buFont typeface="Arial"/>
              <a:buChar char="•"/>
            </a:pPr>
            <a:r>
              <a:rPr lang="en-US" b="true" sz="2529">
                <a:solidFill>
                  <a:srgbClr val="000000"/>
                </a:solidFill>
                <a:latin typeface="TS Qamus Bold"/>
                <a:ea typeface="TS Qamus Bold"/>
                <a:cs typeface="TS Qamus Bold"/>
                <a:sym typeface="TS Qamus Bold"/>
              </a:rPr>
              <a:t>Mô hình theo mùa: phần lớn doanh thu tập trung vào quý cuối cùng của năm (đặc biệt là gần cuối năm). Sau đỉnh điểm vào tháng 11, doanh thu tháng 12 sụt giảm mạnh (có thể do dữ liệu của tháng này không đầy đủ).</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FFAF6"/>
        </a:solidFill>
      </p:bgPr>
    </p:bg>
    <p:spTree>
      <p:nvGrpSpPr>
        <p:cNvPr id="1" name=""/>
        <p:cNvGrpSpPr/>
        <p:nvPr/>
      </p:nvGrpSpPr>
      <p:grpSpPr>
        <a:xfrm>
          <a:off x="0" y="0"/>
          <a:ext cx="0" cy="0"/>
          <a:chOff x="0" y="0"/>
          <a:chExt cx="0" cy="0"/>
        </a:xfrm>
      </p:grpSpPr>
      <p:sp>
        <p:nvSpPr>
          <p:cNvPr name="TextBox 2" id="2"/>
          <p:cNvSpPr txBox="true"/>
          <p:nvPr/>
        </p:nvSpPr>
        <p:spPr>
          <a:xfrm rot="0">
            <a:off x="861966" y="1402073"/>
            <a:ext cx="10222349" cy="605155"/>
          </a:xfrm>
          <a:prstGeom prst="rect">
            <a:avLst/>
          </a:prstGeom>
        </p:spPr>
        <p:txBody>
          <a:bodyPr anchor="t" rtlCol="false" tIns="0" lIns="0" bIns="0" rIns="0">
            <a:spAutoFit/>
          </a:bodyPr>
          <a:lstStyle/>
          <a:p>
            <a:pPr algn="ctr">
              <a:lnSpc>
                <a:spcPts val="4969"/>
              </a:lnSpc>
              <a:spcBef>
                <a:spcPct val="0"/>
              </a:spcBef>
            </a:pPr>
            <a:r>
              <a:rPr lang="en-US" b="true" sz="3549">
                <a:solidFill>
                  <a:srgbClr val="000000"/>
                </a:solidFill>
                <a:latin typeface="TS Qamus Bold"/>
                <a:ea typeface="TS Qamus Bold"/>
                <a:cs typeface="TS Qamus Bold"/>
                <a:sym typeface="TS Qamus Bold"/>
              </a:rPr>
              <a:t>Phân tích Doanh số theo Ngày trong Tuần</a:t>
            </a:r>
          </a:p>
        </p:txBody>
      </p:sp>
      <p:sp>
        <p:nvSpPr>
          <p:cNvPr name="TextBox 3" id="3"/>
          <p:cNvSpPr txBox="true"/>
          <p:nvPr/>
        </p:nvSpPr>
        <p:spPr>
          <a:xfrm rot="0">
            <a:off x="1781237" y="2605075"/>
            <a:ext cx="16230600" cy="816609"/>
          </a:xfrm>
          <a:prstGeom prst="rect">
            <a:avLst/>
          </a:prstGeom>
        </p:spPr>
        <p:txBody>
          <a:bodyPr anchor="t" rtlCol="false" tIns="0" lIns="0" bIns="0" rIns="0">
            <a:spAutoFit/>
          </a:bodyPr>
          <a:lstStyle/>
          <a:p>
            <a:pPr algn="l" marL="507369" indent="-253685" lvl="1">
              <a:lnSpc>
                <a:spcPts val="3290"/>
              </a:lnSpc>
              <a:buFont typeface="Arial"/>
              <a:buChar char="•"/>
            </a:pPr>
            <a:r>
              <a:rPr lang="en-US" b="true" sz="2350">
                <a:solidFill>
                  <a:srgbClr val="000000"/>
                </a:solidFill>
                <a:latin typeface="TS Qamus Bold"/>
                <a:ea typeface="TS Qamus Bold"/>
                <a:cs typeface="TS Qamus Bold"/>
                <a:sym typeface="TS Qamus Bold"/>
              </a:rPr>
              <a:t>Doanh số theo ngày trong tuần nói lên điều gì? Khách hàng có thích mua sắm vào cuối tuần hơn không?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AF6"/>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0245458" cy="5971636"/>
          </a:xfrm>
          <a:custGeom>
            <a:avLst/>
            <a:gdLst/>
            <a:ahLst/>
            <a:cxnLst/>
            <a:rect r="r" b="b" t="t" l="l"/>
            <a:pathLst>
              <a:path h="5971636" w="10245458">
                <a:moveTo>
                  <a:pt x="0" y="0"/>
                </a:moveTo>
                <a:lnTo>
                  <a:pt x="10245458" y="0"/>
                </a:lnTo>
                <a:lnTo>
                  <a:pt x="10245458" y="5971636"/>
                </a:lnTo>
                <a:lnTo>
                  <a:pt x="0" y="5971636"/>
                </a:lnTo>
                <a:lnTo>
                  <a:pt x="0" y="0"/>
                </a:lnTo>
                <a:close/>
              </a:path>
            </a:pathLst>
          </a:custGeom>
          <a:blipFill>
            <a:blip r:embed="rId2"/>
            <a:stretch>
              <a:fillRect l="0" t="-1148" r="0" b="-1148"/>
            </a:stretch>
          </a:blipFill>
        </p:spPr>
      </p:sp>
      <p:sp>
        <p:nvSpPr>
          <p:cNvPr name="TextBox 3" id="3"/>
          <p:cNvSpPr txBox="true"/>
          <p:nvPr/>
        </p:nvSpPr>
        <p:spPr>
          <a:xfrm rot="0">
            <a:off x="535702" y="6452805"/>
            <a:ext cx="4236958" cy="456565"/>
          </a:xfrm>
          <a:prstGeom prst="rect">
            <a:avLst/>
          </a:prstGeom>
        </p:spPr>
        <p:txBody>
          <a:bodyPr anchor="t" rtlCol="false" tIns="0" lIns="0" bIns="0" rIns="0">
            <a:spAutoFit/>
          </a:bodyPr>
          <a:lstStyle/>
          <a:p>
            <a:pPr algn="ctr">
              <a:lnSpc>
                <a:spcPts val="3710"/>
              </a:lnSpc>
              <a:spcBef>
                <a:spcPct val="0"/>
              </a:spcBef>
            </a:pPr>
            <a:r>
              <a:rPr lang="en-US" b="true" sz="2650">
                <a:solidFill>
                  <a:srgbClr val="000000"/>
                </a:solidFill>
                <a:latin typeface="TS Qamus Bold"/>
                <a:ea typeface="TS Qamus Bold"/>
                <a:cs typeface="TS Qamus Bold"/>
                <a:sym typeface="TS Qamus Bold"/>
              </a:rPr>
              <a:t>Những phát hiện chính:</a:t>
            </a:r>
          </a:p>
        </p:txBody>
      </p:sp>
      <p:sp>
        <p:nvSpPr>
          <p:cNvPr name="TextBox 4" id="4"/>
          <p:cNvSpPr txBox="true"/>
          <p:nvPr/>
        </p:nvSpPr>
        <p:spPr>
          <a:xfrm rot="0">
            <a:off x="890619" y="7138743"/>
            <a:ext cx="10578982" cy="923290"/>
          </a:xfrm>
          <a:prstGeom prst="rect">
            <a:avLst/>
          </a:prstGeom>
        </p:spPr>
        <p:txBody>
          <a:bodyPr anchor="t" rtlCol="false" tIns="0" lIns="0" bIns="0" rIns="0">
            <a:spAutoFit/>
          </a:bodyPr>
          <a:lstStyle/>
          <a:p>
            <a:pPr algn="l" marL="572138" indent="-286069" lvl="1">
              <a:lnSpc>
                <a:spcPts val="3710"/>
              </a:lnSpc>
              <a:buAutoNum type="arabicPeriod" startAt="1"/>
            </a:pPr>
            <a:r>
              <a:rPr lang="en-US" b="true" sz="2650">
                <a:solidFill>
                  <a:srgbClr val="000000"/>
                </a:solidFill>
                <a:latin typeface="TS Qamus Bold"/>
                <a:ea typeface="TS Qamus Bold"/>
                <a:cs typeface="TS Qamus Bold"/>
                <a:sym typeface="TS Qamus Bold"/>
              </a:rPr>
              <a:t> </a:t>
            </a:r>
            <a:r>
              <a:rPr lang="en-US" b="true" sz="2650">
                <a:solidFill>
                  <a:srgbClr val="000000"/>
                </a:solidFill>
                <a:latin typeface="TS Qamus Bold"/>
                <a:ea typeface="TS Qamus Bold"/>
                <a:cs typeface="TS Qamus Bold"/>
                <a:sym typeface="TS Qamus Bold"/>
              </a:rPr>
              <a:t>Nhịp điệu mua sắm: Khách hàng có xu hướng dành thời gian mua sắm nhiều hơn vào các ngày trong tuần.</a:t>
            </a:r>
          </a:p>
        </p:txBody>
      </p:sp>
      <p:sp>
        <p:nvSpPr>
          <p:cNvPr name="TextBox 5" id="5"/>
          <p:cNvSpPr txBox="true"/>
          <p:nvPr/>
        </p:nvSpPr>
        <p:spPr>
          <a:xfrm rot="0">
            <a:off x="1189795" y="8290632"/>
            <a:ext cx="14282405" cy="456565"/>
          </a:xfrm>
          <a:prstGeom prst="rect">
            <a:avLst/>
          </a:prstGeom>
        </p:spPr>
        <p:txBody>
          <a:bodyPr anchor="t" rtlCol="false" tIns="0" lIns="0" bIns="0" rIns="0">
            <a:spAutoFit/>
          </a:bodyPr>
          <a:lstStyle/>
          <a:p>
            <a:pPr algn="l">
              <a:lnSpc>
                <a:spcPts val="3710"/>
              </a:lnSpc>
            </a:pPr>
            <a:r>
              <a:rPr lang="en-US" sz="2650" b="true">
                <a:solidFill>
                  <a:srgbClr val="000000"/>
                </a:solidFill>
                <a:latin typeface="TS Qamus Bold"/>
                <a:ea typeface="TS Qamus Bold"/>
                <a:cs typeface="TS Qamus Bold"/>
                <a:sym typeface="TS Qamus Bold"/>
              </a:rPr>
              <a:t>2. </a:t>
            </a:r>
            <a:r>
              <a:rPr lang="en-US" b="true" sz="2650">
                <a:solidFill>
                  <a:srgbClr val="000000"/>
                </a:solidFill>
                <a:latin typeface="TS Qamus Bold"/>
                <a:ea typeface="TS Qamus Bold"/>
                <a:cs typeface="TS Qamus Bold"/>
                <a:sym typeface="TS Qamus Bold"/>
              </a:rPr>
              <a:t>Thứ Năm là điểm đáng chú ý: Sự gia tăng doanh thu vào Thứ Năm có thể do:</a:t>
            </a:r>
          </a:p>
        </p:txBody>
      </p:sp>
      <p:sp>
        <p:nvSpPr>
          <p:cNvPr name="TextBox 6" id="6"/>
          <p:cNvSpPr txBox="true"/>
          <p:nvPr/>
        </p:nvSpPr>
        <p:spPr>
          <a:xfrm rot="0">
            <a:off x="2146478" y="8969411"/>
            <a:ext cx="13868162" cy="456565"/>
          </a:xfrm>
          <a:prstGeom prst="rect">
            <a:avLst/>
          </a:prstGeom>
        </p:spPr>
        <p:txBody>
          <a:bodyPr anchor="t" rtlCol="false" tIns="0" lIns="0" bIns="0" rIns="0">
            <a:spAutoFit/>
          </a:bodyPr>
          <a:lstStyle/>
          <a:p>
            <a:pPr algn="l" marL="572138" indent="-286069" lvl="1">
              <a:lnSpc>
                <a:spcPts val="3710"/>
              </a:lnSpc>
              <a:buFont typeface="Arial"/>
              <a:buChar char="•"/>
            </a:pPr>
            <a:r>
              <a:rPr lang="en-US" b="true" sz="2650">
                <a:solidFill>
                  <a:srgbClr val="000000"/>
                </a:solidFill>
                <a:latin typeface="TS Qamus Bold"/>
                <a:ea typeface="TS Qamus Bold"/>
                <a:cs typeface="TS Qamus Bold"/>
                <a:sym typeface="TS Qamus Bold"/>
              </a:rPr>
              <a:t>Khách hàng mua sắm chuẩn bị cho cuối tuần.</a:t>
            </a:r>
          </a:p>
        </p:txBody>
      </p:sp>
      <p:sp>
        <p:nvSpPr>
          <p:cNvPr name="TextBox 7" id="7"/>
          <p:cNvSpPr txBox="true"/>
          <p:nvPr/>
        </p:nvSpPr>
        <p:spPr>
          <a:xfrm rot="0">
            <a:off x="2146478" y="9645051"/>
            <a:ext cx="13055560" cy="456565"/>
          </a:xfrm>
          <a:prstGeom prst="rect">
            <a:avLst/>
          </a:prstGeom>
        </p:spPr>
        <p:txBody>
          <a:bodyPr anchor="t" rtlCol="false" tIns="0" lIns="0" bIns="0" rIns="0">
            <a:spAutoFit/>
          </a:bodyPr>
          <a:lstStyle/>
          <a:p>
            <a:pPr algn="ctr" marL="572138" indent="-286069" lvl="1">
              <a:lnSpc>
                <a:spcPts val="3710"/>
              </a:lnSpc>
              <a:buFont typeface="Arial"/>
              <a:buChar char="•"/>
            </a:pPr>
            <a:r>
              <a:rPr lang="en-US" b="true" sz="2650">
                <a:solidFill>
                  <a:srgbClr val="000000"/>
                </a:solidFill>
                <a:latin typeface="TS Qamus Bold"/>
                <a:ea typeface="TS Qamus Bold"/>
                <a:cs typeface="TS Qamus Bold"/>
                <a:sym typeface="TS Qamus Bold"/>
              </a:rPr>
              <a:t>Các chiến dịch khuyến mãi thường được triển khai vào thời điểm này.</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FFAF6"/>
        </a:solidFill>
      </p:bgPr>
    </p:bg>
    <p:spTree>
      <p:nvGrpSpPr>
        <p:cNvPr id="1" name=""/>
        <p:cNvGrpSpPr/>
        <p:nvPr/>
      </p:nvGrpSpPr>
      <p:grpSpPr>
        <a:xfrm>
          <a:off x="0" y="0"/>
          <a:ext cx="0" cy="0"/>
          <a:chOff x="0" y="0"/>
          <a:chExt cx="0" cy="0"/>
        </a:xfrm>
      </p:grpSpPr>
      <p:sp>
        <p:nvSpPr>
          <p:cNvPr name="TextBox 2" id="2"/>
          <p:cNvSpPr txBox="true"/>
          <p:nvPr/>
        </p:nvSpPr>
        <p:spPr>
          <a:xfrm rot="0">
            <a:off x="345126" y="962025"/>
            <a:ext cx="12304634" cy="522605"/>
          </a:xfrm>
          <a:prstGeom prst="rect">
            <a:avLst/>
          </a:prstGeom>
        </p:spPr>
        <p:txBody>
          <a:bodyPr anchor="t" rtlCol="false" tIns="0" lIns="0" bIns="0" rIns="0">
            <a:spAutoFit/>
          </a:bodyPr>
          <a:lstStyle/>
          <a:p>
            <a:pPr algn="ctr">
              <a:lnSpc>
                <a:spcPts val="4270"/>
              </a:lnSpc>
              <a:spcBef>
                <a:spcPct val="0"/>
              </a:spcBef>
            </a:pPr>
            <a:r>
              <a:rPr lang="en-US" b="true" sz="3050">
                <a:solidFill>
                  <a:srgbClr val="000000"/>
                </a:solidFill>
                <a:latin typeface="TS Qamus Bold"/>
                <a:ea typeface="TS Qamus Bold"/>
                <a:cs typeface="TS Qamus Bold"/>
                <a:sym typeface="TS Qamus Bold"/>
              </a:rPr>
              <a:t>Câu hỏi: Tại sao doanh thu vào Chủ Nhật lại thấp như vậy?</a:t>
            </a:r>
          </a:p>
        </p:txBody>
      </p:sp>
      <p:sp>
        <p:nvSpPr>
          <p:cNvPr name="TextBox 3" id="3"/>
          <p:cNvSpPr txBox="true"/>
          <p:nvPr/>
        </p:nvSpPr>
        <p:spPr>
          <a:xfrm rot="0">
            <a:off x="1028700" y="2299445"/>
            <a:ext cx="17022255" cy="1856740"/>
          </a:xfrm>
          <a:prstGeom prst="rect">
            <a:avLst/>
          </a:prstGeom>
        </p:spPr>
        <p:txBody>
          <a:bodyPr anchor="t" rtlCol="false" tIns="0" lIns="0" bIns="0" rIns="0">
            <a:spAutoFit/>
          </a:bodyPr>
          <a:lstStyle/>
          <a:p>
            <a:pPr algn="l" marL="572138" indent="-286069" lvl="1">
              <a:lnSpc>
                <a:spcPts val="3710"/>
              </a:lnSpc>
              <a:buFont typeface="Arial"/>
              <a:buChar char="•"/>
            </a:pPr>
            <a:r>
              <a:rPr lang="en-US" b="true" sz="2650">
                <a:solidFill>
                  <a:srgbClr val="000000"/>
                </a:solidFill>
                <a:latin typeface="TS Qamus Bold"/>
                <a:ea typeface="TS Qamus Bold"/>
                <a:cs typeface="TS Qamus Bold"/>
                <a:sym typeface="TS Qamus Bold"/>
              </a:rPr>
              <a:t>Nếu doanh nghiệp vẫn mở cửa, có thể nhu cầu mua sắm vào Chủ Nhật của khách hàng thấp một cách tự nhiên. Điều này có thể do thói quen của họ (chỉ mua sắm hoặc làm việc vào các ngày trong tuần) hoặc do ngành hàng này thường không có hoạt động sôi nổi vào cuối tuần.</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FFAF6"/>
        </a:solidFill>
      </p:bgPr>
    </p:bg>
    <p:spTree>
      <p:nvGrpSpPr>
        <p:cNvPr id="1" name=""/>
        <p:cNvGrpSpPr/>
        <p:nvPr/>
      </p:nvGrpSpPr>
      <p:grpSpPr>
        <a:xfrm>
          <a:off x="0" y="0"/>
          <a:ext cx="0" cy="0"/>
          <a:chOff x="0" y="0"/>
          <a:chExt cx="0" cy="0"/>
        </a:xfrm>
      </p:grpSpPr>
      <p:sp>
        <p:nvSpPr>
          <p:cNvPr name="TextBox 2" id="2"/>
          <p:cNvSpPr txBox="true"/>
          <p:nvPr/>
        </p:nvSpPr>
        <p:spPr>
          <a:xfrm rot="0">
            <a:off x="753174" y="1232626"/>
            <a:ext cx="8112681" cy="723266"/>
          </a:xfrm>
          <a:prstGeom prst="rect">
            <a:avLst/>
          </a:prstGeom>
        </p:spPr>
        <p:txBody>
          <a:bodyPr anchor="t" rtlCol="false" tIns="0" lIns="0" bIns="0" rIns="0">
            <a:spAutoFit/>
          </a:bodyPr>
          <a:lstStyle/>
          <a:p>
            <a:pPr algn="ctr">
              <a:lnSpc>
                <a:spcPts val="5809"/>
              </a:lnSpc>
              <a:spcBef>
                <a:spcPct val="0"/>
              </a:spcBef>
            </a:pPr>
            <a:r>
              <a:rPr lang="en-US" b="true" sz="4149">
                <a:solidFill>
                  <a:srgbClr val="000000"/>
                </a:solidFill>
                <a:latin typeface="TS Qamus Bold"/>
                <a:ea typeface="TS Qamus Bold"/>
                <a:cs typeface="TS Qamus Bold"/>
                <a:sym typeface="TS Qamus Bold"/>
              </a:rPr>
              <a:t>Phân tích Doanh số theo Giờ</a:t>
            </a:r>
          </a:p>
        </p:txBody>
      </p:sp>
      <p:sp>
        <p:nvSpPr>
          <p:cNvPr name="TextBox 3" id="3"/>
          <p:cNvSpPr txBox="true"/>
          <p:nvPr/>
        </p:nvSpPr>
        <p:spPr>
          <a:xfrm rot="0">
            <a:off x="1488971" y="2743156"/>
            <a:ext cx="16230600" cy="923290"/>
          </a:xfrm>
          <a:prstGeom prst="rect">
            <a:avLst/>
          </a:prstGeom>
        </p:spPr>
        <p:txBody>
          <a:bodyPr anchor="t" rtlCol="false" tIns="0" lIns="0" bIns="0" rIns="0">
            <a:spAutoFit/>
          </a:bodyPr>
          <a:lstStyle/>
          <a:p>
            <a:pPr algn="l" marL="572138" indent="-286069" lvl="1">
              <a:lnSpc>
                <a:spcPts val="3710"/>
              </a:lnSpc>
              <a:buFont typeface="Arial"/>
              <a:buChar char="•"/>
            </a:pPr>
            <a:r>
              <a:rPr lang="en-US" b="true" sz="2650">
                <a:solidFill>
                  <a:srgbClr val="000000"/>
                </a:solidFill>
                <a:latin typeface="TS Qamus Bold"/>
                <a:ea typeface="TS Qamus Bold"/>
                <a:cs typeface="TS Qamus Bold"/>
                <a:sym typeface="TS Qamus Bold"/>
              </a:rPr>
              <a:t>Theo từng giờ trong ngày, khung giờ vàng để bán hàng là khi nào? Tại sao doanh thu lại có đỉnh điểm rõ rệt vào các khung giờ cao điểm?</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AF6"/>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1301259" cy="5594123"/>
          </a:xfrm>
          <a:custGeom>
            <a:avLst/>
            <a:gdLst/>
            <a:ahLst/>
            <a:cxnLst/>
            <a:rect r="r" b="b" t="t" l="l"/>
            <a:pathLst>
              <a:path h="5594123" w="11301259">
                <a:moveTo>
                  <a:pt x="0" y="0"/>
                </a:moveTo>
                <a:lnTo>
                  <a:pt x="11301259" y="0"/>
                </a:lnTo>
                <a:lnTo>
                  <a:pt x="11301259" y="5594123"/>
                </a:lnTo>
                <a:lnTo>
                  <a:pt x="0" y="5594123"/>
                </a:lnTo>
                <a:lnTo>
                  <a:pt x="0" y="0"/>
                </a:lnTo>
                <a:close/>
              </a:path>
            </a:pathLst>
          </a:custGeom>
          <a:blipFill>
            <a:blip r:embed="rId2"/>
            <a:stretch>
              <a:fillRect l="0" t="0" r="0" b="0"/>
            </a:stretch>
          </a:blipFill>
        </p:spPr>
      </p:sp>
      <p:sp>
        <p:nvSpPr>
          <p:cNvPr name="TextBox 3" id="3"/>
          <p:cNvSpPr txBox="true"/>
          <p:nvPr/>
        </p:nvSpPr>
        <p:spPr>
          <a:xfrm rot="0">
            <a:off x="742824" y="5876225"/>
            <a:ext cx="4236958" cy="456565"/>
          </a:xfrm>
          <a:prstGeom prst="rect">
            <a:avLst/>
          </a:prstGeom>
        </p:spPr>
        <p:txBody>
          <a:bodyPr anchor="t" rtlCol="false" tIns="0" lIns="0" bIns="0" rIns="0">
            <a:spAutoFit/>
          </a:bodyPr>
          <a:lstStyle/>
          <a:p>
            <a:pPr algn="ctr">
              <a:lnSpc>
                <a:spcPts val="3710"/>
              </a:lnSpc>
              <a:spcBef>
                <a:spcPct val="0"/>
              </a:spcBef>
            </a:pPr>
            <a:r>
              <a:rPr lang="en-US" b="true" sz="2650">
                <a:solidFill>
                  <a:srgbClr val="000000"/>
                </a:solidFill>
                <a:latin typeface="TS Qamus Bold"/>
                <a:ea typeface="TS Qamus Bold"/>
                <a:cs typeface="TS Qamus Bold"/>
                <a:sym typeface="TS Qamus Bold"/>
              </a:rPr>
              <a:t>Những phát hiện chính:</a:t>
            </a:r>
          </a:p>
        </p:txBody>
      </p:sp>
      <p:sp>
        <p:nvSpPr>
          <p:cNvPr name="TextBox 4" id="4"/>
          <p:cNvSpPr txBox="true"/>
          <p:nvPr/>
        </p:nvSpPr>
        <p:spPr>
          <a:xfrm rot="0">
            <a:off x="1295149" y="6618540"/>
            <a:ext cx="16365095" cy="852170"/>
          </a:xfrm>
          <a:prstGeom prst="rect">
            <a:avLst/>
          </a:prstGeom>
        </p:spPr>
        <p:txBody>
          <a:bodyPr anchor="t" rtlCol="false" tIns="0" lIns="0" bIns="0" rIns="0">
            <a:spAutoFit/>
          </a:bodyPr>
          <a:lstStyle/>
          <a:p>
            <a:pPr algn="l" marL="528959" indent="-264479" lvl="1">
              <a:lnSpc>
                <a:spcPts val="3430"/>
              </a:lnSpc>
              <a:buFont typeface="Arial"/>
              <a:buChar char="•"/>
            </a:pPr>
            <a:r>
              <a:rPr lang="en-US" b="true" sz="2450">
                <a:solidFill>
                  <a:srgbClr val="000000"/>
                </a:solidFill>
                <a:latin typeface="TS Qamus Bold"/>
                <a:ea typeface="TS Qamus Bold"/>
                <a:cs typeface="TS Qamus Bold"/>
                <a:sym typeface="TS Qamus Bold"/>
              </a:rPr>
              <a:t>Thời gian tương đối cao điểm: Doanh thu duy trì ở mức cao từ 10 giờ sáng đến 15 giờ chiều, với một đỉnh nhỏ vào khoảng 15 giờ.</a:t>
            </a:r>
          </a:p>
        </p:txBody>
      </p:sp>
      <p:sp>
        <p:nvSpPr>
          <p:cNvPr name="TextBox 5" id="5"/>
          <p:cNvSpPr txBox="true"/>
          <p:nvPr/>
        </p:nvSpPr>
        <p:spPr>
          <a:xfrm rot="0">
            <a:off x="1295149" y="7756459"/>
            <a:ext cx="16365095" cy="423545"/>
          </a:xfrm>
          <a:prstGeom prst="rect">
            <a:avLst/>
          </a:prstGeom>
        </p:spPr>
        <p:txBody>
          <a:bodyPr anchor="t" rtlCol="false" tIns="0" lIns="0" bIns="0" rIns="0">
            <a:spAutoFit/>
          </a:bodyPr>
          <a:lstStyle/>
          <a:p>
            <a:pPr algn="ctr" marL="528959" indent="-264479" lvl="1">
              <a:lnSpc>
                <a:spcPts val="3430"/>
              </a:lnSpc>
              <a:buFont typeface="Arial"/>
              <a:buChar char="•"/>
            </a:pPr>
            <a:r>
              <a:rPr lang="en-US" b="true" sz="2450">
                <a:solidFill>
                  <a:srgbClr val="000000"/>
                </a:solidFill>
                <a:latin typeface="TS Qamus Bold"/>
                <a:ea typeface="TS Qamus Bold"/>
                <a:cs typeface="TS Qamus Bold"/>
                <a:sym typeface="TS Qamus Bold"/>
              </a:rPr>
              <a:t>Thời gian thấp điểm: Doanh thu giảm mạnh sau 15 giờ chiều và gần như bằng 0 sau 19 giờ tối.</a:t>
            </a:r>
          </a:p>
        </p:txBody>
      </p:sp>
      <p:sp>
        <p:nvSpPr>
          <p:cNvPr name="TextBox 6" id="6"/>
          <p:cNvSpPr txBox="true"/>
          <p:nvPr/>
        </p:nvSpPr>
        <p:spPr>
          <a:xfrm rot="0">
            <a:off x="1295149" y="8603835"/>
            <a:ext cx="16210391" cy="852170"/>
          </a:xfrm>
          <a:prstGeom prst="rect">
            <a:avLst/>
          </a:prstGeom>
        </p:spPr>
        <p:txBody>
          <a:bodyPr anchor="t" rtlCol="false" tIns="0" lIns="0" bIns="0" rIns="0">
            <a:spAutoFit/>
          </a:bodyPr>
          <a:lstStyle/>
          <a:p>
            <a:pPr algn="l" marL="528959" indent="-264479" lvl="1">
              <a:lnSpc>
                <a:spcPts val="3430"/>
              </a:lnSpc>
              <a:buFont typeface="Arial"/>
              <a:buChar char="•"/>
            </a:pPr>
            <a:r>
              <a:rPr lang="en-US" b="true" sz="2450">
                <a:solidFill>
                  <a:srgbClr val="000000"/>
                </a:solidFill>
                <a:latin typeface="TS Qamus Bold"/>
                <a:ea typeface="TS Qamus Bold"/>
                <a:cs typeface="TS Qamus Bold"/>
                <a:sym typeface="TS Qamus Bold"/>
              </a:rPr>
              <a:t>G</a:t>
            </a:r>
            <a:r>
              <a:rPr lang="en-US" b="true" sz="2450">
                <a:solidFill>
                  <a:srgbClr val="000000"/>
                </a:solidFill>
                <a:latin typeface="TS Qamus Bold"/>
                <a:ea typeface="TS Qamus Bold"/>
                <a:cs typeface="TS Qamus Bold"/>
                <a:sym typeface="TS Qamus Bold"/>
              </a:rPr>
              <a:t>iờ mở cửa và đóng cửa: Dựa vào biểu đồ, có thể thấy doanh nghiệp hoạt động từ khoảng 6 giờ sáng đến 20 giờ tối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DAG1Z9FQAzM</dc:identifier>
  <dcterms:modified xsi:type="dcterms:W3CDTF">2011-08-01T06:04:30Z</dcterms:modified>
  <cp:revision>1</cp:revision>
  <dc:title>Phân tích dữ liệu bán hàng siêu thị</dc:title>
</cp:coreProperties>
</file>