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8953500" cy="7505700"/>
  <p:notesSz cx="6858000" cy="9144000"/>
  <p:embeddedFontLst>
    <p:embeddedFont>
      <p:font typeface="Lora" charset="1" panose="00000500000000000000"/>
      <p:regular r:id="rId23"/>
    </p:embeddedFont>
    <p:embeddedFont>
      <p:font typeface="Lora Bold" charset="1" panose="00000800000000000000"/>
      <p:regular r:id="rId24"/>
    </p:embeddedFont>
    <p:embeddedFont>
      <p:font typeface="Lora Italics"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8953500" cy="7505700"/>
          </a:xfrm>
          <a:custGeom>
            <a:avLst/>
            <a:gdLst/>
            <a:ahLst/>
            <a:cxnLst/>
            <a:rect r="r" b="b" t="t" l="l"/>
            <a:pathLst>
              <a:path h="7505700" w="8953500">
                <a:moveTo>
                  <a:pt x="0" y="0"/>
                </a:moveTo>
                <a:lnTo>
                  <a:pt x="8953500" y="0"/>
                </a:lnTo>
                <a:lnTo>
                  <a:pt x="8953500" y="7505700"/>
                </a:lnTo>
                <a:lnTo>
                  <a:pt x="0" y="7505700"/>
                </a:lnTo>
                <a:lnTo>
                  <a:pt x="0" y="0"/>
                </a:lnTo>
                <a:close/>
              </a:path>
            </a:pathLst>
          </a:custGeom>
          <a:blipFill>
            <a:blip r:embed="rId2"/>
            <a:stretch>
              <a:fillRect l="-12872" t="0" r="-12872" b="0"/>
            </a:stretch>
          </a:blipFill>
        </p:spPr>
      </p:sp>
      <p:sp>
        <p:nvSpPr>
          <p:cNvPr name="TextBox 3" id="3"/>
          <p:cNvSpPr txBox="true"/>
          <p:nvPr/>
        </p:nvSpPr>
        <p:spPr>
          <a:xfrm rot="0">
            <a:off x="523258" y="385841"/>
            <a:ext cx="3872784" cy="5928848"/>
          </a:xfrm>
          <a:prstGeom prst="rect">
            <a:avLst/>
          </a:prstGeom>
        </p:spPr>
        <p:txBody>
          <a:bodyPr anchor="t" rtlCol="false" tIns="0" lIns="0" bIns="0" rIns="0">
            <a:spAutoFit/>
          </a:bodyPr>
          <a:lstStyle/>
          <a:p>
            <a:pPr algn="ctr">
              <a:lnSpc>
                <a:spcPts val="9465"/>
              </a:lnSpc>
            </a:pPr>
            <a:r>
              <a:rPr lang="en-US" sz="6761">
                <a:solidFill>
                  <a:srgbClr val="802F3D"/>
                </a:solidFill>
                <a:latin typeface="Lora"/>
                <a:ea typeface="Lora"/>
                <a:cs typeface="Lora"/>
                <a:sym typeface="Lora"/>
              </a:rPr>
              <a:t>Phân tích chất lượng rượu vang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504505" y="2141569"/>
            <a:ext cx="5944490" cy="3834196"/>
          </a:xfrm>
          <a:custGeom>
            <a:avLst/>
            <a:gdLst/>
            <a:ahLst/>
            <a:cxnLst/>
            <a:rect r="r" b="b" t="t" l="l"/>
            <a:pathLst>
              <a:path h="3834196" w="5944490">
                <a:moveTo>
                  <a:pt x="0" y="0"/>
                </a:moveTo>
                <a:lnTo>
                  <a:pt x="5944490" y="0"/>
                </a:lnTo>
                <a:lnTo>
                  <a:pt x="5944490" y="3834195"/>
                </a:lnTo>
                <a:lnTo>
                  <a:pt x="0" y="3834195"/>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931436"/>
            <a:ext cx="6037483" cy="1044575"/>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1. Phân tích đơn biến (Univariable Analysis)</a:t>
            </a:r>
          </a:p>
          <a:p>
            <a:pPr algn="ctr">
              <a:lnSpc>
                <a:spcPts val="2800"/>
              </a:lnSpc>
            </a:pPr>
          </a:p>
          <a:p>
            <a:pPr algn="ctr">
              <a:lnSpc>
                <a:spcPts val="2800"/>
              </a:lnSpc>
              <a:spcBef>
                <a:spcPct val="0"/>
              </a:spcBef>
            </a:pPr>
          </a:p>
        </p:txBody>
      </p:sp>
      <p:sp>
        <p:nvSpPr>
          <p:cNvPr name="TextBox 5" id="5"/>
          <p:cNvSpPr txBox="true"/>
          <p:nvPr/>
        </p:nvSpPr>
        <p:spPr>
          <a:xfrm rot="0">
            <a:off x="501720" y="1360170"/>
            <a:ext cx="7701210" cy="1273752"/>
          </a:xfrm>
          <a:prstGeom prst="rect">
            <a:avLst/>
          </a:prstGeom>
        </p:spPr>
        <p:txBody>
          <a:bodyPr anchor="t" rtlCol="false" tIns="0" lIns="0" bIns="0" rIns="0">
            <a:spAutoFit/>
          </a:bodyPr>
          <a:lstStyle/>
          <a:p>
            <a:pPr algn="ctr">
              <a:lnSpc>
                <a:spcPts val="2565"/>
              </a:lnSpc>
            </a:pPr>
            <a:r>
              <a:rPr lang="en-US" sz="1832" b="true">
                <a:solidFill>
                  <a:srgbClr val="000000"/>
                </a:solidFill>
                <a:latin typeface="Lora Bold"/>
                <a:ea typeface="Lora Bold"/>
                <a:cs typeface="Lora Bold"/>
                <a:sym typeface="Lora Bold"/>
              </a:rPr>
              <a:t>Câu hỏi 4</a:t>
            </a:r>
            <a:r>
              <a:rPr lang="en-US" sz="1832">
                <a:solidFill>
                  <a:srgbClr val="000000"/>
                </a:solidFill>
                <a:latin typeface="Lora"/>
                <a:ea typeface="Lora"/>
                <a:cs typeface="Lora"/>
                <a:sym typeface="Lora"/>
              </a:rPr>
              <a:t>: Vậy outliers phân bố không đều giữa các features như thế nào? Features nào NHIỀU outliers nhất? Features nào ÍT outliers nhất?</a:t>
            </a:r>
          </a:p>
          <a:p>
            <a:pPr algn="ctr">
              <a:lnSpc>
                <a:spcPts val="2565"/>
              </a:lnSpc>
            </a:pPr>
          </a:p>
          <a:p>
            <a:pPr algn="ctr">
              <a:lnSpc>
                <a:spcPts val="2565"/>
              </a:lnSpc>
              <a:spcBef>
                <a:spcPct val="0"/>
              </a:spcBef>
            </a:pPr>
          </a:p>
        </p:txBody>
      </p:sp>
      <p:sp>
        <p:nvSpPr>
          <p:cNvPr name="TextBox 6" id="6"/>
          <p:cNvSpPr txBox="true"/>
          <p:nvPr/>
        </p:nvSpPr>
        <p:spPr>
          <a:xfrm rot="0">
            <a:off x="276712" y="6112747"/>
            <a:ext cx="8536472" cy="1823934"/>
          </a:xfrm>
          <a:prstGeom prst="rect">
            <a:avLst/>
          </a:prstGeom>
        </p:spPr>
        <p:txBody>
          <a:bodyPr anchor="t" rtlCol="false" tIns="0" lIns="0" bIns="0" rIns="0">
            <a:spAutoFit/>
          </a:bodyPr>
          <a:lstStyle/>
          <a:p>
            <a:pPr algn="l">
              <a:lnSpc>
                <a:spcPts val="1843"/>
              </a:lnSpc>
            </a:pPr>
            <a:r>
              <a:rPr lang="en-US" sz="1316" b="true">
                <a:solidFill>
                  <a:srgbClr val="000000"/>
                </a:solidFill>
                <a:latin typeface="Lora Bold"/>
                <a:ea typeface="Lora Bold"/>
                <a:cs typeface="Lora Bold"/>
                <a:sym typeface="Lora Bold"/>
              </a:rPr>
              <a:t>Nhận xét</a:t>
            </a:r>
            <a:r>
              <a:rPr lang="en-US" sz="1316">
                <a:solidFill>
                  <a:srgbClr val="000000"/>
                </a:solidFill>
                <a:latin typeface="Lora"/>
                <a:ea typeface="Lora"/>
                <a:cs typeface="Lora"/>
                <a:sym typeface="Lora"/>
              </a:rPr>
              <a:t>: Residual Sugar và Chlorides là hai features có số outliers cao nhất, cho thấy sự xuất hiện của những mẫu rượu có đặc tính cực kỳ khác biệt về độ ngọt và vị mặn so với đa số còn lại. Trong khi đó, Citric Acid có số outliers thấp nhất trong nhóm, dù có CV cao nhất.</a:t>
            </a:r>
          </a:p>
          <a:p>
            <a:pPr algn="l">
              <a:lnSpc>
                <a:spcPts val="1843"/>
              </a:lnSpc>
            </a:pPr>
            <a:r>
              <a:rPr lang="en-US" sz="1316">
                <a:solidFill>
                  <a:srgbClr val="000000"/>
                </a:solidFill>
                <a:latin typeface="Lora"/>
                <a:ea typeface="Lora"/>
                <a:cs typeface="Lora"/>
                <a:sym typeface="Lora"/>
              </a:rPr>
              <a:t>→ Điều này cho thấy CV cao không nhất thiết đồng nghĩa với nhiều outliers. Citric Acid có độ biến động cao nhưng phân bố tương đối đồng đều, trong khi Residual Sugar và Chlorides có cả độ biến động cao và tập trung nhiều giá trị cực đoan.</a:t>
            </a:r>
          </a:p>
          <a:p>
            <a:pPr algn="l">
              <a:lnSpc>
                <a:spcPts val="1843"/>
              </a:lnSpc>
            </a:pPr>
          </a:p>
          <a:p>
            <a:pPr algn="l">
              <a:lnSpc>
                <a:spcPts val="1843"/>
              </a:lnSpc>
              <a:spcBef>
                <a:spcPct val="0"/>
              </a:spcBef>
            </a:pPr>
            <a:r>
              <a:rPr lang="en-US" sz="1316">
                <a:solidFill>
                  <a:srgbClr val="000000"/>
                </a:solidFill>
                <a:latin typeface="Lora"/>
                <a:ea typeface="Lora"/>
                <a:cs typeface="Lora"/>
                <a:sym typeface="Lora"/>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47811" y="2278676"/>
            <a:ext cx="4231414" cy="3571098"/>
          </a:xfrm>
          <a:custGeom>
            <a:avLst/>
            <a:gdLst/>
            <a:ahLst/>
            <a:cxnLst/>
            <a:rect r="r" b="b" t="t" l="l"/>
            <a:pathLst>
              <a:path h="3571098" w="4231414">
                <a:moveTo>
                  <a:pt x="0" y="0"/>
                </a:moveTo>
                <a:lnTo>
                  <a:pt x="4231414" y="0"/>
                </a:lnTo>
                <a:lnTo>
                  <a:pt x="4231414" y="3571098"/>
                </a:lnTo>
                <a:lnTo>
                  <a:pt x="0" y="3571098"/>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881676"/>
            <a:ext cx="603748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2.Phân tích đa biến (Multivariable Analysis)</a:t>
            </a:r>
          </a:p>
          <a:p>
            <a:pPr algn="ctr">
              <a:lnSpc>
                <a:spcPts val="2800"/>
              </a:lnSpc>
            </a:pPr>
          </a:p>
          <a:p>
            <a:pPr algn="ctr">
              <a:lnSpc>
                <a:spcPts val="2800"/>
              </a:lnSpc>
            </a:pPr>
          </a:p>
          <a:p>
            <a:pPr algn="ctr">
              <a:lnSpc>
                <a:spcPts val="2800"/>
              </a:lnSpc>
              <a:spcBef>
                <a:spcPct val="0"/>
              </a:spcBef>
            </a:pPr>
          </a:p>
        </p:txBody>
      </p:sp>
      <p:sp>
        <p:nvSpPr>
          <p:cNvPr name="TextBox 5" id="5"/>
          <p:cNvSpPr txBox="true"/>
          <p:nvPr/>
        </p:nvSpPr>
        <p:spPr>
          <a:xfrm rot="0">
            <a:off x="1143058" y="1277458"/>
            <a:ext cx="6667383" cy="1305706"/>
          </a:xfrm>
          <a:prstGeom prst="rect">
            <a:avLst/>
          </a:prstGeom>
        </p:spPr>
        <p:txBody>
          <a:bodyPr anchor="t" rtlCol="false" tIns="0" lIns="0" bIns="0" rIns="0">
            <a:spAutoFit/>
          </a:bodyPr>
          <a:lstStyle/>
          <a:p>
            <a:pPr algn="ctr">
              <a:lnSpc>
                <a:spcPts val="1745"/>
              </a:lnSpc>
            </a:pPr>
            <a:r>
              <a:rPr lang="en-US" sz="1246" b="true">
                <a:solidFill>
                  <a:srgbClr val="000000"/>
                </a:solidFill>
                <a:latin typeface="Lora Bold"/>
                <a:ea typeface="Lora Bold"/>
                <a:cs typeface="Lora Bold"/>
                <a:sym typeface="Lora Bold"/>
              </a:rPr>
              <a:t>Câu hỏi 1</a:t>
            </a:r>
            <a:r>
              <a:rPr lang="en-US" sz="1246">
                <a:solidFill>
                  <a:srgbClr val="000000"/>
                </a:solidFill>
                <a:latin typeface="Lora"/>
                <a:ea typeface="Lora"/>
                <a:cs typeface="Lora"/>
                <a:sym typeface="Lora"/>
              </a:rPr>
              <a:t>:Các thuộc tính ảnh hưởng như thế nào đến điểm chất lượng (quality) của rượu?</a:t>
            </a:r>
          </a:p>
          <a:p>
            <a:pPr algn="ctr">
              <a:lnSpc>
                <a:spcPts val="1745"/>
              </a:lnSpc>
            </a:pPr>
            <a:r>
              <a:rPr lang="en-US" sz="1246">
                <a:solidFill>
                  <a:srgbClr val="000000"/>
                </a:solidFill>
                <a:latin typeface="Lora"/>
                <a:ea typeface="Lora"/>
                <a:cs typeface="Lora"/>
                <a:sym typeface="Lora"/>
              </a:rPr>
              <a:t> + Thuộc tính nào GIÚP NÂNG chất lượng?</a:t>
            </a:r>
          </a:p>
          <a:p>
            <a:pPr algn="ctr">
              <a:lnSpc>
                <a:spcPts val="1745"/>
              </a:lnSpc>
            </a:pPr>
            <a:r>
              <a:rPr lang="en-US" sz="1246">
                <a:solidFill>
                  <a:srgbClr val="000000"/>
                </a:solidFill>
                <a:latin typeface="Lora"/>
                <a:ea typeface="Lora"/>
                <a:cs typeface="Lora"/>
                <a:sym typeface="Lora"/>
              </a:rPr>
              <a:t> + Thuộc tính nào LÀM GIẢM chất lượng?</a:t>
            </a:r>
          </a:p>
          <a:p>
            <a:pPr algn="ctr">
              <a:lnSpc>
                <a:spcPts val="1745"/>
              </a:lnSpc>
            </a:pPr>
            <a:r>
              <a:rPr lang="en-US" sz="1246">
                <a:solidFill>
                  <a:srgbClr val="000000"/>
                </a:solidFill>
                <a:latin typeface="Lora"/>
                <a:ea typeface="Lora"/>
                <a:cs typeface="Lora"/>
                <a:sym typeface="Lora"/>
              </a:rPr>
              <a:t> + Thuộc tính nào KHÔNG ẢNH HƯỞNG đến chất lượng?</a:t>
            </a:r>
          </a:p>
          <a:p>
            <a:pPr algn="ctr">
              <a:lnSpc>
                <a:spcPts val="1745"/>
              </a:lnSpc>
            </a:pPr>
          </a:p>
          <a:p>
            <a:pPr algn="ctr">
              <a:lnSpc>
                <a:spcPts val="1745"/>
              </a:lnSpc>
              <a:spcBef>
                <a:spcPct val="0"/>
              </a:spcBef>
            </a:pPr>
          </a:p>
        </p:txBody>
      </p:sp>
      <p:sp>
        <p:nvSpPr>
          <p:cNvPr name="TextBox 6" id="6"/>
          <p:cNvSpPr txBox="true"/>
          <p:nvPr/>
        </p:nvSpPr>
        <p:spPr>
          <a:xfrm rot="0">
            <a:off x="2484527" y="6096416"/>
            <a:ext cx="4556788" cy="1661400"/>
          </a:xfrm>
          <a:prstGeom prst="rect">
            <a:avLst/>
          </a:prstGeom>
        </p:spPr>
        <p:txBody>
          <a:bodyPr anchor="t" rtlCol="false" tIns="0" lIns="0" bIns="0" rIns="0">
            <a:spAutoFit/>
          </a:bodyPr>
          <a:lstStyle/>
          <a:p>
            <a:pPr algn="just">
              <a:lnSpc>
                <a:spcPts val="1654"/>
              </a:lnSpc>
            </a:pPr>
            <a:r>
              <a:rPr lang="en-US" sz="1181" b="true">
                <a:solidFill>
                  <a:srgbClr val="000000"/>
                </a:solidFill>
                <a:latin typeface="Lora Bold"/>
                <a:ea typeface="Lora Bold"/>
                <a:cs typeface="Lora Bold"/>
                <a:sym typeface="Lora Bold"/>
              </a:rPr>
              <a:t>Ngoài ra,nhận thấy các thuộc tính có độ tương quan cao sau:</a:t>
            </a:r>
          </a:p>
          <a:p>
            <a:pPr algn="just">
              <a:lnSpc>
                <a:spcPts val="1654"/>
              </a:lnSpc>
            </a:pPr>
            <a:r>
              <a:rPr lang="en-US" sz="1181">
                <a:solidFill>
                  <a:srgbClr val="000000"/>
                </a:solidFill>
                <a:latin typeface="Lora"/>
                <a:ea typeface="Lora"/>
                <a:cs typeface="Lora"/>
                <a:sym typeface="Lora"/>
              </a:rPr>
              <a:t> + Fixed acidity, citric acid và pH(&gt; 0.54)</a:t>
            </a:r>
          </a:p>
          <a:p>
            <a:pPr algn="just">
              <a:lnSpc>
                <a:spcPts val="1654"/>
              </a:lnSpc>
            </a:pPr>
            <a:r>
              <a:rPr lang="en-US" sz="1181">
                <a:solidFill>
                  <a:srgbClr val="000000"/>
                </a:solidFill>
                <a:latin typeface="Lora"/>
                <a:ea typeface="Lora"/>
                <a:cs typeface="Lora"/>
                <a:sym typeface="Lora"/>
              </a:rPr>
              <a:t> + Total sulfur dioxide và free sulfur dioxide(+0.67)</a:t>
            </a:r>
          </a:p>
          <a:p>
            <a:pPr algn="just">
              <a:lnSpc>
                <a:spcPts val="1654"/>
              </a:lnSpc>
            </a:pPr>
            <a:r>
              <a:rPr lang="en-US" sz="1181">
                <a:solidFill>
                  <a:srgbClr val="000000"/>
                </a:solidFill>
                <a:latin typeface="Lora"/>
                <a:ea typeface="Lora"/>
                <a:cs typeface="Lora"/>
                <a:sym typeface="Lora"/>
              </a:rPr>
              <a:t> + Density và alcohol (-0.50), density và fixed acidity (+0.67)</a:t>
            </a:r>
          </a:p>
          <a:p>
            <a:pPr algn="just">
              <a:lnSpc>
                <a:spcPts val="1654"/>
              </a:lnSpc>
            </a:pPr>
            <a:r>
              <a:rPr lang="en-US" sz="1181">
                <a:solidFill>
                  <a:srgbClr val="000000"/>
                </a:solidFill>
                <a:latin typeface="Lora"/>
                <a:ea typeface="Lora"/>
                <a:cs typeface="Lora"/>
                <a:sym typeface="Lora"/>
              </a:rPr>
              <a:t> + citric acid và volatile acidity (-0.55)</a:t>
            </a:r>
          </a:p>
          <a:p>
            <a:pPr algn="l">
              <a:lnSpc>
                <a:spcPts val="1654"/>
              </a:lnSpc>
            </a:pPr>
          </a:p>
          <a:p>
            <a:pPr algn="l">
              <a:lnSpc>
                <a:spcPts val="1654"/>
              </a:lnSpc>
            </a:pPr>
          </a:p>
          <a:p>
            <a:pPr algn="l">
              <a:lnSpc>
                <a:spcPts val="1654"/>
              </a:lnSpc>
              <a:spcBef>
                <a:spcPct val="0"/>
              </a:spcBef>
            </a:pPr>
          </a:p>
        </p:txBody>
      </p:sp>
      <p:sp>
        <p:nvSpPr>
          <p:cNvPr name="TextBox 7" id="7"/>
          <p:cNvSpPr txBox="true"/>
          <p:nvPr/>
        </p:nvSpPr>
        <p:spPr>
          <a:xfrm rot="0">
            <a:off x="4682213" y="2418479"/>
            <a:ext cx="4063753" cy="3385481"/>
          </a:xfrm>
          <a:prstGeom prst="rect">
            <a:avLst/>
          </a:prstGeom>
        </p:spPr>
        <p:txBody>
          <a:bodyPr anchor="t" rtlCol="false" tIns="0" lIns="0" bIns="0" rIns="0">
            <a:spAutoFit/>
          </a:bodyPr>
          <a:lstStyle/>
          <a:p>
            <a:pPr algn="l">
              <a:lnSpc>
                <a:spcPts val="1655"/>
              </a:lnSpc>
            </a:pPr>
            <a:r>
              <a:rPr lang="en-US" sz="1182" b="true">
                <a:solidFill>
                  <a:srgbClr val="000000"/>
                </a:solidFill>
                <a:latin typeface="Lora Bold"/>
                <a:ea typeface="Lora Bold"/>
                <a:cs typeface="Lora Bold"/>
                <a:sym typeface="Lora Bold"/>
              </a:rPr>
              <a:t>Nhận xét các thuộc tính có mối quan hệ với chất lượng (quality):</a:t>
            </a:r>
          </a:p>
          <a:p>
            <a:pPr algn="l">
              <a:lnSpc>
                <a:spcPts val="1655"/>
              </a:lnSpc>
            </a:pPr>
            <a:r>
              <a:rPr lang="en-US" sz="1182">
                <a:solidFill>
                  <a:srgbClr val="000000"/>
                </a:solidFill>
                <a:latin typeface="Lora"/>
                <a:ea typeface="Lora"/>
                <a:cs typeface="Lora"/>
                <a:sym typeface="Lora"/>
              </a:rPr>
              <a:t> + Alcohol(Nồng độ cồn) có mối tương quan mạnh với quality (+0.48), cho thấy hàm lượng cồn ảnh hưởng khá lớn đến chất lượng của rượu. Rượu có hàm lượng cồn cao thường có chất lượng tốt hơn.</a:t>
            </a:r>
          </a:p>
          <a:p>
            <a:pPr algn="l">
              <a:lnSpc>
                <a:spcPts val="1655"/>
              </a:lnSpc>
            </a:pPr>
            <a:r>
              <a:rPr lang="en-US" sz="1182">
                <a:solidFill>
                  <a:srgbClr val="000000"/>
                </a:solidFill>
                <a:latin typeface="Lora"/>
                <a:ea typeface="Lora"/>
                <a:cs typeface="Lora"/>
                <a:sym typeface="Lora"/>
              </a:rPr>
              <a:t> + Volatile acidity(độ axit dễ bay hơi) có tương quan âm</a:t>
            </a:r>
            <a:r>
              <a:rPr lang="en-US" sz="1182">
                <a:solidFill>
                  <a:srgbClr val="000000"/>
                </a:solidFill>
                <a:latin typeface="Lora"/>
                <a:ea typeface="Lora"/>
                <a:cs typeface="Lora"/>
                <a:sym typeface="Lora"/>
              </a:rPr>
              <a:t> khá cao với quality (-0.39), cho thấy nếu volatile acidity tăng, có thể làm giảm chất lượng của rượu, vì sự biến đổi nhanh chóng của axit dễ làm rượu bị chua, có mùi giấm.</a:t>
            </a:r>
          </a:p>
          <a:p>
            <a:pPr algn="l">
              <a:lnSpc>
                <a:spcPts val="1655"/>
              </a:lnSpc>
            </a:pPr>
            <a:r>
              <a:rPr lang="en-US" sz="1182">
                <a:solidFill>
                  <a:srgbClr val="000000"/>
                </a:solidFill>
                <a:latin typeface="Lora"/>
                <a:ea typeface="Lora"/>
                <a:cs typeface="Lora"/>
                <a:sym typeface="Lora"/>
              </a:rPr>
              <a:t> + Residual sugar(lượng đường dư) gần như không có mối quan hệ nào với quanlity (0.01), dù rằng một chút</a:t>
            </a:r>
            <a:r>
              <a:rPr lang="en-US" sz="1182">
                <a:solidFill>
                  <a:srgbClr val="000000"/>
                </a:solidFill>
                <a:latin typeface="Lora"/>
                <a:ea typeface="Lora"/>
                <a:cs typeface="Lora"/>
                <a:sym typeface="Lora"/>
              </a:rPr>
              <a:t> đường</a:t>
            </a:r>
            <a:r>
              <a:rPr lang="en-US" sz="1182">
                <a:solidFill>
                  <a:srgbClr val="000000"/>
                </a:solidFill>
                <a:latin typeface="Lora"/>
                <a:ea typeface="Lora"/>
                <a:cs typeface="Lora"/>
                <a:sym typeface="Lora"/>
              </a:rPr>
              <a:t> dư có thể cải thiện cảm giác ngọt ngào trong rượu. Tuy nhiên, mối tương quan gần như không có, cho thấy rằng mức độ đường</a:t>
            </a:r>
            <a:r>
              <a:rPr lang="en-US" sz="1182">
                <a:solidFill>
                  <a:srgbClr val="000000"/>
                </a:solidFill>
                <a:latin typeface="Lora"/>
                <a:ea typeface="Lora"/>
                <a:cs typeface="Lora"/>
                <a:sym typeface="Lora"/>
              </a:rPr>
              <a:t> dư</a:t>
            </a:r>
            <a:r>
              <a:rPr lang="en-US" sz="1182">
                <a:solidFill>
                  <a:srgbClr val="000000"/>
                </a:solidFill>
                <a:latin typeface="Lora"/>
                <a:ea typeface="Lora"/>
                <a:cs typeface="Lora"/>
                <a:sym typeface="Lora"/>
              </a:rPr>
              <a:t> không phải yếu tố quyết định trong việc đánh giá chất lượng của rượu.</a:t>
            </a:r>
          </a:p>
          <a:p>
            <a:pPr algn="l">
              <a:lnSpc>
                <a:spcPts val="1655"/>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347512" y="2524613"/>
            <a:ext cx="4500023" cy="4493539"/>
          </a:xfrm>
          <a:custGeom>
            <a:avLst/>
            <a:gdLst/>
            <a:ahLst/>
            <a:cxnLst/>
            <a:rect r="r" b="b" t="t" l="l"/>
            <a:pathLst>
              <a:path h="4493539" w="4500023">
                <a:moveTo>
                  <a:pt x="0" y="0"/>
                </a:moveTo>
                <a:lnTo>
                  <a:pt x="4500023" y="0"/>
                </a:lnTo>
                <a:lnTo>
                  <a:pt x="4500023" y="4493539"/>
                </a:lnTo>
                <a:lnTo>
                  <a:pt x="0" y="4493539"/>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881676"/>
            <a:ext cx="603748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2.Phân tích đa biến (Multivariable Analysis)</a:t>
            </a:r>
          </a:p>
          <a:p>
            <a:pPr algn="ctr">
              <a:lnSpc>
                <a:spcPts val="2800"/>
              </a:lnSpc>
            </a:pPr>
          </a:p>
          <a:p>
            <a:pPr algn="ctr">
              <a:lnSpc>
                <a:spcPts val="2800"/>
              </a:lnSpc>
            </a:pPr>
          </a:p>
          <a:p>
            <a:pPr algn="ctr">
              <a:lnSpc>
                <a:spcPts val="2800"/>
              </a:lnSpc>
              <a:spcBef>
                <a:spcPct val="0"/>
              </a:spcBef>
            </a:pPr>
          </a:p>
        </p:txBody>
      </p:sp>
      <p:sp>
        <p:nvSpPr>
          <p:cNvPr name="TextBox 5" id="5"/>
          <p:cNvSpPr txBox="true"/>
          <p:nvPr/>
        </p:nvSpPr>
        <p:spPr>
          <a:xfrm rot="0">
            <a:off x="347512" y="1369695"/>
            <a:ext cx="6667383" cy="1082753"/>
          </a:xfrm>
          <a:prstGeom prst="rect">
            <a:avLst/>
          </a:prstGeom>
        </p:spPr>
        <p:txBody>
          <a:bodyPr anchor="t" rtlCol="false" tIns="0" lIns="0" bIns="0" rIns="0">
            <a:spAutoFit/>
          </a:bodyPr>
          <a:lstStyle/>
          <a:p>
            <a:pPr algn="l">
              <a:lnSpc>
                <a:spcPts val="1745"/>
              </a:lnSpc>
            </a:pPr>
            <a:r>
              <a:rPr lang="en-US" sz="1246" b="true">
                <a:solidFill>
                  <a:srgbClr val="000000"/>
                </a:solidFill>
                <a:latin typeface="Lora Bold"/>
                <a:ea typeface="Lora Bold"/>
                <a:cs typeface="Lora Bold"/>
                <a:sym typeface="Lora Bold"/>
              </a:rPr>
              <a:t>Phân tích mức độ tương quan của nhóm</a:t>
            </a:r>
            <a:r>
              <a:rPr lang="en-US" sz="1246" b="true">
                <a:solidFill>
                  <a:srgbClr val="000000"/>
                </a:solidFill>
                <a:latin typeface="Lora Bold"/>
                <a:ea typeface="Lora Bold"/>
                <a:cs typeface="Lora Bold"/>
                <a:sym typeface="Lora Bold"/>
              </a:rPr>
              <a:t> Axit (fixed acidity, citric acid và pH)</a:t>
            </a:r>
          </a:p>
          <a:p>
            <a:pPr algn="l">
              <a:lnSpc>
                <a:spcPts val="1745"/>
              </a:lnSpc>
            </a:pPr>
            <a:r>
              <a:rPr lang="en-US" sz="1246">
                <a:solidFill>
                  <a:srgbClr val="000000"/>
                </a:solidFill>
                <a:latin typeface="Lora"/>
                <a:ea typeface="Lora"/>
                <a:cs typeface="Lora"/>
                <a:sym typeface="Lora"/>
              </a:rPr>
              <a:t>  + fixed acidity và quality (+0.12)</a:t>
            </a:r>
          </a:p>
          <a:p>
            <a:pPr algn="l">
              <a:lnSpc>
                <a:spcPts val="1745"/>
              </a:lnSpc>
            </a:pPr>
            <a:r>
              <a:rPr lang="en-US" sz="1246">
                <a:solidFill>
                  <a:srgbClr val="000000"/>
                </a:solidFill>
                <a:latin typeface="Lora"/>
                <a:ea typeface="Lora"/>
                <a:cs typeface="Lora"/>
                <a:sym typeface="Lora"/>
              </a:rPr>
              <a:t> </a:t>
            </a:r>
            <a:r>
              <a:rPr lang="en-US" sz="1246">
                <a:solidFill>
                  <a:srgbClr val="000000"/>
                </a:solidFill>
                <a:latin typeface="Lora"/>
                <a:ea typeface="Lora"/>
                <a:cs typeface="Lora"/>
                <a:sym typeface="Lora"/>
              </a:rPr>
              <a:t> + citric acid và quality (+0.23)</a:t>
            </a:r>
          </a:p>
          <a:p>
            <a:pPr algn="l">
              <a:lnSpc>
                <a:spcPts val="1745"/>
              </a:lnSpc>
            </a:pPr>
            <a:r>
              <a:rPr lang="en-US" sz="1246">
                <a:solidFill>
                  <a:srgbClr val="000000"/>
                </a:solidFill>
                <a:latin typeface="Lora"/>
                <a:ea typeface="Lora"/>
                <a:cs typeface="Lora"/>
                <a:sym typeface="Lora"/>
              </a:rPr>
              <a:t> </a:t>
            </a:r>
            <a:r>
              <a:rPr lang="en-US" sz="1246">
                <a:solidFill>
                  <a:srgbClr val="000000"/>
                </a:solidFill>
                <a:latin typeface="Lora"/>
                <a:ea typeface="Lora"/>
                <a:cs typeface="Lora"/>
                <a:sym typeface="Lora"/>
              </a:rPr>
              <a:t> + pH và quanlity (-0.06)</a:t>
            </a:r>
          </a:p>
          <a:p>
            <a:pPr algn="l">
              <a:lnSpc>
                <a:spcPts val="1745"/>
              </a:lnSpc>
            </a:pPr>
          </a:p>
        </p:txBody>
      </p:sp>
      <p:sp>
        <p:nvSpPr>
          <p:cNvPr name="TextBox 6" id="6"/>
          <p:cNvSpPr txBox="true"/>
          <p:nvPr/>
        </p:nvSpPr>
        <p:spPr>
          <a:xfrm rot="0">
            <a:off x="5115945" y="2572238"/>
            <a:ext cx="3275431" cy="4611202"/>
          </a:xfrm>
          <a:prstGeom prst="rect">
            <a:avLst/>
          </a:prstGeom>
        </p:spPr>
        <p:txBody>
          <a:bodyPr anchor="t" rtlCol="false" tIns="0" lIns="0" bIns="0" rIns="0">
            <a:spAutoFit/>
          </a:bodyPr>
          <a:lstStyle/>
          <a:p>
            <a:pPr algn="l">
              <a:lnSpc>
                <a:spcPts val="1842"/>
              </a:lnSpc>
              <a:spcBef>
                <a:spcPct val="0"/>
              </a:spcBef>
            </a:pPr>
            <a:r>
              <a:rPr lang="en-US" b="true" sz="1316">
                <a:solidFill>
                  <a:srgbClr val="000000"/>
                </a:solidFill>
                <a:latin typeface="Lora Bold"/>
                <a:ea typeface="Lora Bold"/>
                <a:cs typeface="Lora Bold"/>
                <a:sym typeface="Lora Bold"/>
              </a:rPr>
              <a:t>Nhận xét chung</a:t>
            </a:r>
            <a:r>
              <a:rPr lang="en-US" sz="1316">
                <a:solidFill>
                  <a:srgbClr val="000000"/>
                </a:solidFill>
                <a:latin typeface="Lora"/>
                <a:ea typeface="Lora"/>
                <a:cs typeface="Lora"/>
                <a:sym typeface="Lora"/>
              </a:rPr>
              <a:t>:Biểu đồ cho thấy một vòng tròn logic: Fixed Acidity và Citric Acid cùng tăng giảm với nhau (dương tính). Cả hai cùng 'kéo' giá trị pH đi xuống (âm tính). Điều này khẳng định chúng là một nhóm gắn bó chặt chẽ, cùng mô tả đặc tính về độ chua của rượu."</a:t>
            </a:r>
          </a:p>
          <a:p>
            <a:pPr algn="l">
              <a:lnSpc>
                <a:spcPts val="1842"/>
              </a:lnSpc>
              <a:spcBef>
                <a:spcPct val="0"/>
              </a:spcBef>
            </a:pPr>
          </a:p>
          <a:p>
            <a:pPr algn="l">
              <a:lnSpc>
                <a:spcPts val="1842"/>
              </a:lnSpc>
              <a:spcBef>
                <a:spcPct val="0"/>
              </a:spcBef>
            </a:pPr>
            <a:r>
              <a:rPr lang="en-US" b="true" sz="1316">
                <a:solidFill>
                  <a:srgbClr val="000000"/>
                </a:solidFill>
                <a:latin typeface="Lora Bold"/>
                <a:ea typeface="Lora Bold"/>
                <a:cs typeface="Lora Bold"/>
                <a:sym typeface="Lora Bold"/>
              </a:rPr>
              <a:t>Điểm khác biệt</a:t>
            </a:r>
            <a:r>
              <a:rPr lang="en-US" sz="1316">
                <a:solidFill>
                  <a:srgbClr val="000000"/>
                </a:solidFill>
                <a:latin typeface="Lora"/>
                <a:ea typeface="Lora"/>
                <a:cs typeface="Lora"/>
                <a:sym typeface="Lora"/>
              </a:rPr>
              <a:t>: citric acid có tương quan dương nhẹ (+0.23) với chất lượng, trong khi fixed acidity gần như không có tương quan (+0.12). Vì thế mà đối với chất lượng, *loại axit* quan trọng hơn *tổng lượng axit*. Một chai rượu tốt không cần phải có độ axit cố định (fixed acidity) thật cao, mà cần có sự cân bằng phù hợp, trong đó axit citric (citric acid) là axit "tốt" mang lại vị tươi sáng - đóng vai trò then chốt.</a:t>
            </a:r>
          </a:p>
          <a:p>
            <a:pPr algn="l">
              <a:lnSpc>
                <a:spcPts val="1842"/>
              </a:lnSpc>
              <a:spcBef>
                <a:spcPct val="0"/>
              </a:spcBef>
            </a:pPr>
          </a:p>
          <a:p>
            <a:pPr algn="l">
              <a:lnSpc>
                <a:spcPts val="1842"/>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347512" y="2524613"/>
            <a:ext cx="4500023" cy="4493539"/>
          </a:xfrm>
          <a:custGeom>
            <a:avLst/>
            <a:gdLst/>
            <a:ahLst/>
            <a:cxnLst/>
            <a:rect r="r" b="b" t="t" l="l"/>
            <a:pathLst>
              <a:path h="4493539" w="4500023">
                <a:moveTo>
                  <a:pt x="0" y="0"/>
                </a:moveTo>
                <a:lnTo>
                  <a:pt x="4500023" y="0"/>
                </a:lnTo>
                <a:lnTo>
                  <a:pt x="4500023" y="4493539"/>
                </a:lnTo>
                <a:lnTo>
                  <a:pt x="0" y="4493539"/>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881676"/>
            <a:ext cx="603748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2.Phân tích đa biến (Multivariable Analysis)</a:t>
            </a:r>
          </a:p>
          <a:p>
            <a:pPr algn="ctr">
              <a:lnSpc>
                <a:spcPts val="2800"/>
              </a:lnSpc>
            </a:pPr>
          </a:p>
          <a:p>
            <a:pPr algn="ctr">
              <a:lnSpc>
                <a:spcPts val="2800"/>
              </a:lnSpc>
            </a:pPr>
          </a:p>
          <a:p>
            <a:pPr algn="ctr">
              <a:lnSpc>
                <a:spcPts val="2800"/>
              </a:lnSpc>
              <a:spcBef>
                <a:spcPct val="0"/>
              </a:spcBef>
            </a:pPr>
          </a:p>
        </p:txBody>
      </p:sp>
      <p:sp>
        <p:nvSpPr>
          <p:cNvPr name="TextBox 5" id="5"/>
          <p:cNvSpPr txBox="true"/>
          <p:nvPr/>
        </p:nvSpPr>
        <p:spPr>
          <a:xfrm rot="0">
            <a:off x="347512" y="1369695"/>
            <a:ext cx="6667383" cy="1301828"/>
          </a:xfrm>
          <a:prstGeom prst="rect">
            <a:avLst/>
          </a:prstGeom>
        </p:spPr>
        <p:txBody>
          <a:bodyPr anchor="t" rtlCol="false" tIns="0" lIns="0" bIns="0" rIns="0">
            <a:spAutoFit/>
          </a:bodyPr>
          <a:lstStyle/>
          <a:p>
            <a:pPr algn="l">
              <a:lnSpc>
                <a:spcPts val="1745"/>
              </a:lnSpc>
            </a:pPr>
            <a:r>
              <a:rPr lang="en-US" sz="1246" b="true">
                <a:solidFill>
                  <a:srgbClr val="000000"/>
                </a:solidFill>
                <a:latin typeface="Lora Bold"/>
                <a:ea typeface="Lora Bold"/>
                <a:cs typeface="Lora Bold"/>
                <a:sym typeface="Lora Bold"/>
              </a:rPr>
              <a:t>Phân tích mối quan hệ</a:t>
            </a:r>
            <a:r>
              <a:rPr lang="en-US" sz="1246" b="true">
                <a:solidFill>
                  <a:srgbClr val="000000"/>
                </a:solidFill>
                <a:latin typeface="Lora Bold"/>
                <a:ea typeface="Lora Bold"/>
                <a:cs typeface="Lora Bold"/>
                <a:sym typeface="Lora Bold"/>
              </a:rPr>
              <a:t> giữa Mật độ (Density) với các thành phần chính của rượu</a:t>
            </a:r>
          </a:p>
          <a:p>
            <a:pPr algn="l">
              <a:lnSpc>
                <a:spcPts val="1745"/>
              </a:lnSpc>
            </a:pPr>
            <a:r>
              <a:rPr lang="en-US" sz="1246">
                <a:solidFill>
                  <a:srgbClr val="000000"/>
                </a:solidFill>
                <a:latin typeface="Lora"/>
                <a:ea typeface="Lora"/>
                <a:cs typeface="Lora"/>
                <a:sym typeface="Lora"/>
              </a:rPr>
              <a:t> + Density và quanlity (-0.17)</a:t>
            </a:r>
          </a:p>
          <a:p>
            <a:pPr algn="l">
              <a:lnSpc>
                <a:spcPts val="1745"/>
              </a:lnSpc>
            </a:pPr>
            <a:r>
              <a:rPr lang="en-US" sz="1246">
                <a:solidFill>
                  <a:srgbClr val="000000"/>
                </a:solidFill>
                <a:latin typeface="Lora"/>
                <a:ea typeface="Lora"/>
                <a:cs typeface="Lora"/>
                <a:sym typeface="Lora"/>
              </a:rPr>
              <a:t> </a:t>
            </a:r>
            <a:r>
              <a:rPr lang="en-US" sz="1246">
                <a:solidFill>
                  <a:srgbClr val="000000"/>
                </a:solidFill>
                <a:latin typeface="Lora"/>
                <a:ea typeface="Lora"/>
                <a:cs typeface="Lora"/>
                <a:sym typeface="Lora"/>
              </a:rPr>
              <a:t>+ Alcohol và quanlity (0.48)</a:t>
            </a:r>
          </a:p>
          <a:p>
            <a:pPr algn="l">
              <a:lnSpc>
                <a:spcPts val="1745"/>
              </a:lnSpc>
            </a:pPr>
            <a:r>
              <a:rPr lang="en-US" sz="1246">
                <a:solidFill>
                  <a:srgbClr val="000000"/>
                </a:solidFill>
                <a:latin typeface="Lora"/>
                <a:ea typeface="Lora"/>
                <a:cs typeface="Lora"/>
                <a:sym typeface="Lora"/>
              </a:rPr>
              <a:t> + Fixed</a:t>
            </a:r>
            <a:r>
              <a:rPr lang="en-US" sz="1246">
                <a:solidFill>
                  <a:srgbClr val="000000"/>
                </a:solidFill>
                <a:latin typeface="Lora"/>
                <a:ea typeface="Lora"/>
                <a:cs typeface="Lora"/>
                <a:sym typeface="Lora"/>
              </a:rPr>
              <a:t> acidity và quanlity (-0.12)</a:t>
            </a:r>
          </a:p>
          <a:p>
            <a:pPr algn="l">
              <a:lnSpc>
                <a:spcPts val="1745"/>
              </a:lnSpc>
            </a:pPr>
          </a:p>
          <a:p>
            <a:pPr algn="l">
              <a:lnSpc>
                <a:spcPts val="1745"/>
              </a:lnSpc>
            </a:pPr>
          </a:p>
        </p:txBody>
      </p:sp>
      <p:sp>
        <p:nvSpPr>
          <p:cNvPr name="TextBox 6" id="6"/>
          <p:cNvSpPr txBox="true"/>
          <p:nvPr/>
        </p:nvSpPr>
        <p:spPr>
          <a:xfrm rot="0">
            <a:off x="5045658" y="2733181"/>
            <a:ext cx="3754001" cy="4548584"/>
          </a:xfrm>
          <a:prstGeom prst="rect">
            <a:avLst/>
          </a:prstGeom>
        </p:spPr>
        <p:txBody>
          <a:bodyPr anchor="t" rtlCol="false" tIns="0" lIns="0" bIns="0" rIns="0">
            <a:spAutoFit/>
          </a:bodyPr>
          <a:lstStyle/>
          <a:p>
            <a:pPr algn="l">
              <a:lnSpc>
                <a:spcPts val="1750"/>
              </a:lnSpc>
              <a:spcBef>
                <a:spcPct val="0"/>
              </a:spcBef>
            </a:pPr>
            <a:r>
              <a:rPr lang="en-US" b="true" sz="1250">
                <a:solidFill>
                  <a:srgbClr val="000000"/>
                </a:solidFill>
                <a:latin typeface="Lora Bold"/>
                <a:ea typeface="Lora Bold"/>
                <a:cs typeface="Lora Bold"/>
                <a:sym typeface="Lora Bold"/>
              </a:rPr>
              <a:t>Nhận xét chung:</a:t>
            </a:r>
            <a:r>
              <a:rPr lang="en-US" sz="1250">
                <a:solidFill>
                  <a:srgbClr val="000000"/>
                </a:solidFill>
                <a:latin typeface="Lora"/>
                <a:ea typeface="Lora"/>
                <a:cs typeface="Lora"/>
                <a:sym typeface="Lora"/>
              </a:rPr>
              <a:t> Biểu đồ cho thấy mật độ (density) của rượu bị kéo giữa hai thứ: cồn (alcohol) và axit (fixed acidity). Cồn càng nhiều thì rượu càng nhẹ (density giảm), ngược lại, axit càng nhiều thì rượu càng nặng (density tăng). Density không phải là thứ quyết định chất lượng, mà nó là kết quả của việc cồn và axit trong chai rượu đó nhiều hay ít</a:t>
            </a:r>
            <a:r>
              <a:rPr lang="en-US" sz="1250">
                <a:solidFill>
                  <a:srgbClr val="000000"/>
                </a:solidFill>
                <a:latin typeface="Lora"/>
                <a:ea typeface="Lora"/>
                <a:cs typeface="Lora"/>
                <a:sym typeface="Lora"/>
              </a:rPr>
              <a:t>.</a:t>
            </a:r>
          </a:p>
          <a:p>
            <a:pPr algn="l">
              <a:lnSpc>
                <a:spcPts val="1750"/>
              </a:lnSpc>
              <a:spcBef>
                <a:spcPct val="0"/>
              </a:spcBef>
            </a:pPr>
          </a:p>
          <a:p>
            <a:pPr algn="l">
              <a:lnSpc>
                <a:spcPts val="1750"/>
              </a:lnSpc>
              <a:spcBef>
                <a:spcPct val="0"/>
              </a:spcBef>
            </a:pPr>
          </a:p>
          <a:p>
            <a:pPr algn="l">
              <a:lnSpc>
                <a:spcPts val="1750"/>
              </a:lnSpc>
              <a:spcBef>
                <a:spcPct val="0"/>
              </a:spcBef>
            </a:pPr>
            <a:r>
              <a:rPr lang="en-US" b="true" sz="1250">
                <a:solidFill>
                  <a:srgbClr val="000000"/>
                </a:solidFill>
                <a:latin typeface="Lora Bold"/>
                <a:ea typeface="Lora Bold"/>
                <a:cs typeface="Lora Bold"/>
                <a:sym typeface="Lora Bold"/>
              </a:rPr>
              <a:t>Điểm khác biệt:</a:t>
            </a:r>
            <a:r>
              <a:rPr lang="en-US" sz="1250">
                <a:solidFill>
                  <a:srgbClr val="000000"/>
                </a:solidFill>
                <a:latin typeface="Lora"/>
                <a:ea typeface="Lora"/>
                <a:cs typeface="Lora"/>
                <a:sym typeface="Lora"/>
              </a:rPr>
              <a:t> Mặc dù cùng ảnh hưởng đến density, nhưng chỉ có cồn (alcohol) mới thực sự làm rượu ngon hơn. Axit (fixed acidity) gần như không giúp cải thiện chất lượng. Vì vậy, một chai rượu có density thấp thường là một chai rượu ngon. Lý do rất đơn giản: density thấp đồng nghĩa với việc cồn trong chai đó cao - và cồn cao chính là dấu hiệu quan trọng nhất của rượu chất lượng.</a:t>
            </a:r>
          </a:p>
          <a:p>
            <a:pPr algn="l">
              <a:lnSpc>
                <a:spcPts val="1750"/>
              </a:lnSpc>
              <a:spcBef>
                <a:spcPct val="0"/>
              </a:spcBef>
            </a:pPr>
          </a:p>
          <a:p>
            <a:pPr algn="l">
              <a:lnSpc>
                <a:spcPts val="1750"/>
              </a:lnSpc>
              <a:spcBef>
                <a:spcPct val="0"/>
              </a:spcBef>
            </a:pPr>
          </a:p>
          <a:p>
            <a:pPr algn="l">
              <a:lnSpc>
                <a:spcPts val="1750"/>
              </a:lnSpc>
              <a:spcBef>
                <a:spcPct val="0"/>
              </a:spcBef>
            </a:pPr>
          </a:p>
          <a:p>
            <a:pPr algn="l">
              <a:lnSpc>
                <a:spcPts val="175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916789" y="2233373"/>
            <a:ext cx="5595462" cy="3309008"/>
          </a:xfrm>
          <a:custGeom>
            <a:avLst/>
            <a:gdLst/>
            <a:ahLst/>
            <a:cxnLst/>
            <a:rect r="r" b="b" t="t" l="l"/>
            <a:pathLst>
              <a:path h="3309008" w="5595462">
                <a:moveTo>
                  <a:pt x="0" y="0"/>
                </a:moveTo>
                <a:lnTo>
                  <a:pt x="5595462" y="0"/>
                </a:lnTo>
                <a:lnTo>
                  <a:pt x="5595462" y="3309009"/>
                </a:lnTo>
                <a:lnTo>
                  <a:pt x="0" y="3309009"/>
                </a:lnTo>
                <a:lnTo>
                  <a:pt x="0" y="0"/>
                </a:lnTo>
                <a:close/>
              </a:path>
            </a:pathLst>
          </a:custGeom>
          <a:blipFill>
            <a:blip r:embed="rId2"/>
            <a:stretch>
              <a:fillRect l="0" t="0" r="0" b="-142"/>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881676"/>
            <a:ext cx="603748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2.Phân tích đa biến (Multivariable Analysis)</a:t>
            </a:r>
          </a:p>
          <a:p>
            <a:pPr algn="ctr">
              <a:lnSpc>
                <a:spcPts val="2800"/>
              </a:lnSpc>
            </a:pPr>
          </a:p>
          <a:p>
            <a:pPr algn="ctr">
              <a:lnSpc>
                <a:spcPts val="2800"/>
              </a:lnSpc>
            </a:pPr>
          </a:p>
          <a:p>
            <a:pPr algn="ctr">
              <a:lnSpc>
                <a:spcPts val="2800"/>
              </a:lnSpc>
              <a:spcBef>
                <a:spcPct val="0"/>
              </a:spcBef>
            </a:pPr>
          </a:p>
        </p:txBody>
      </p:sp>
      <p:sp>
        <p:nvSpPr>
          <p:cNvPr name="TextBox 5" id="5"/>
          <p:cNvSpPr txBox="true"/>
          <p:nvPr/>
        </p:nvSpPr>
        <p:spPr>
          <a:xfrm rot="0">
            <a:off x="347512" y="1369695"/>
            <a:ext cx="6667383" cy="863678"/>
          </a:xfrm>
          <a:prstGeom prst="rect">
            <a:avLst/>
          </a:prstGeom>
        </p:spPr>
        <p:txBody>
          <a:bodyPr anchor="t" rtlCol="false" tIns="0" lIns="0" bIns="0" rIns="0">
            <a:spAutoFit/>
          </a:bodyPr>
          <a:lstStyle/>
          <a:p>
            <a:pPr algn="l">
              <a:lnSpc>
                <a:spcPts val="1745"/>
              </a:lnSpc>
            </a:pPr>
            <a:r>
              <a:rPr lang="en-US" sz="1246" b="true">
                <a:solidFill>
                  <a:srgbClr val="000000"/>
                </a:solidFill>
                <a:latin typeface="Lora Bold"/>
                <a:ea typeface="Lora Bold"/>
                <a:cs typeface="Lora Bold"/>
                <a:sym typeface="Lora Bold"/>
              </a:rPr>
              <a:t>Phân tích mức</a:t>
            </a:r>
            <a:r>
              <a:rPr lang="en-US" sz="1246" b="true">
                <a:solidFill>
                  <a:srgbClr val="000000"/>
                </a:solidFill>
                <a:latin typeface="Lora Bold"/>
                <a:ea typeface="Lora Bold"/>
                <a:cs typeface="Lora Bold"/>
                <a:sym typeface="Lora Bold"/>
              </a:rPr>
              <a:t> độ tương quan của nhóm Lưu huỳnh đioxit (Sulfur Dioxide)</a:t>
            </a:r>
          </a:p>
          <a:p>
            <a:pPr algn="l">
              <a:lnSpc>
                <a:spcPts val="1745"/>
              </a:lnSpc>
            </a:pPr>
            <a:r>
              <a:rPr lang="en-US" sz="1246" b="true">
                <a:solidFill>
                  <a:srgbClr val="000000"/>
                </a:solidFill>
                <a:latin typeface="Lora Bold"/>
                <a:ea typeface="Lora Bold"/>
                <a:cs typeface="Lora Bold"/>
                <a:sym typeface="Lora Bold"/>
              </a:rPr>
              <a:t> </a:t>
            </a:r>
            <a:r>
              <a:rPr lang="en-US" sz="1246">
                <a:solidFill>
                  <a:srgbClr val="000000"/>
                </a:solidFill>
                <a:latin typeface="Lora"/>
                <a:ea typeface="Lora"/>
                <a:cs typeface="Lora"/>
                <a:sym typeface="Lora"/>
              </a:rPr>
              <a:t>+</a:t>
            </a:r>
            <a:r>
              <a:rPr lang="en-US" sz="1246">
                <a:solidFill>
                  <a:srgbClr val="000000"/>
                </a:solidFill>
                <a:latin typeface="Lora"/>
                <a:ea typeface="Lora"/>
                <a:cs typeface="Lora"/>
                <a:sym typeface="Lora"/>
              </a:rPr>
              <a:t> total sulfur dioxide và quanlity (-0.19)</a:t>
            </a:r>
          </a:p>
          <a:p>
            <a:pPr algn="l">
              <a:lnSpc>
                <a:spcPts val="1745"/>
              </a:lnSpc>
            </a:pPr>
            <a:r>
              <a:rPr lang="en-US" sz="1246">
                <a:solidFill>
                  <a:srgbClr val="000000"/>
                </a:solidFill>
                <a:latin typeface="Lora"/>
                <a:ea typeface="Lora"/>
                <a:cs typeface="Lora"/>
                <a:sym typeface="Lora"/>
              </a:rPr>
              <a:t> </a:t>
            </a:r>
            <a:r>
              <a:rPr lang="en-US" sz="1246">
                <a:solidFill>
                  <a:srgbClr val="000000"/>
                </a:solidFill>
                <a:latin typeface="Lora"/>
                <a:ea typeface="Lora"/>
                <a:cs typeface="Lora"/>
                <a:sym typeface="Lora"/>
              </a:rPr>
              <a:t>+ free sulfur</a:t>
            </a:r>
            <a:r>
              <a:rPr lang="en-US" sz="1246">
                <a:solidFill>
                  <a:srgbClr val="000000"/>
                </a:solidFill>
                <a:latin typeface="Lora"/>
                <a:ea typeface="Lora"/>
                <a:cs typeface="Lora"/>
                <a:sym typeface="Lora"/>
              </a:rPr>
              <a:t> diox</a:t>
            </a:r>
            <a:r>
              <a:rPr lang="en-US" sz="1246">
                <a:solidFill>
                  <a:srgbClr val="000000"/>
                </a:solidFill>
                <a:latin typeface="Lora"/>
                <a:ea typeface="Lora"/>
                <a:cs typeface="Lora"/>
                <a:sym typeface="Lora"/>
              </a:rPr>
              <a:t>ide và quanlity (-0.05)</a:t>
            </a:r>
          </a:p>
          <a:p>
            <a:pPr algn="l">
              <a:lnSpc>
                <a:spcPts val="1745"/>
              </a:lnSpc>
            </a:pPr>
          </a:p>
        </p:txBody>
      </p:sp>
      <p:sp>
        <p:nvSpPr>
          <p:cNvPr name="TextBox 6" id="6"/>
          <p:cNvSpPr txBox="true"/>
          <p:nvPr/>
        </p:nvSpPr>
        <p:spPr>
          <a:xfrm rot="0">
            <a:off x="750570" y="5705372"/>
            <a:ext cx="7927901" cy="2404161"/>
          </a:xfrm>
          <a:prstGeom prst="rect">
            <a:avLst/>
          </a:prstGeom>
        </p:spPr>
        <p:txBody>
          <a:bodyPr anchor="t" rtlCol="false" tIns="0" lIns="0" bIns="0" rIns="0">
            <a:spAutoFit/>
          </a:bodyPr>
          <a:lstStyle/>
          <a:p>
            <a:pPr algn="l">
              <a:lnSpc>
                <a:spcPts val="1771"/>
              </a:lnSpc>
              <a:spcBef>
                <a:spcPct val="0"/>
              </a:spcBef>
            </a:pPr>
            <a:r>
              <a:rPr lang="en-US" b="true" sz="1265">
                <a:solidFill>
                  <a:srgbClr val="000000"/>
                </a:solidFill>
                <a:latin typeface="Lora Bold"/>
                <a:ea typeface="Lora Bold"/>
                <a:cs typeface="Lora Bold"/>
                <a:sym typeface="Lora Bold"/>
              </a:rPr>
              <a:t>Nhận xét chung:</a:t>
            </a:r>
            <a:r>
              <a:rPr lang="en-US" sz="1265">
                <a:solidFill>
                  <a:srgbClr val="000000"/>
                </a:solidFill>
                <a:latin typeface="Lora"/>
                <a:ea typeface="Lora"/>
                <a:cs typeface="Lora"/>
                <a:sym typeface="Lora"/>
              </a:rPr>
              <a:t> Biểu đồ cho thấy đồng biến dương rất mạnh và rõ rệt giữa free sulfur dioxide và total sulfur dioxide. Điều này là hoàn toàn hợp lý về mặt hóa học vì free SO₂ là một phần cấu thành của total SO₂. Khi tổng lượng SO₂ thay đổi, lượng SO₂ tự do cũng sẽ thay đổi theo một cách có thể dự đoán được</a:t>
            </a:r>
            <a:r>
              <a:rPr lang="en-US" sz="1265">
                <a:solidFill>
                  <a:srgbClr val="000000"/>
                </a:solidFill>
                <a:latin typeface="Lora"/>
                <a:ea typeface="Lora"/>
                <a:cs typeface="Lora"/>
                <a:sym typeface="Lora"/>
              </a:rPr>
              <a:t>.</a:t>
            </a:r>
          </a:p>
          <a:p>
            <a:pPr algn="l">
              <a:lnSpc>
                <a:spcPts val="1771"/>
              </a:lnSpc>
              <a:spcBef>
                <a:spcPct val="0"/>
              </a:spcBef>
            </a:pPr>
          </a:p>
          <a:p>
            <a:pPr algn="l">
              <a:lnSpc>
                <a:spcPts val="1771"/>
              </a:lnSpc>
              <a:spcBef>
                <a:spcPct val="0"/>
              </a:spcBef>
            </a:pPr>
            <a:r>
              <a:rPr lang="en-US" b="true" sz="1265">
                <a:solidFill>
                  <a:srgbClr val="000000"/>
                </a:solidFill>
                <a:latin typeface="Lora Bold"/>
                <a:ea typeface="Lora Bold"/>
                <a:cs typeface="Lora Bold"/>
                <a:sym typeface="Lora Bold"/>
              </a:rPr>
              <a:t>Điểm khác biệt:</a:t>
            </a:r>
            <a:r>
              <a:rPr lang="en-US" sz="1265">
                <a:solidFill>
                  <a:srgbClr val="000000"/>
                </a:solidFill>
                <a:latin typeface="Lora"/>
                <a:ea typeface="Lora"/>
                <a:cs typeface="Lora"/>
                <a:sym typeface="Lora"/>
              </a:rPr>
              <a:t> total sulfur dioxide và quanlity (-0.19), nên total SO₂ có tác động tiêu cực nhẹ . Điều này có thể là do ở hàm lượng rất cao, SO₂ có thể tạo ra mùi khó chịu.</a:t>
            </a:r>
          </a:p>
          <a:p>
            <a:pPr algn="l">
              <a:lnSpc>
                <a:spcPts val="1771"/>
              </a:lnSpc>
              <a:spcBef>
                <a:spcPct val="0"/>
              </a:spcBef>
            </a:pPr>
          </a:p>
          <a:p>
            <a:pPr algn="l">
              <a:lnSpc>
                <a:spcPts val="1771"/>
              </a:lnSpc>
              <a:spcBef>
                <a:spcPct val="0"/>
              </a:spcBef>
            </a:pPr>
          </a:p>
          <a:p>
            <a:pPr algn="l">
              <a:lnSpc>
                <a:spcPts val="1771"/>
              </a:lnSpc>
              <a:spcBef>
                <a:spcPct val="0"/>
              </a:spcBef>
            </a:pPr>
          </a:p>
          <a:p>
            <a:pPr algn="l">
              <a:lnSpc>
                <a:spcPts val="1771"/>
              </a:lnSpc>
              <a:spcBef>
                <a:spcPct val="0"/>
              </a:spcBef>
            </a:pPr>
          </a:p>
          <a:p>
            <a:pPr algn="l">
              <a:lnSpc>
                <a:spcPts val="1771"/>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512896" y="2148298"/>
            <a:ext cx="5927708" cy="3363974"/>
          </a:xfrm>
          <a:custGeom>
            <a:avLst/>
            <a:gdLst/>
            <a:ahLst/>
            <a:cxnLst/>
            <a:rect r="r" b="b" t="t" l="l"/>
            <a:pathLst>
              <a:path h="3363974" w="5927708">
                <a:moveTo>
                  <a:pt x="0" y="0"/>
                </a:moveTo>
                <a:lnTo>
                  <a:pt x="5927708" y="0"/>
                </a:lnTo>
                <a:lnTo>
                  <a:pt x="5927708" y="3363975"/>
                </a:lnTo>
                <a:lnTo>
                  <a:pt x="0" y="3363975"/>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881676"/>
            <a:ext cx="603748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2.Phân tích đa biến (Multivariable Analysis)</a:t>
            </a:r>
          </a:p>
          <a:p>
            <a:pPr algn="ctr">
              <a:lnSpc>
                <a:spcPts val="2800"/>
              </a:lnSpc>
            </a:pPr>
          </a:p>
          <a:p>
            <a:pPr algn="ctr">
              <a:lnSpc>
                <a:spcPts val="2800"/>
              </a:lnSpc>
            </a:pPr>
          </a:p>
          <a:p>
            <a:pPr algn="ctr">
              <a:lnSpc>
                <a:spcPts val="2800"/>
              </a:lnSpc>
              <a:spcBef>
                <a:spcPct val="0"/>
              </a:spcBef>
            </a:pPr>
          </a:p>
        </p:txBody>
      </p:sp>
      <p:sp>
        <p:nvSpPr>
          <p:cNvPr name="TextBox 5" id="5"/>
          <p:cNvSpPr txBox="true"/>
          <p:nvPr/>
        </p:nvSpPr>
        <p:spPr>
          <a:xfrm rot="0">
            <a:off x="347512" y="1369695"/>
            <a:ext cx="6667383" cy="863678"/>
          </a:xfrm>
          <a:prstGeom prst="rect">
            <a:avLst/>
          </a:prstGeom>
        </p:spPr>
        <p:txBody>
          <a:bodyPr anchor="t" rtlCol="false" tIns="0" lIns="0" bIns="0" rIns="0">
            <a:spAutoFit/>
          </a:bodyPr>
          <a:lstStyle/>
          <a:p>
            <a:pPr algn="l">
              <a:lnSpc>
                <a:spcPts val="1745"/>
              </a:lnSpc>
            </a:pPr>
            <a:r>
              <a:rPr lang="en-US" sz="1246" b="true">
                <a:solidFill>
                  <a:srgbClr val="000000"/>
                </a:solidFill>
                <a:latin typeface="Lora Bold"/>
                <a:ea typeface="Lora Bold"/>
                <a:cs typeface="Lora Bold"/>
                <a:sym typeface="Lora Bold"/>
              </a:rPr>
              <a:t>Phân tích mức</a:t>
            </a:r>
            <a:r>
              <a:rPr lang="en-US" sz="1246" b="true">
                <a:solidFill>
                  <a:srgbClr val="000000"/>
                </a:solidFill>
                <a:latin typeface="Lora Bold"/>
                <a:ea typeface="Lora Bold"/>
                <a:cs typeface="Lora Bold"/>
                <a:sym typeface="Lora Bold"/>
              </a:rPr>
              <a:t> độ tương quan của nhóm Lưu huỳnh đioxit (Sulfur Dioxide)</a:t>
            </a:r>
          </a:p>
          <a:p>
            <a:pPr algn="l">
              <a:lnSpc>
                <a:spcPts val="1745"/>
              </a:lnSpc>
            </a:pPr>
            <a:r>
              <a:rPr lang="en-US" sz="1246" b="true">
                <a:solidFill>
                  <a:srgbClr val="000000"/>
                </a:solidFill>
                <a:latin typeface="Lora Bold"/>
                <a:ea typeface="Lora Bold"/>
                <a:cs typeface="Lora Bold"/>
                <a:sym typeface="Lora Bold"/>
              </a:rPr>
              <a:t> </a:t>
            </a:r>
            <a:r>
              <a:rPr lang="en-US" sz="1246">
                <a:solidFill>
                  <a:srgbClr val="000000"/>
                </a:solidFill>
                <a:latin typeface="Lora"/>
                <a:ea typeface="Lora"/>
                <a:cs typeface="Lora"/>
                <a:sym typeface="Lora"/>
              </a:rPr>
              <a:t>+</a:t>
            </a:r>
            <a:r>
              <a:rPr lang="en-US" sz="1246">
                <a:solidFill>
                  <a:srgbClr val="000000"/>
                </a:solidFill>
                <a:latin typeface="Lora"/>
                <a:ea typeface="Lora"/>
                <a:cs typeface="Lora"/>
                <a:sym typeface="Lora"/>
              </a:rPr>
              <a:t> total sulfur dioxide và quanlity (-0.19)</a:t>
            </a:r>
          </a:p>
          <a:p>
            <a:pPr algn="l">
              <a:lnSpc>
                <a:spcPts val="1745"/>
              </a:lnSpc>
            </a:pPr>
            <a:r>
              <a:rPr lang="en-US" sz="1246">
                <a:solidFill>
                  <a:srgbClr val="000000"/>
                </a:solidFill>
                <a:latin typeface="Lora"/>
                <a:ea typeface="Lora"/>
                <a:cs typeface="Lora"/>
                <a:sym typeface="Lora"/>
              </a:rPr>
              <a:t> </a:t>
            </a:r>
            <a:r>
              <a:rPr lang="en-US" sz="1246">
                <a:solidFill>
                  <a:srgbClr val="000000"/>
                </a:solidFill>
                <a:latin typeface="Lora"/>
                <a:ea typeface="Lora"/>
                <a:cs typeface="Lora"/>
                <a:sym typeface="Lora"/>
              </a:rPr>
              <a:t>+ free sulfur</a:t>
            </a:r>
            <a:r>
              <a:rPr lang="en-US" sz="1246">
                <a:solidFill>
                  <a:srgbClr val="000000"/>
                </a:solidFill>
                <a:latin typeface="Lora"/>
                <a:ea typeface="Lora"/>
                <a:cs typeface="Lora"/>
                <a:sym typeface="Lora"/>
              </a:rPr>
              <a:t> diox</a:t>
            </a:r>
            <a:r>
              <a:rPr lang="en-US" sz="1246">
                <a:solidFill>
                  <a:srgbClr val="000000"/>
                </a:solidFill>
                <a:latin typeface="Lora"/>
                <a:ea typeface="Lora"/>
                <a:cs typeface="Lora"/>
                <a:sym typeface="Lora"/>
              </a:rPr>
              <a:t>ide và quanlity (-0.05)</a:t>
            </a:r>
          </a:p>
          <a:p>
            <a:pPr algn="l">
              <a:lnSpc>
                <a:spcPts val="1745"/>
              </a:lnSpc>
            </a:pPr>
          </a:p>
        </p:txBody>
      </p:sp>
      <p:sp>
        <p:nvSpPr>
          <p:cNvPr name="TextBox 6" id="6"/>
          <p:cNvSpPr txBox="true"/>
          <p:nvPr/>
        </p:nvSpPr>
        <p:spPr>
          <a:xfrm rot="0">
            <a:off x="519977" y="5644147"/>
            <a:ext cx="8341286" cy="2814366"/>
          </a:xfrm>
          <a:prstGeom prst="rect">
            <a:avLst/>
          </a:prstGeom>
        </p:spPr>
        <p:txBody>
          <a:bodyPr anchor="t" rtlCol="false" tIns="0" lIns="0" bIns="0" rIns="0">
            <a:spAutoFit/>
          </a:bodyPr>
          <a:lstStyle/>
          <a:p>
            <a:pPr algn="l">
              <a:lnSpc>
                <a:spcPts val="1771"/>
              </a:lnSpc>
              <a:spcBef>
                <a:spcPct val="0"/>
              </a:spcBef>
            </a:pPr>
            <a:r>
              <a:rPr lang="en-US" b="true" sz="1265">
                <a:solidFill>
                  <a:srgbClr val="000000"/>
                </a:solidFill>
                <a:latin typeface="Lora Bold"/>
                <a:ea typeface="Lora Bold"/>
                <a:cs typeface="Lora Bold"/>
                <a:sym typeface="Lora Bold"/>
              </a:rPr>
              <a:t>Nhận xét chung:</a:t>
            </a:r>
            <a:r>
              <a:rPr lang="en-US" sz="1265">
                <a:solidFill>
                  <a:srgbClr val="000000"/>
                </a:solidFill>
                <a:latin typeface="Lora"/>
                <a:ea typeface="Lora"/>
                <a:cs typeface="Lora"/>
                <a:sym typeface="Lora"/>
              </a:rPr>
              <a:t> Biểu đồ cho thấy mối quan hệ “m</a:t>
            </a:r>
            <a:r>
              <a:rPr lang="en-US" sz="1265" i="true">
                <a:solidFill>
                  <a:srgbClr val="000000"/>
                </a:solidFill>
                <a:latin typeface="Lora Italics"/>
                <a:ea typeface="Lora Italics"/>
                <a:cs typeface="Lora Italics"/>
                <a:sym typeface="Lora Italics"/>
              </a:rPr>
              <a:t>ột mất, một còn”</a:t>
            </a:r>
            <a:r>
              <a:rPr lang="en-US" sz="1265">
                <a:solidFill>
                  <a:srgbClr val="000000"/>
                </a:solidFill>
                <a:latin typeface="Lora"/>
                <a:ea typeface="Lora"/>
                <a:cs typeface="Lora"/>
                <a:sym typeface="Lora"/>
              </a:rPr>
              <a:t> giữa hai loại axit: citric acid </a:t>
            </a:r>
          </a:p>
          <a:p>
            <a:pPr algn="l">
              <a:lnSpc>
                <a:spcPts val="1771"/>
              </a:lnSpc>
              <a:spcBef>
                <a:spcPct val="0"/>
              </a:spcBef>
            </a:pPr>
            <a:r>
              <a:rPr lang="en-US" sz="1265">
                <a:solidFill>
                  <a:srgbClr val="000000"/>
                </a:solidFill>
                <a:latin typeface="Lora"/>
                <a:ea typeface="Lora"/>
                <a:cs typeface="Lora"/>
                <a:sym typeface="Lora"/>
              </a:rPr>
              <a:t>(axit citric) và volatile acidity (axit dễ bay hơi). Khi citric acid tăng thì volatile acidity giảm, và ngược lại. Hai loại axit này gần như không bao giờ cùng tồn tại ở mức cao trong một chai rượu</a:t>
            </a:r>
            <a:r>
              <a:rPr lang="en-US" sz="1265">
                <a:solidFill>
                  <a:srgbClr val="000000"/>
                </a:solidFill>
                <a:latin typeface="Lora"/>
                <a:ea typeface="Lora"/>
                <a:cs typeface="Lora"/>
                <a:sym typeface="Lora"/>
              </a:rPr>
              <a:t>.</a:t>
            </a:r>
          </a:p>
          <a:p>
            <a:pPr algn="l">
              <a:lnSpc>
                <a:spcPts val="1771"/>
              </a:lnSpc>
              <a:spcBef>
                <a:spcPct val="0"/>
              </a:spcBef>
            </a:pPr>
          </a:p>
          <a:p>
            <a:pPr algn="l">
              <a:lnSpc>
                <a:spcPts val="1771"/>
              </a:lnSpc>
              <a:spcBef>
                <a:spcPct val="0"/>
              </a:spcBef>
            </a:pPr>
            <a:r>
              <a:rPr lang="en-US" b="true" sz="1265">
                <a:solidFill>
                  <a:srgbClr val="000000"/>
                </a:solidFill>
                <a:latin typeface="Lora Bold"/>
                <a:ea typeface="Lora Bold"/>
                <a:cs typeface="Lora Bold"/>
                <a:sym typeface="Lora Bold"/>
              </a:rPr>
              <a:t>Điểm khác biệt:</a:t>
            </a:r>
            <a:r>
              <a:rPr lang="en-US" sz="1265">
                <a:solidFill>
                  <a:srgbClr val="000000"/>
                </a:solidFill>
                <a:latin typeface="Lora"/>
                <a:ea typeface="Lora"/>
                <a:cs typeface="Lora"/>
                <a:sym typeface="Lora"/>
              </a:rPr>
              <a:t> Mặc dù cả hai đều là axit, nhưng ảnh hưởng của chúng lên chất lượng hoàn toàn trái ngược. Citric acid hỗ trợ tích cực cho chất lượng (+0.23), trong khi volatile acidity là yếu tố tiêu cực chính (-0.39). Do đó, một chai rượu chất lượng cao thường có citric acid cao đi kèm với volatile acidity thấp - sự kết hợp này đảm bảo hương vị tươi sáng và hạn chế các tạp chất gây mùi khó chịu.</a:t>
            </a:r>
          </a:p>
          <a:p>
            <a:pPr algn="l">
              <a:lnSpc>
                <a:spcPts val="1771"/>
              </a:lnSpc>
              <a:spcBef>
                <a:spcPct val="0"/>
              </a:spcBef>
            </a:pPr>
          </a:p>
          <a:p>
            <a:pPr algn="l">
              <a:lnSpc>
                <a:spcPts val="1771"/>
              </a:lnSpc>
              <a:spcBef>
                <a:spcPct val="0"/>
              </a:spcBef>
            </a:pPr>
          </a:p>
          <a:p>
            <a:pPr algn="l">
              <a:lnSpc>
                <a:spcPts val="1771"/>
              </a:lnSpc>
              <a:spcBef>
                <a:spcPct val="0"/>
              </a:spcBef>
            </a:pPr>
          </a:p>
          <a:p>
            <a:pPr algn="l">
              <a:lnSpc>
                <a:spcPts val="1771"/>
              </a:lnSpc>
              <a:spcBef>
                <a:spcPct val="0"/>
              </a:spcBef>
            </a:pPr>
          </a:p>
          <a:p>
            <a:pPr algn="l">
              <a:lnSpc>
                <a:spcPts val="1771"/>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0ECEA"/>
        </a:solidFill>
      </p:bgPr>
    </p:bg>
    <p:spTree>
      <p:nvGrpSpPr>
        <p:cNvPr id="1" name=""/>
        <p:cNvGrpSpPr/>
        <p:nvPr/>
      </p:nvGrpSpPr>
      <p:grpSpPr>
        <a:xfrm>
          <a:off x="0" y="0"/>
          <a:ext cx="0" cy="0"/>
          <a:chOff x="0" y="0"/>
          <a:chExt cx="0" cy="0"/>
        </a:xfrm>
      </p:grpSpPr>
      <p:sp>
        <p:nvSpPr>
          <p:cNvPr name="TextBox 2" id="2"/>
          <p:cNvSpPr txBox="true"/>
          <p:nvPr/>
        </p:nvSpPr>
        <p:spPr>
          <a:xfrm rot="0">
            <a:off x="0" y="91822"/>
            <a:ext cx="2598374"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V. Kết luận</a:t>
            </a:r>
          </a:p>
          <a:p>
            <a:pPr algn="ctr">
              <a:lnSpc>
                <a:spcPts val="5082"/>
              </a:lnSpc>
              <a:spcBef>
                <a:spcPct val="0"/>
              </a:spcBef>
            </a:pPr>
          </a:p>
        </p:txBody>
      </p:sp>
      <p:sp>
        <p:nvSpPr>
          <p:cNvPr name="TextBox 3" id="3"/>
          <p:cNvSpPr txBox="true"/>
          <p:nvPr/>
        </p:nvSpPr>
        <p:spPr>
          <a:xfrm rot="0">
            <a:off x="0" y="776811"/>
            <a:ext cx="8202930"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Lora Bold"/>
                <a:ea typeface="Lora Bold"/>
                <a:cs typeface="Lora Bold"/>
                <a:sym typeface="Lora Bold"/>
              </a:rPr>
              <a:t>  1. Hồ sơ một chai rượu CHẤT LƯỢNG TỐT</a:t>
            </a:r>
          </a:p>
        </p:txBody>
      </p:sp>
      <p:sp>
        <p:nvSpPr>
          <p:cNvPr name="TextBox 4" id="4"/>
          <p:cNvSpPr txBox="true"/>
          <p:nvPr/>
        </p:nvSpPr>
        <p:spPr>
          <a:xfrm rot="0">
            <a:off x="364591" y="1352168"/>
            <a:ext cx="8480682" cy="2671344"/>
          </a:xfrm>
          <a:prstGeom prst="rect">
            <a:avLst/>
          </a:prstGeom>
        </p:spPr>
        <p:txBody>
          <a:bodyPr anchor="t" rtlCol="false" tIns="0" lIns="0" bIns="0" rIns="0">
            <a:spAutoFit/>
          </a:bodyPr>
          <a:lstStyle/>
          <a:p>
            <a:pPr algn="l">
              <a:lnSpc>
                <a:spcPts val="2353"/>
              </a:lnSpc>
            </a:pPr>
            <a:r>
              <a:rPr lang="en-US" sz="1681">
                <a:solidFill>
                  <a:srgbClr val="000000"/>
                </a:solidFill>
                <a:latin typeface="Lora"/>
                <a:ea typeface="Lora"/>
                <a:cs typeface="Lora"/>
                <a:sym typeface="Lora"/>
              </a:rPr>
              <a:t>Một chai rượu được đánh giá ca</a:t>
            </a:r>
            <a:r>
              <a:rPr lang="en-US" sz="1681">
                <a:solidFill>
                  <a:srgbClr val="000000"/>
                </a:solidFill>
                <a:latin typeface="Lora"/>
                <a:ea typeface="Lora"/>
                <a:cs typeface="Lora"/>
                <a:sym typeface="Lora"/>
              </a:rPr>
              <a:t>o thường sở hữu nhóm đặc tính then chốt sau:</a:t>
            </a:r>
          </a:p>
          <a:p>
            <a:pPr algn="l" marL="725890" indent="-241963" lvl="2">
              <a:lnSpc>
                <a:spcPts val="2353"/>
              </a:lnSpc>
              <a:buFont typeface="Arial"/>
              <a:buChar char="⚬"/>
            </a:pPr>
            <a:r>
              <a:rPr lang="en-US" sz="1681">
                <a:solidFill>
                  <a:srgbClr val="000000"/>
                </a:solidFill>
                <a:latin typeface="Lora"/>
                <a:ea typeface="Lora"/>
                <a:cs typeface="Lora"/>
                <a:sym typeface="Lora"/>
              </a:rPr>
              <a:t>Nồng độ cồn (alcohol) cao: Đây là yếu tố dự báo tích cực mạnh mẽ và quan trọng nhất.</a:t>
            </a:r>
          </a:p>
          <a:p>
            <a:pPr algn="l" marL="725890" indent="-241963" lvl="2">
              <a:lnSpc>
                <a:spcPts val="2353"/>
              </a:lnSpc>
              <a:buFont typeface="Arial"/>
              <a:buChar char="⚬"/>
            </a:pPr>
            <a:r>
              <a:rPr lang="en-US" sz="1681">
                <a:solidFill>
                  <a:srgbClr val="000000"/>
                </a:solidFill>
                <a:latin typeface="Lora"/>
                <a:ea typeface="Lora"/>
                <a:cs typeface="Lora"/>
                <a:sym typeface="Lora"/>
              </a:rPr>
              <a:t>Độ axit dễ bay hơi (volatile acidity) thấp: Đảm bảo rượu không có mùi giấm hoặc mùi khó chịu.</a:t>
            </a:r>
          </a:p>
          <a:p>
            <a:pPr algn="l" marL="725890" indent="-241963" lvl="2">
              <a:lnSpc>
                <a:spcPts val="2353"/>
              </a:lnSpc>
              <a:buFont typeface="Arial"/>
              <a:buChar char="⚬"/>
            </a:pPr>
            <a:r>
              <a:rPr lang="en-US" sz="1681">
                <a:solidFill>
                  <a:srgbClr val="000000"/>
                </a:solidFill>
                <a:latin typeface="Lora"/>
                <a:ea typeface="Lora"/>
                <a:cs typeface="Lora"/>
                <a:sym typeface="Lora"/>
              </a:rPr>
              <a:t>Hàm lượng axit citric (citric acid) ở mức trung bình đến cao: Góp phần tạo nên vị tươi sáng, cân bằng và có liên quan đến việc kìm hãm sự phát triển của axit dễ bay hơi.</a:t>
            </a:r>
          </a:p>
          <a:p>
            <a:pPr algn="l">
              <a:lnSpc>
                <a:spcPts val="2353"/>
              </a:lnSpc>
              <a:spcBef>
                <a:spcPct val="0"/>
              </a:spcBef>
            </a:pPr>
          </a:p>
        </p:txBody>
      </p:sp>
      <p:sp>
        <p:nvSpPr>
          <p:cNvPr name="TextBox 5" id="5"/>
          <p:cNvSpPr txBox="true"/>
          <p:nvPr/>
        </p:nvSpPr>
        <p:spPr>
          <a:xfrm rot="0">
            <a:off x="364591" y="3966362"/>
            <a:ext cx="7020875" cy="1581150"/>
          </a:xfrm>
          <a:prstGeom prst="rect">
            <a:avLst/>
          </a:prstGeom>
        </p:spPr>
        <p:txBody>
          <a:bodyPr anchor="t" rtlCol="false" tIns="0" lIns="0" bIns="0" rIns="0">
            <a:spAutoFit/>
          </a:bodyPr>
          <a:lstStyle/>
          <a:p>
            <a:pPr algn="ctr">
              <a:lnSpc>
                <a:spcPts val="4200"/>
              </a:lnSpc>
            </a:pPr>
            <a:r>
              <a:rPr lang="en-US" sz="3000" b="true">
                <a:solidFill>
                  <a:srgbClr val="000000"/>
                </a:solidFill>
                <a:latin typeface="Lora Bold"/>
                <a:ea typeface="Lora Bold"/>
                <a:cs typeface="Lora Bold"/>
                <a:sym typeface="Lora Bold"/>
              </a:rPr>
              <a:t>2. Dấu hiệu nhận biết một chai rượu </a:t>
            </a:r>
          </a:p>
          <a:p>
            <a:pPr algn="ctr">
              <a:lnSpc>
                <a:spcPts val="4200"/>
              </a:lnSpc>
            </a:pPr>
            <a:r>
              <a:rPr lang="en-US" sz="3000" b="true">
                <a:solidFill>
                  <a:srgbClr val="000000"/>
                </a:solidFill>
                <a:latin typeface="Lora Bold"/>
                <a:ea typeface="Lora Bold"/>
                <a:cs typeface="Lora Bold"/>
                <a:sym typeface="Lora Bold"/>
              </a:rPr>
              <a:t>CHẤT LƯỢNG KÉM</a:t>
            </a:r>
          </a:p>
          <a:p>
            <a:pPr algn="ctr">
              <a:lnSpc>
                <a:spcPts val="4200"/>
              </a:lnSpc>
              <a:spcBef>
                <a:spcPct val="0"/>
              </a:spcBef>
            </a:pPr>
          </a:p>
        </p:txBody>
      </p:sp>
      <p:sp>
        <p:nvSpPr>
          <p:cNvPr name="TextBox 6" id="6"/>
          <p:cNvSpPr txBox="true"/>
          <p:nvPr/>
        </p:nvSpPr>
        <p:spPr>
          <a:xfrm rot="0">
            <a:off x="364591" y="5215612"/>
            <a:ext cx="8480682" cy="2076690"/>
          </a:xfrm>
          <a:prstGeom prst="rect">
            <a:avLst/>
          </a:prstGeom>
        </p:spPr>
        <p:txBody>
          <a:bodyPr anchor="t" rtlCol="false" tIns="0" lIns="0" bIns="0" rIns="0">
            <a:spAutoFit/>
          </a:bodyPr>
          <a:lstStyle/>
          <a:p>
            <a:pPr algn="l">
              <a:lnSpc>
                <a:spcPts val="2353"/>
              </a:lnSpc>
            </a:pPr>
            <a:r>
              <a:rPr lang="en-US" sz="1681">
                <a:solidFill>
                  <a:srgbClr val="000000"/>
                </a:solidFill>
                <a:latin typeface="Lora"/>
                <a:ea typeface="Lora"/>
                <a:cs typeface="Lora"/>
                <a:sym typeface="Lora"/>
              </a:rPr>
              <a:t>Ngược lại, một chai rượu kém chất lượng</a:t>
            </a:r>
            <a:r>
              <a:rPr lang="en-US" sz="1681">
                <a:solidFill>
                  <a:srgbClr val="000000"/>
                </a:solidFill>
                <a:latin typeface="Lora"/>
                <a:ea typeface="Lora"/>
                <a:cs typeface="Lora"/>
                <a:sym typeface="Lora"/>
              </a:rPr>
              <a:t> thường mắc phải một hoặc nhiều lỗi sau:</a:t>
            </a:r>
          </a:p>
          <a:p>
            <a:pPr algn="l" marL="362945" indent="-181473" lvl="1">
              <a:lnSpc>
                <a:spcPts val="2353"/>
              </a:lnSpc>
              <a:buFont typeface="Arial"/>
              <a:buChar char="•"/>
            </a:pPr>
            <a:r>
              <a:rPr lang="en-US" sz="1681">
                <a:solidFill>
                  <a:srgbClr val="000000"/>
                </a:solidFill>
                <a:latin typeface="Lora"/>
                <a:ea typeface="Lora"/>
                <a:cs typeface="Lora"/>
                <a:sym typeface="Lora"/>
              </a:rPr>
              <a:t>Độ axit dễ bay hơi (volatile acidity) quá cao: Đây là "lỗi" phổ biến và nghiêm trọng nhất.</a:t>
            </a:r>
          </a:p>
          <a:p>
            <a:pPr algn="l" marL="362945" indent="-181473" lvl="1">
              <a:lnSpc>
                <a:spcPts val="2353"/>
              </a:lnSpc>
              <a:buFont typeface="Arial"/>
              <a:buChar char="•"/>
            </a:pPr>
            <a:r>
              <a:rPr lang="en-US" sz="1681">
                <a:solidFill>
                  <a:srgbClr val="000000"/>
                </a:solidFill>
                <a:latin typeface="Lora"/>
                <a:ea typeface="Lora"/>
                <a:cs typeface="Lora"/>
                <a:sym typeface="Lora"/>
              </a:rPr>
              <a:t>Nồng</a:t>
            </a:r>
            <a:r>
              <a:rPr lang="en-US" sz="1681">
                <a:solidFill>
                  <a:srgbClr val="000000"/>
                </a:solidFill>
                <a:latin typeface="Lora"/>
                <a:ea typeface="Lora"/>
                <a:cs typeface="Lora"/>
                <a:sym typeface="Lora"/>
              </a:rPr>
              <a:t> độ cồn (alcohol) thấp: Thiếu đi sự đậm đà và cấu trúc.</a:t>
            </a:r>
          </a:p>
          <a:p>
            <a:pPr algn="l" marL="362945" indent="-181473" lvl="1">
              <a:lnSpc>
                <a:spcPts val="2353"/>
              </a:lnSpc>
              <a:buFont typeface="Arial"/>
              <a:buChar char="•"/>
            </a:pPr>
            <a:r>
              <a:rPr lang="en-US" sz="1681">
                <a:solidFill>
                  <a:srgbClr val="000000"/>
                </a:solidFill>
                <a:latin typeface="Lora"/>
                <a:ea typeface="Lora"/>
                <a:cs typeface="Lora"/>
                <a:sym typeface="Lora"/>
              </a:rPr>
              <a:t>Hàm lượng muối (chlorides) cao: Có thể khiến rượu có vị mặn hoặc đắng khó chịu. ( ảnh hưởng ít )</a:t>
            </a:r>
          </a:p>
          <a:p>
            <a:pPr algn="l">
              <a:lnSpc>
                <a:spcPts val="2353"/>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0ECEA"/>
        </a:solidFill>
      </p:bgPr>
    </p:bg>
    <p:spTree>
      <p:nvGrpSpPr>
        <p:cNvPr id="1" name=""/>
        <p:cNvGrpSpPr/>
        <p:nvPr/>
      </p:nvGrpSpPr>
      <p:grpSpPr>
        <a:xfrm>
          <a:off x="0" y="0"/>
          <a:ext cx="0" cy="0"/>
          <a:chOff x="0" y="0"/>
          <a:chExt cx="0" cy="0"/>
        </a:xfrm>
      </p:grpSpPr>
      <p:sp>
        <p:nvSpPr>
          <p:cNvPr name="TextBox 2" id="2"/>
          <p:cNvSpPr txBox="true"/>
          <p:nvPr/>
        </p:nvSpPr>
        <p:spPr>
          <a:xfrm rot="0">
            <a:off x="0" y="91822"/>
            <a:ext cx="2598374"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V. Kết luận</a:t>
            </a:r>
          </a:p>
          <a:p>
            <a:pPr algn="ctr">
              <a:lnSpc>
                <a:spcPts val="5082"/>
              </a:lnSpc>
              <a:spcBef>
                <a:spcPct val="0"/>
              </a:spcBef>
            </a:pPr>
          </a:p>
        </p:txBody>
      </p:sp>
      <p:sp>
        <p:nvSpPr>
          <p:cNvPr name="TextBox 3" id="3"/>
          <p:cNvSpPr txBox="true"/>
          <p:nvPr/>
        </p:nvSpPr>
        <p:spPr>
          <a:xfrm rot="0">
            <a:off x="104909" y="828293"/>
            <a:ext cx="7452360"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Lora Bold"/>
                <a:ea typeface="Lora Bold"/>
                <a:cs typeface="Lora Bold"/>
                <a:sym typeface="Lora Bold"/>
              </a:rPr>
              <a:t>3. Đề xuất Giải pháp cho Nhà sản xuất</a:t>
            </a:r>
          </a:p>
        </p:txBody>
      </p:sp>
      <p:sp>
        <p:nvSpPr>
          <p:cNvPr name="TextBox 4" id="4"/>
          <p:cNvSpPr txBox="true"/>
          <p:nvPr/>
        </p:nvSpPr>
        <p:spPr>
          <a:xfrm rot="0">
            <a:off x="330002" y="1592785"/>
            <a:ext cx="8480682" cy="2062326"/>
          </a:xfrm>
          <a:prstGeom prst="rect">
            <a:avLst/>
          </a:prstGeom>
        </p:spPr>
        <p:txBody>
          <a:bodyPr anchor="t" rtlCol="false" tIns="0" lIns="0" bIns="0" rIns="0">
            <a:spAutoFit/>
          </a:bodyPr>
          <a:lstStyle/>
          <a:p>
            <a:pPr algn="l" marL="362945" indent="-181473" lvl="1">
              <a:lnSpc>
                <a:spcPts val="2353"/>
              </a:lnSpc>
              <a:buFont typeface="Arial"/>
              <a:buChar char="•"/>
            </a:pPr>
            <a:r>
              <a:rPr lang="en-US" sz="1681">
                <a:solidFill>
                  <a:srgbClr val="000000"/>
                </a:solidFill>
                <a:latin typeface="Lora"/>
                <a:ea typeface="Lora"/>
                <a:cs typeface="Lora"/>
                <a:sym typeface="Lora"/>
              </a:rPr>
              <a:t>Tập trung kiểm s</a:t>
            </a:r>
            <a:r>
              <a:rPr lang="en-US" sz="1681">
                <a:solidFill>
                  <a:srgbClr val="000000"/>
                </a:solidFill>
                <a:latin typeface="Lora"/>
                <a:ea typeface="Lora"/>
                <a:cs typeface="Lora"/>
                <a:sym typeface="Lora"/>
              </a:rPr>
              <a:t>oát quy trình lên men:</a:t>
            </a:r>
            <a:r>
              <a:rPr lang="en-US" sz="1681">
                <a:solidFill>
                  <a:srgbClr val="000000"/>
                </a:solidFill>
                <a:latin typeface="Lora"/>
                <a:ea typeface="Lora"/>
                <a:cs typeface="Lora"/>
                <a:sym typeface="Lora"/>
              </a:rPr>
              <a:t> Để hạn chế tối đa sự hình thành axit dễ bay hơi (volatile acidity) - "kẻ phá hoại" số một.</a:t>
            </a:r>
          </a:p>
          <a:p>
            <a:pPr algn="l" marL="362945" indent="-181473" lvl="1">
              <a:lnSpc>
                <a:spcPts val="2353"/>
              </a:lnSpc>
              <a:buFont typeface="Arial"/>
              <a:buChar char="•"/>
            </a:pPr>
            <a:r>
              <a:rPr lang="en-US" sz="1681">
                <a:solidFill>
                  <a:srgbClr val="000000"/>
                </a:solidFill>
                <a:latin typeface="Lora"/>
                <a:ea typeface="Lora"/>
                <a:cs typeface="Lora"/>
                <a:sym typeface="Lora"/>
              </a:rPr>
              <a:t> Tận dụng mối quan hệ đối kháng: Giữa axit citric và axit dễ bay hơi, bằng cách duy trì một hàm lượng citric acid phù hợp để ổn định chất lượng.</a:t>
            </a:r>
          </a:p>
          <a:p>
            <a:pPr algn="l" marL="362945" indent="-181473" lvl="1">
              <a:lnSpc>
                <a:spcPts val="2353"/>
              </a:lnSpc>
              <a:buFont typeface="Arial"/>
              <a:buChar char="•"/>
            </a:pPr>
            <a:r>
              <a:rPr lang="en-US" sz="1681">
                <a:solidFill>
                  <a:srgbClr val="000000"/>
                </a:solidFill>
                <a:latin typeface="Lora"/>
                <a:ea typeface="Lora"/>
                <a:cs typeface="Lora"/>
                <a:sym typeface="Lora"/>
              </a:rPr>
              <a:t>Tối ưu hóa để đạt nồng độ cồn (alcohol) phù hợp: Thay vì tập trung vào các chỉ số ít ảnh hưởng như đường dư (residual sugar).</a:t>
            </a:r>
          </a:p>
          <a:p>
            <a:pPr algn="l">
              <a:lnSpc>
                <a:spcPts val="235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ECEA"/>
        </a:solidFill>
      </p:bgPr>
    </p:bg>
    <p:spTree>
      <p:nvGrpSpPr>
        <p:cNvPr id="1" name=""/>
        <p:cNvGrpSpPr/>
        <p:nvPr/>
      </p:nvGrpSpPr>
      <p:grpSpPr>
        <a:xfrm>
          <a:off x="0" y="0"/>
          <a:ext cx="0" cy="0"/>
          <a:chOff x="0" y="0"/>
          <a:chExt cx="0" cy="0"/>
        </a:xfrm>
      </p:grpSpPr>
      <p:sp>
        <p:nvSpPr>
          <p:cNvPr name="TextBox 2" id="2"/>
          <p:cNvSpPr txBox="true"/>
          <p:nvPr/>
        </p:nvSpPr>
        <p:spPr>
          <a:xfrm rot="0">
            <a:off x="267996" y="131759"/>
            <a:ext cx="4561284" cy="612647"/>
          </a:xfrm>
          <a:prstGeom prst="rect">
            <a:avLst/>
          </a:prstGeom>
        </p:spPr>
        <p:txBody>
          <a:bodyPr anchor="t" rtlCol="false" tIns="0" lIns="0" bIns="0" rIns="0">
            <a:spAutoFit/>
          </a:bodyPr>
          <a:lstStyle/>
          <a:p>
            <a:pPr algn="ctr">
              <a:lnSpc>
                <a:spcPts val="5082"/>
              </a:lnSpc>
              <a:spcBef>
                <a:spcPct val="0"/>
              </a:spcBef>
            </a:pPr>
            <a:r>
              <a:rPr lang="en-US" b="true" sz="3630">
                <a:solidFill>
                  <a:srgbClr val="000000"/>
                </a:solidFill>
                <a:latin typeface="Lora Bold"/>
                <a:ea typeface="Lora Bold"/>
                <a:cs typeface="Lora Bold"/>
                <a:sym typeface="Lora Bold"/>
              </a:rPr>
              <a:t>I. Giới thiệu về đề tài</a:t>
            </a:r>
          </a:p>
        </p:txBody>
      </p:sp>
      <p:sp>
        <p:nvSpPr>
          <p:cNvPr name="TextBox 3" id="3"/>
          <p:cNvSpPr txBox="true"/>
          <p:nvPr/>
        </p:nvSpPr>
        <p:spPr>
          <a:xfrm rot="0">
            <a:off x="-49736" y="776811"/>
            <a:ext cx="2598374"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Lora Bold"/>
                <a:ea typeface="Lora Bold"/>
                <a:cs typeface="Lora Bold"/>
                <a:sym typeface="Lora Bold"/>
              </a:rPr>
              <a:t>Giới thiệu</a:t>
            </a:r>
          </a:p>
        </p:txBody>
      </p:sp>
      <p:sp>
        <p:nvSpPr>
          <p:cNvPr name="TextBox 4" id="4"/>
          <p:cNvSpPr txBox="true"/>
          <p:nvPr/>
        </p:nvSpPr>
        <p:spPr>
          <a:xfrm rot="0">
            <a:off x="393125" y="1338786"/>
            <a:ext cx="8167251"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Lora"/>
                <a:ea typeface="Lora"/>
                <a:cs typeface="Lora"/>
                <a:sym typeface="Lora"/>
              </a:rPr>
              <a:t>Trong thời đại công nghệ và kh</a:t>
            </a:r>
            <a:r>
              <a:rPr lang="en-US" sz="2000">
                <a:solidFill>
                  <a:srgbClr val="000000"/>
                </a:solidFill>
                <a:latin typeface="Lora"/>
                <a:ea typeface="Lora"/>
                <a:cs typeface="Lora"/>
                <a:sym typeface="Lora"/>
              </a:rPr>
              <a:t>oa học dữ liệu phát triển, việc ứng dụng phân tích dữ liệu và học máy vào thực tiễn ngày càng phổ biến. Đề tài “Đánh giá chất lượng rượu” hướng đến việc phân tích các yếu tố hóa học ảnh hưởng đến chất lượng rượu và xây dựng mô hình dự đoán điểm chất lượng. Nhờ đó, quá trình đánh giá rượu có thể được tự động hóa, giúp kết quả nhanh chóng, khách quan và chính xác hơn so với cách đánh giá cảm quan truyền thống.</a:t>
            </a:r>
          </a:p>
        </p:txBody>
      </p:sp>
      <p:sp>
        <p:nvSpPr>
          <p:cNvPr name="TextBox 5" id="5"/>
          <p:cNvSpPr txBox="true"/>
          <p:nvPr/>
        </p:nvSpPr>
        <p:spPr>
          <a:xfrm rot="0">
            <a:off x="0" y="3821635"/>
            <a:ext cx="2598374"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Lora Bold"/>
                <a:ea typeface="Lora Bold"/>
                <a:cs typeface="Lora Bold"/>
                <a:sym typeface="Lora Bold"/>
              </a:rPr>
              <a:t>2. Mục tiêu</a:t>
            </a:r>
          </a:p>
        </p:txBody>
      </p:sp>
      <p:sp>
        <p:nvSpPr>
          <p:cNvPr name="TextBox 6" id="6"/>
          <p:cNvSpPr txBox="true"/>
          <p:nvPr/>
        </p:nvSpPr>
        <p:spPr>
          <a:xfrm rot="0">
            <a:off x="267996" y="5323410"/>
            <a:ext cx="8167251" cy="692150"/>
          </a:xfrm>
          <a:prstGeom prst="rect">
            <a:avLst/>
          </a:prstGeom>
        </p:spPr>
        <p:txBody>
          <a:bodyPr anchor="t" rtlCol="false" tIns="0" lIns="0" bIns="0" rIns="0">
            <a:spAutoFit/>
          </a:bodyPr>
          <a:lstStyle/>
          <a:p>
            <a:pPr algn="just" marL="431801" indent="-215900" lvl="1">
              <a:lnSpc>
                <a:spcPts val="2800"/>
              </a:lnSpc>
              <a:spcBef>
                <a:spcPct val="0"/>
              </a:spcBef>
              <a:buFont typeface="Arial"/>
              <a:buChar char="•"/>
            </a:pPr>
            <a:r>
              <a:rPr lang="en-US" sz="2000">
                <a:solidFill>
                  <a:srgbClr val="000000"/>
                </a:solidFill>
                <a:latin typeface="Lora"/>
                <a:ea typeface="Lora"/>
                <a:cs typeface="Lora"/>
                <a:sym typeface="Lora"/>
              </a:rPr>
              <a:t>Có thể đánh giá được chất lượng các loại rượu dựa vào thông tin biết được.</a:t>
            </a:r>
          </a:p>
        </p:txBody>
      </p:sp>
      <p:sp>
        <p:nvSpPr>
          <p:cNvPr name="TextBox 7" id="7"/>
          <p:cNvSpPr txBox="true"/>
          <p:nvPr/>
        </p:nvSpPr>
        <p:spPr>
          <a:xfrm rot="0">
            <a:off x="267996" y="6234635"/>
            <a:ext cx="8167251" cy="692150"/>
          </a:xfrm>
          <a:prstGeom prst="rect">
            <a:avLst/>
          </a:prstGeom>
        </p:spPr>
        <p:txBody>
          <a:bodyPr anchor="t" rtlCol="false" tIns="0" lIns="0" bIns="0" rIns="0">
            <a:spAutoFit/>
          </a:bodyPr>
          <a:lstStyle/>
          <a:p>
            <a:pPr algn="just" marL="431801" indent="-215900" lvl="1">
              <a:lnSpc>
                <a:spcPts val="2800"/>
              </a:lnSpc>
              <a:spcBef>
                <a:spcPct val="0"/>
              </a:spcBef>
              <a:buFont typeface="Arial"/>
              <a:buChar char="•"/>
            </a:pPr>
            <a:r>
              <a:rPr lang="en-US" sz="2000">
                <a:solidFill>
                  <a:srgbClr val="000000"/>
                </a:solidFill>
                <a:latin typeface="Lora"/>
                <a:ea typeface="Lora"/>
                <a:cs typeface="Lora"/>
                <a:sym typeface="Lora"/>
              </a:rPr>
              <a:t>Có thể đề xuất được những giải pháp cho nhà cung cấp để có thể nâng chất lượng loại rượu.</a:t>
            </a:r>
          </a:p>
        </p:txBody>
      </p:sp>
      <p:sp>
        <p:nvSpPr>
          <p:cNvPr name="TextBox 8" id="8"/>
          <p:cNvSpPr txBox="true"/>
          <p:nvPr/>
        </p:nvSpPr>
        <p:spPr>
          <a:xfrm rot="0">
            <a:off x="267996" y="4412185"/>
            <a:ext cx="8167251" cy="692150"/>
          </a:xfrm>
          <a:prstGeom prst="rect">
            <a:avLst/>
          </a:prstGeom>
        </p:spPr>
        <p:txBody>
          <a:bodyPr anchor="t" rtlCol="false" tIns="0" lIns="0" bIns="0" rIns="0">
            <a:spAutoFit/>
          </a:bodyPr>
          <a:lstStyle/>
          <a:p>
            <a:pPr algn="just" marL="431801" indent="-215900" lvl="1">
              <a:lnSpc>
                <a:spcPts val="2800"/>
              </a:lnSpc>
              <a:spcBef>
                <a:spcPct val="0"/>
              </a:spcBef>
              <a:buFont typeface="Arial"/>
              <a:buChar char="•"/>
            </a:pPr>
            <a:r>
              <a:rPr lang="en-US" sz="2000">
                <a:solidFill>
                  <a:srgbClr val="000000"/>
                </a:solidFill>
                <a:latin typeface="Lora"/>
                <a:ea typeface="Lora"/>
                <a:cs typeface="Lora"/>
                <a:sym typeface="Lora"/>
              </a:rPr>
              <a:t>Phân tích được những dữ liệu đầu vào có liên quan đến chất lượng của từng loại rượu.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0ECEA"/>
        </a:solidFill>
      </p:bgPr>
    </p:bg>
    <p:spTree>
      <p:nvGrpSpPr>
        <p:cNvPr id="1" name=""/>
        <p:cNvGrpSpPr/>
        <p:nvPr/>
      </p:nvGrpSpPr>
      <p:grpSpPr>
        <a:xfrm>
          <a:off x="0" y="0"/>
          <a:ext cx="0" cy="0"/>
          <a:chOff x="0" y="0"/>
          <a:chExt cx="0" cy="0"/>
        </a:xfrm>
      </p:grpSpPr>
      <p:sp>
        <p:nvSpPr>
          <p:cNvPr name="TextBox 2" id="2"/>
          <p:cNvSpPr txBox="true"/>
          <p:nvPr/>
        </p:nvSpPr>
        <p:spPr>
          <a:xfrm rot="0">
            <a:off x="0" y="131759"/>
            <a:ext cx="7426267" cy="612647"/>
          </a:xfrm>
          <a:prstGeom prst="rect">
            <a:avLst/>
          </a:prstGeom>
        </p:spPr>
        <p:txBody>
          <a:bodyPr anchor="t" rtlCol="false" tIns="0" lIns="0" bIns="0" rIns="0">
            <a:spAutoFit/>
          </a:bodyPr>
          <a:lstStyle/>
          <a:p>
            <a:pPr algn="ctr">
              <a:lnSpc>
                <a:spcPts val="5082"/>
              </a:lnSpc>
              <a:spcBef>
                <a:spcPct val="0"/>
              </a:spcBef>
            </a:pPr>
            <a:r>
              <a:rPr lang="en-US" b="true" sz="3630">
                <a:solidFill>
                  <a:srgbClr val="000000"/>
                </a:solidFill>
                <a:latin typeface="Lora Bold"/>
                <a:ea typeface="Lora Bold"/>
                <a:cs typeface="Lora Bold"/>
                <a:sym typeface="Lora Bold"/>
              </a:rPr>
              <a:t>II. Thông tin cơ bản của dữ liệu</a:t>
            </a:r>
          </a:p>
        </p:txBody>
      </p:sp>
      <p:sp>
        <p:nvSpPr>
          <p:cNvPr name="TextBox 3" id="3"/>
          <p:cNvSpPr txBox="true"/>
          <p:nvPr/>
        </p:nvSpPr>
        <p:spPr>
          <a:xfrm rot="0">
            <a:off x="310594" y="976935"/>
            <a:ext cx="8332312" cy="6308031"/>
          </a:xfrm>
          <a:prstGeom prst="rect">
            <a:avLst/>
          </a:prstGeom>
        </p:spPr>
        <p:txBody>
          <a:bodyPr anchor="t" rtlCol="false" tIns="0" lIns="0" bIns="0" rIns="0">
            <a:spAutoFit/>
          </a:bodyPr>
          <a:lstStyle/>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Fixed acidity (Độ axit cố định): Gồm các axit hữu cơ không bay hơi như</a:t>
            </a:r>
            <a:r>
              <a:rPr lang="en-US" sz="1708">
                <a:solidFill>
                  <a:srgbClr val="000000"/>
                </a:solidFill>
                <a:latin typeface="Lora"/>
                <a:ea typeface="Lora"/>
                <a:cs typeface="Lora"/>
                <a:sym typeface="Lora"/>
              </a:rPr>
              <a:t> malic, lactic, tartaric, citric — quyết định vị chua tổng thể của rượu.</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Volatile acidity (Độ axit bay hơi): Lượng axit axetic; quá cao gây mùi giấm, ảnh hưởng tiêu cực đến hương vị.</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Citric acid (Axit citric): Tạo vị tươi mát, dễ chịu; là axit tự nhiên trong trái cây họ cam quýt.</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Residual sugar (Đường dư): Lượng đường còn lại sau khi lên men, ảnh hưởng đến độ ngọt và phân loại rượu.</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Chlorides (Muối chloride): Lượng ion Cl⁻ trong rượu; ảnh hưởng đến hương vị và được giới hạn ở mức an toàn.</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Free sulfur dioxide (SO₂ tự do): Dạng SO₂ hoạt động có khả năng kháng khuẩn và chống oxy hóa.</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Total sulfur dioxide (Tổng SO₂): Gồm cả SO₂ tự do và liên kết; nồng độ cao gây mùi khó chịu.</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Density (Mật độ): Phụ thuộc vào lượng cồn và đường; đo bằng tỉ trọng kế (hydrometer).</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pH: Thể hiện độ axit (3–4 là mức lý tưởng); pH cao dễ làm rượu hỏng.</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Sulphates (Sunphat): Chất phụ gia tạo và duy trì SO₂, giúp bảo quản rượu.</a:t>
            </a:r>
          </a:p>
          <a:p>
            <a:pPr algn="l" marL="368902" indent="-184451" lvl="1">
              <a:lnSpc>
                <a:spcPts val="2392"/>
              </a:lnSpc>
              <a:spcBef>
                <a:spcPct val="0"/>
              </a:spcBef>
              <a:buFont typeface="Arial"/>
              <a:buChar char="•"/>
            </a:pPr>
            <a:r>
              <a:rPr lang="en-US" sz="1708">
                <a:solidFill>
                  <a:srgbClr val="000000"/>
                </a:solidFill>
                <a:latin typeface="Lora"/>
                <a:ea typeface="Lora"/>
                <a:cs typeface="Lora"/>
                <a:sym typeface="Lora"/>
              </a:rPr>
              <a:t>Alcohol (Nồng độ cồn): Tỷ lệ % ethanol; yếu tố chính quyết định hương vị và cảm giác khi uống.</a:t>
            </a:r>
          </a:p>
          <a:p>
            <a:pPr algn="l">
              <a:lnSpc>
                <a:spcPts val="2392"/>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2492758" y="1377268"/>
            <a:ext cx="3967984" cy="3131641"/>
          </a:xfrm>
          <a:custGeom>
            <a:avLst/>
            <a:gdLst/>
            <a:ahLst/>
            <a:cxnLst/>
            <a:rect r="r" b="b" t="t" l="l"/>
            <a:pathLst>
              <a:path h="3131641" w="3967984">
                <a:moveTo>
                  <a:pt x="0" y="0"/>
                </a:moveTo>
                <a:lnTo>
                  <a:pt x="3967984" y="0"/>
                </a:lnTo>
                <a:lnTo>
                  <a:pt x="3967984" y="3131641"/>
                </a:lnTo>
                <a:lnTo>
                  <a:pt x="0" y="3131641"/>
                </a:lnTo>
                <a:lnTo>
                  <a:pt x="0" y="0"/>
                </a:lnTo>
                <a:close/>
              </a:path>
            </a:pathLst>
          </a:custGeom>
          <a:blipFill>
            <a:blip r:embed="rId2"/>
            <a:stretch>
              <a:fillRect l="0" t="0" r="0" b="0"/>
            </a:stretch>
          </a:blipFill>
        </p:spPr>
      </p:sp>
      <p:sp>
        <p:nvSpPr>
          <p:cNvPr name="TextBox 3" id="3"/>
          <p:cNvSpPr txBox="true"/>
          <p:nvPr/>
        </p:nvSpPr>
        <p:spPr>
          <a:xfrm rot="0">
            <a:off x="147811" y="137923"/>
            <a:ext cx="4221022" cy="612647"/>
          </a:xfrm>
          <a:prstGeom prst="rect">
            <a:avLst/>
          </a:prstGeom>
        </p:spPr>
        <p:txBody>
          <a:bodyPr anchor="t" rtlCol="false" tIns="0" lIns="0" bIns="0" rIns="0">
            <a:spAutoFit/>
          </a:bodyPr>
          <a:lstStyle/>
          <a:p>
            <a:pPr algn="ctr">
              <a:lnSpc>
                <a:spcPts val="5082"/>
              </a:lnSpc>
              <a:spcBef>
                <a:spcPct val="0"/>
              </a:spcBef>
            </a:pPr>
            <a:r>
              <a:rPr lang="en-US" b="true" sz="3630">
                <a:solidFill>
                  <a:srgbClr val="000000"/>
                </a:solidFill>
                <a:latin typeface="Lora Bold"/>
                <a:ea typeface="Lora Bold"/>
                <a:cs typeface="Lora Bold"/>
                <a:sym typeface="Lora Bold"/>
              </a:rPr>
              <a:t>III. Mô tả thống kê</a:t>
            </a:r>
          </a:p>
        </p:txBody>
      </p:sp>
      <p:sp>
        <p:nvSpPr>
          <p:cNvPr name="TextBox 4" id="4"/>
          <p:cNvSpPr txBox="true"/>
          <p:nvPr/>
        </p:nvSpPr>
        <p:spPr>
          <a:xfrm rot="0">
            <a:off x="245164" y="4671020"/>
            <a:ext cx="8653729" cy="38639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Lora"/>
                <a:ea typeface="Lora"/>
                <a:cs typeface="Lora"/>
                <a:sym typeface="Lora"/>
              </a:rPr>
              <a:t>Thông tin cơ bản của bộ dữ liê</a:t>
            </a:r>
            <a:r>
              <a:rPr lang="en-US" sz="2000">
                <a:solidFill>
                  <a:srgbClr val="000000"/>
                </a:solidFill>
                <a:latin typeface="Lora"/>
                <a:ea typeface="Lora"/>
                <a:cs typeface="Lora"/>
                <a:sym typeface="Lora"/>
              </a:rPr>
              <a:t>u:</a:t>
            </a:r>
          </a:p>
          <a:p>
            <a:pPr algn="l" marL="431801" indent="-215900" lvl="1">
              <a:lnSpc>
                <a:spcPts val="2800"/>
              </a:lnSpc>
              <a:spcBef>
                <a:spcPct val="0"/>
              </a:spcBef>
              <a:buFont typeface="Arial"/>
              <a:buChar char="•"/>
            </a:pPr>
            <a:r>
              <a:rPr lang="en-US" sz="2000">
                <a:solidFill>
                  <a:srgbClr val="000000"/>
                </a:solidFill>
                <a:latin typeface="Lora"/>
                <a:ea typeface="Lora"/>
                <a:cs typeface="Lora"/>
                <a:sym typeface="Lora"/>
              </a:rPr>
              <a:t>Dữ liệu có 11 tính chất để phân lớp: fixed acidity,volatile acidity, citric acid, residual sugar, chlorides, free sulfur dioxide, total sulfur dioxide, density, ph, sulphates, alcohol.</a:t>
            </a:r>
          </a:p>
          <a:p>
            <a:pPr algn="l" marL="431801" indent="-215900" lvl="1">
              <a:lnSpc>
                <a:spcPts val="2800"/>
              </a:lnSpc>
              <a:spcBef>
                <a:spcPct val="0"/>
              </a:spcBef>
              <a:buFont typeface="Arial"/>
              <a:buChar char="•"/>
            </a:pPr>
            <a:r>
              <a:rPr lang="en-US" sz="2000">
                <a:solidFill>
                  <a:srgbClr val="000000"/>
                </a:solidFill>
                <a:latin typeface="Lora"/>
                <a:ea typeface="Lora"/>
                <a:cs typeface="Lora"/>
                <a:sym typeface="Lora"/>
              </a:rPr>
              <a:t>Các giá trị đều là số học thuộc kiểu float64 và int64</a:t>
            </a:r>
          </a:p>
          <a:p>
            <a:pPr algn="l" marL="431801" indent="-215900" lvl="1">
              <a:lnSpc>
                <a:spcPts val="2800"/>
              </a:lnSpc>
              <a:spcBef>
                <a:spcPct val="0"/>
              </a:spcBef>
              <a:buFont typeface="Arial"/>
              <a:buChar char="•"/>
            </a:pPr>
            <a:r>
              <a:rPr lang="en-US" sz="2000">
                <a:solidFill>
                  <a:srgbClr val="000000"/>
                </a:solidFill>
                <a:latin typeface="Lora"/>
                <a:ea typeface="Lora"/>
                <a:cs typeface="Lora"/>
                <a:sym typeface="Lora"/>
              </a:rPr>
              <a:t>Tổng số dòng dữ liệu là 1599.</a:t>
            </a:r>
          </a:p>
          <a:p>
            <a:pPr algn="l" marL="431801" indent="-215900" lvl="1">
              <a:lnSpc>
                <a:spcPts val="2800"/>
              </a:lnSpc>
              <a:spcBef>
                <a:spcPct val="0"/>
              </a:spcBef>
              <a:buFont typeface="Arial"/>
              <a:buChar char="•"/>
            </a:pPr>
            <a:r>
              <a:rPr lang="en-US" sz="2000">
                <a:solidFill>
                  <a:srgbClr val="000000"/>
                </a:solidFill>
                <a:latin typeface="Lora"/>
                <a:ea typeface="Lora"/>
                <a:cs typeface="Lora"/>
                <a:sym typeface="Lora"/>
              </a:rPr>
              <a:t>Dữ liệu phân lớp nằm ở cột quality gồm 6 giá trị, thang điểm từ 3 đến 8.</a:t>
            </a:r>
          </a:p>
          <a:p>
            <a:pPr algn="l">
              <a:lnSpc>
                <a:spcPts val="2800"/>
              </a:lnSpc>
              <a:spcBef>
                <a:spcPct val="0"/>
              </a:spcBef>
            </a:pPr>
          </a:p>
          <a:p>
            <a:pPr algn="l">
              <a:lnSpc>
                <a:spcPts val="2800"/>
              </a:lnSpc>
              <a:spcBef>
                <a:spcPct val="0"/>
              </a:spcBef>
            </a:pPr>
          </a:p>
          <a:p>
            <a:pPr algn="l">
              <a:lnSpc>
                <a:spcPts val="2800"/>
              </a:lnSpc>
              <a:spcBef>
                <a:spcPct val="0"/>
              </a:spcBef>
            </a:pPr>
          </a:p>
        </p:txBody>
      </p:sp>
      <p:sp>
        <p:nvSpPr>
          <p:cNvPr name="TextBox 5" id="5"/>
          <p:cNvSpPr txBox="true"/>
          <p:nvPr/>
        </p:nvSpPr>
        <p:spPr>
          <a:xfrm rot="0">
            <a:off x="316304" y="850728"/>
            <a:ext cx="4540151" cy="69215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1. Hiển thị một số thông tin về dữ liệu</a:t>
            </a:r>
          </a:p>
          <a:p>
            <a:pPr algn="ctr">
              <a:lnSpc>
                <a:spcPts val="2800"/>
              </a:lnSpc>
              <a:spcBef>
                <a:spcPct val="0"/>
              </a:spcBef>
            </a:pPr>
            <a:r>
              <a:rPr lang="en-US" b="true" sz="2000">
                <a:solidFill>
                  <a:srgbClr val="000000"/>
                </a:solidFill>
                <a:latin typeface="Lora Bold"/>
                <a:ea typeface="Lora Bold"/>
                <a:cs typeface="Lora Bold"/>
                <a:sym typeface="Lora Bold"/>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47811" y="1623586"/>
            <a:ext cx="8751083" cy="1750217"/>
          </a:xfrm>
          <a:custGeom>
            <a:avLst/>
            <a:gdLst/>
            <a:ahLst/>
            <a:cxnLst/>
            <a:rect r="r" b="b" t="t" l="l"/>
            <a:pathLst>
              <a:path h="1750217" w="8751083">
                <a:moveTo>
                  <a:pt x="0" y="0"/>
                </a:moveTo>
                <a:lnTo>
                  <a:pt x="8751082" y="0"/>
                </a:lnTo>
                <a:lnTo>
                  <a:pt x="8751082" y="1750216"/>
                </a:lnTo>
                <a:lnTo>
                  <a:pt x="0" y="1750216"/>
                </a:lnTo>
                <a:lnTo>
                  <a:pt x="0" y="0"/>
                </a:lnTo>
                <a:close/>
              </a:path>
            </a:pathLst>
          </a:custGeom>
          <a:blipFill>
            <a:blip r:embed="rId2"/>
            <a:stretch>
              <a:fillRect l="0" t="0" r="0" b="0"/>
            </a:stretch>
          </a:blipFill>
        </p:spPr>
      </p:sp>
      <p:sp>
        <p:nvSpPr>
          <p:cNvPr name="TextBox 3" id="3"/>
          <p:cNvSpPr txBox="true"/>
          <p:nvPr/>
        </p:nvSpPr>
        <p:spPr>
          <a:xfrm rot="0">
            <a:off x="147811" y="137923"/>
            <a:ext cx="4221022" cy="612647"/>
          </a:xfrm>
          <a:prstGeom prst="rect">
            <a:avLst/>
          </a:prstGeom>
        </p:spPr>
        <p:txBody>
          <a:bodyPr anchor="t" rtlCol="false" tIns="0" lIns="0" bIns="0" rIns="0">
            <a:spAutoFit/>
          </a:bodyPr>
          <a:lstStyle/>
          <a:p>
            <a:pPr algn="ctr">
              <a:lnSpc>
                <a:spcPts val="5082"/>
              </a:lnSpc>
              <a:spcBef>
                <a:spcPct val="0"/>
              </a:spcBef>
            </a:pPr>
            <a:r>
              <a:rPr lang="en-US" b="true" sz="3630">
                <a:solidFill>
                  <a:srgbClr val="000000"/>
                </a:solidFill>
                <a:latin typeface="Lora Bold"/>
                <a:ea typeface="Lora Bold"/>
                <a:cs typeface="Lora Bold"/>
                <a:sym typeface="Lora Bold"/>
              </a:rPr>
              <a:t>III. Mô tả thống kê</a:t>
            </a:r>
          </a:p>
        </p:txBody>
      </p:sp>
      <p:sp>
        <p:nvSpPr>
          <p:cNvPr name="TextBox 4" id="4"/>
          <p:cNvSpPr txBox="true"/>
          <p:nvPr/>
        </p:nvSpPr>
        <p:spPr>
          <a:xfrm rot="0">
            <a:off x="291144" y="919906"/>
            <a:ext cx="4849644" cy="1050370"/>
          </a:xfrm>
          <a:prstGeom prst="rect">
            <a:avLst/>
          </a:prstGeom>
        </p:spPr>
        <p:txBody>
          <a:bodyPr anchor="t" rtlCol="false" tIns="0" lIns="0" bIns="0" rIns="0">
            <a:spAutoFit/>
          </a:bodyPr>
          <a:lstStyle/>
          <a:p>
            <a:pPr algn="ctr">
              <a:lnSpc>
                <a:spcPts val="2816"/>
              </a:lnSpc>
            </a:pPr>
            <a:r>
              <a:rPr lang="en-US" sz="2011" b="true">
                <a:solidFill>
                  <a:srgbClr val="000000"/>
                </a:solidFill>
                <a:latin typeface="Lora Bold"/>
                <a:ea typeface="Lora Bold"/>
                <a:cs typeface="Lora Bold"/>
                <a:sym typeface="Lora Bold"/>
              </a:rPr>
              <a:t>2. Các tính chất thống kê trên dữ liệu số</a:t>
            </a:r>
          </a:p>
          <a:p>
            <a:pPr algn="ctr">
              <a:lnSpc>
                <a:spcPts val="2816"/>
              </a:lnSpc>
            </a:pPr>
          </a:p>
          <a:p>
            <a:pPr algn="ctr">
              <a:lnSpc>
                <a:spcPts val="2816"/>
              </a:lnSpc>
              <a:spcBef>
                <a:spcPct val="0"/>
              </a:spcBef>
            </a:pPr>
            <a:r>
              <a:rPr lang="en-US" b="true" sz="2011">
                <a:solidFill>
                  <a:srgbClr val="000000"/>
                </a:solidFill>
                <a:latin typeface="Lora Bold"/>
                <a:ea typeface="Lora Bold"/>
                <a:cs typeface="Lora Bold"/>
                <a:sym typeface="Lora Bold"/>
              </a:rPr>
              <a:t> </a:t>
            </a:r>
          </a:p>
        </p:txBody>
      </p:sp>
      <p:sp>
        <p:nvSpPr>
          <p:cNvPr name="TextBox 5" id="5"/>
          <p:cNvSpPr txBox="true"/>
          <p:nvPr/>
        </p:nvSpPr>
        <p:spPr>
          <a:xfrm rot="0">
            <a:off x="0" y="3592433"/>
            <a:ext cx="4368833" cy="3652724"/>
          </a:xfrm>
          <a:prstGeom prst="rect">
            <a:avLst/>
          </a:prstGeom>
        </p:spPr>
        <p:txBody>
          <a:bodyPr anchor="t" rtlCol="false" tIns="0" lIns="0" bIns="0" rIns="0">
            <a:spAutoFit/>
          </a:bodyPr>
          <a:lstStyle/>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fixed acidity là 8.31, giá trị ca</a:t>
            </a:r>
            <a:r>
              <a:rPr lang="en-US" sz="1486">
                <a:solidFill>
                  <a:srgbClr val="000000"/>
                </a:solidFill>
                <a:latin typeface="Lora"/>
                <a:ea typeface="Lora"/>
                <a:cs typeface="Lora"/>
                <a:sym typeface="Lora"/>
              </a:rPr>
              <a:t>o nhất là 15.9, giá trị thấp nhất là 4.6</a:t>
            </a:r>
          </a:p>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volatile acidity là 0.52, giá trị cao nhất là 1.58, giá trị thấp nhất là 0.12.</a:t>
            </a:r>
          </a:p>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citric acid là 0.27, giá trị cao nhất là 1.0, giá trị thấp nhất là 0.</a:t>
            </a:r>
          </a:p>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residual sugar là 2.53, giá trị cao nhất là 15.5, giá trị thấp nhất là 0.9.</a:t>
            </a:r>
          </a:p>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chlorides là 0.08, giá trị cao nhất là 0.61, giá trị thấp nhất là 0.01.</a:t>
            </a:r>
          </a:p>
          <a:p>
            <a:pPr algn="l" marL="320949" indent="-160474" lvl="1">
              <a:lnSpc>
                <a:spcPts val="2081"/>
              </a:lnSpc>
              <a:spcBef>
                <a:spcPct val="0"/>
              </a:spcBef>
              <a:buFont typeface="Arial"/>
              <a:buChar char="•"/>
            </a:pPr>
            <a:r>
              <a:rPr lang="en-US" sz="1486">
                <a:solidFill>
                  <a:srgbClr val="000000"/>
                </a:solidFill>
                <a:latin typeface="Lora"/>
                <a:ea typeface="Lora"/>
                <a:cs typeface="Lora"/>
                <a:sym typeface="Lora"/>
              </a:rPr>
              <a:t>Giá trị trung bình của free sulfur dioxide là 15.87, giá trị cao nhất là 72, giá trị thấp nhất là 1.</a:t>
            </a:r>
          </a:p>
          <a:p>
            <a:pPr algn="l">
              <a:lnSpc>
                <a:spcPts val="2081"/>
              </a:lnSpc>
              <a:spcBef>
                <a:spcPct val="0"/>
              </a:spcBef>
            </a:pPr>
          </a:p>
        </p:txBody>
      </p:sp>
      <p:sp>
        <p:nvSpPr>
          <p:cNvPr name="TextBox 6" id="6"/>
          <p:cNvSpPr txBox="true"/>
          <p:nvPr/>
        </p:nvSpPr>
        <p:spPr>
          <a:xfrm rot="0">
            <a:off x="4476750" y="3591411"/>
            <a:ext cx="4186248" cy="3653745"/>
          </a:xfrm>
          <a:prstGeom prst="rect">
            <a:avLst/>
          </a:prstGeom>
        </p:spPr>
        <p:txBody>
          <a:bodyPr anchor="t" rtlCol="false" tIns="0" lIns="0" bIns="0" rIns="0">
            <a:spAutoFit/>
          </a:bodyPr>
          <a:lstStyle/>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total sulfur dioxide là 46.46, giá trị cao nhất là 289, giá trị thấp nhất là 6.</a:t>
            </a:r>
          </a:p>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density là 0.996, giá trị cao nhất là 1, giá trị thấp nhất là 0.990.</a:t>
            </a:r>
          </a:p>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pH là 3.31, giá trị cao nhất là 4.01, giá trị thấp nhất là 2.74.</a:t>
            </a:r>
          </a:p>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sulphates là 0.65, giá trị cao nhất là 2, giá trị thấp nhất là 0.33.</a:t>
            </a:r>
          </a:p>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alcohol là 10.4, giá trị cao nhất là 14.9, giá trị thấp nhất là 8.4.</a:t>
            </a:r>
          </a:p>
          <a:p>
            <a:pPr algn="l" marL="321039" indent="-160520" lvl="1">
              <a:lnSpc>
                <a:spcPts val="2081"/>
              </a:lnSpc>
              <a:spcBef>
                <a:spcPct val="0"/>
              </a:spcBef>
              <a:buFont typeface="Arial"/>
              <a:buChar char="•"/>
            </a:pPr>
            <a:r>
              <a:rPr lang="en-US" sz="1486">
                <a:solidFill>
                  <a:srgbClr val="000000"/>
                </a:solidFill>
                <a:latin typeface="Lora"/>
                <a:ea typeface="Lora"/>
                <a:cs typeface="Lora"/>
                <a:sym typeface="Lora"/>
              </a:rPr>
              <a:t>Giá trị trung bình của quality là 5.63, giá trị cao nhất là 8, giá trị thấp nhất là 3.</a:t>
            </a:r>
          </a:p>
          <a:p>
            <a:pPr algn="l">
              <a:lnSpc>
                <a:spcPts val="2081"/>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346951" y="1426604"/>
            <a:ext cx="5610834" cy="2650047"/>
          </a:xfrm>
          <a:custGeom>
            <a:avLst/>
            <a:gdLst/>
            <a:ahLst/>
            <a:cxnLst/>
            <a:rect r="r" b="b" t="t" l="l"/>
            <a:pathLst>
              <a:path h="2650047" w="5610834">
                <a:moveTo>
                  <a:pt x="0" y="0"/>
                </a:moveTo>
                <a:lnTo>
                  <a:pt x="5610834" y="0"/>
                </a:lnTo>
                <a:lnTo>
                  <a:pt x="5610834" y="2650046"/>
                </a:lnTo>
                <a:lnTo>
                  <a:pt x="0" y="2650046"/>
                </a:lnTo>
                <a:lnTo>
                  <a:pt x="0" y="0"/>
                </a:lnTo>
                <a:close/>
              </a:path>
            </a:pathLst>
          </a:custGeom>
          <a:blipFill>
            <a:blip r:embed="rId2"/>
            <a:stretch>
              <a:fillRect l="0" t="0" r="-3248" b="0"/>
            </a:stretch>
          </a:blipFill>
        </p:spPr>
      </p:sp>
      <p:sp>
        <p:nvSpPr>
          <p:cNvPr name="Freeform 3" id="3"/>
          <p:cNvSpPr/>
          <p:nvPr/>
        </p:nvSpPr>
        <p:spPr>
          <a:xfrm flipH="false" flipV="false" rot="0">
            <a:off x="1346951" y="4885603"/>
            <a:ext cx="5610834" cy="1554353"/>
          </a:xfrm>
          <a:custGeom>
            <a:avLst/>
            <a:gdLst/>
            <a:ahLst/>
            <a:cxnLst/>
            <a:rect r="r" b="b" t="t" l="l"/>
            <a:pathLst>
              <a:path h="1554353" w="5610834">
                <a:moveTo>
                  <a:pt x="0" y="0"/>
                </a:moveTo>
                <a:lnTo>
                  <a:pt x="5610834" y="0"/>
                </a:lnTo>
                <a:lnTo>
                  <a:pt x="5610834" y="1554353"/>
                </a:lnTo>
                <a:lnTo>
                  <a:pt x="0" y="1554353"/>
                </a:lnTo>
                <a:lnTo>
                  <a:pt x="0" y="0"/>
                </a:lnTo>
                <a:close/>
              </a:path>
            </a:pathLst>
          </a:custGeom>
          <a:blipFill>
            <a:blip r:embed="rId3"/>
            <a:stretch>
              <a:fillRect l="0" t="0" r="0" b="0"/>
            </a:stretch>
          </a:blipFill>
        </p:spPr>
      </p:sp>
      <p:sp>
        <p:nvSpPr>
          <p:cNvPr name="TextBox 4" id="4"/>
          <p:cNvSpPr txBox="true"/>
          <p:nvPr/>
        </p:nvSpPr>
        <p:spPr>
          <a:xfrm rot="0">
            <a:off x="147811" y="137923"/>
            <a:ext cx="4221022" cy="612647"/>
          </a:xfrm>
          <a:prstGeom prst="rect">
            <a:avLst/>
          </a:prstGeom>
        </p:spPr>
        <p:txBody>
          <a:bodyPr anchor="t" rtlCol="false" tIns="0" lIns="0" bIns="0" rIns="0">
            <a:spAutoFit/>
          </a:bodyPr>
          <a:lstStyle/>
          <a:p>
            <a:pPr algn="ctr">
              <a:lnSpc>
                <a:spcPts val="5082"/>
              </a:lnSpc>
              <a:spcBef>
                <a:spcPct val="0"/>
              </a:spcBef>
            </a:pPr>
            <a:r>
              <a:rPr lang="en-US" b="true" sz="3630">
                <a:solidFill>
                  <a:srgbClr val="000000"/>
                </a:solidFill>
                <a:latin typeface="Lora Bold"/>
                <a:ea typeface="Lora Bold"/>
                <a:cs typeface="Lora Bold"/>
                <a:sym typeface="Lora Bold"/>
              </a:rPr>
              <a:t>III. Mô tả thống kê</a:t>
            </a:r>
          </a:p>
        </p:txBody>
      </p:sp>
      <p:sp>
        <p:nvSpPr>
          <p:cNvPr name="TextBox 5" id="5"/>
          <p:cNvSpPr txBox="true"/>
          <p:nvPr/>
        </p:nvSpPr>
        <p:spPr>
          <a:xfrm rot="0">
            <a:off x="340135" y="885317"/>
            <a:ext cx="4400252" cy="69215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3. Kiểm tra tính toàn vẹn của dữ liệu</a:t>
            </a:r>
          </a:p>
          <a:p>
            <a:pPr algn="ctr">
              <a:lnSpc>
                <a:spcPts val="2800"/>
              </a:lnSpc>
              <a:spcBef>
                <a:spcPct val="0"/>
              </a:spcBef>
            </a:pPr>
          </a:p>
        </p:txBody>
      </p:sp>
      <p:sp>
        <p:nvSpPr>
          <p:cNvPr name="TextBox 6" id="6"/>
          <p:cNvSpPr txBox="true"/>
          <p:nvPr/>
        </p:nvSpPr>
        <p:spPr>
          <a:xfrm rot="0">
            <a:off x="750570" y="4176918"/>
            <a:ext cx="4118372" cy="3397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Lora"/>
                <a:ea typeface="Lora"/>
                <a:cs typeface="Lora"/>
                <a:sym typeface="Lora"/>
              </a:rPr>
              <a:t>Dữ liệu bị trùng cần phải được xử lí</a:t>
            </a:r>
          </a:p>
        </p:txBody>
      </p:sp>
      <p:sp>
        <p:nvSpPr>
          <p:cNvPr name="TextBox 7" id="7"/>
          <p:cNvSpPr txBox="true"/>
          <p:nvPr/>
        </p:nvSpPr>
        <p:spPr>
          <a:xfrm rot="0">
            <a:off x="768816" y="6566218"/>
            <a:ext cx="3359944" cy="3397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Lora"/>
                <a:ea typeface="Lora"/>
                <a:cs typeface="Lora"/>
                <a:sym typeface="Lora"/>
              </a:rPr>
              <a:t>Dữ liệu sau khi đã được xử lí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435175" y="2563275"/>
            <a:ext cx="8115399" cy="3489622"/>
          </a:xfrm>
          <a:custGeom>
            <a:avLst/>
            <a:gdLst/>
            <a:ahLst/>
            <a:cxnLst/>
            <a:rect r="r" b="b" t="t" l="l"/>
            <a:pathLst>
              <a:path h="3489622" w="8115399">
                <a:moveTo>
                  <a:pt x="0" y="0"/>
                </a:moveTo>
                <a:lnTo>
                  <a:pt x="8115399" y="0"/>
                </a:lnTo>
                <a:lnTo>
                  <a:pt x="8115399" y="3489621"/>
                </a:lnTo>
                <a:lnTo>
                  <a:pt x="0" y="3489621"/>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931436"/>
            <a:ext cx="6037483" cy="1044575"/>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1. Phân tích đơn biến (Univariable Analysis)</a:t>
            </a:r>
          </a:p>
          <a:p>
            <a:pPr algn="ctr">
              <a:lnSpc>
                <a:spcPts val="2800"/>
              </a:lnSpc>
            </a:pPr>
          </a:p>
          <a:p>
            <a:pPr algn="ctr">
              <a:lnSpc>
                <a:spcPts val="2800"/>
              </a:lnSpc>
              <a:spcBef>
                <a:spcPct val="0"/>
              </a:spcBef>
            </a:pPr>
          </a:p>
        </p:txBody>
      </p:sp>
      <p:sp>
        <p:nvSpPr>
          <p:cNvPr name="TextBox 5" id="5"/>
          <p:cNvSpPr txBox="true"/>
          <p:nvPr/>
        </p:nvSpPr>
        <p:spPr>
          <a:xfrm rot="0">
            <a:off x="276712" y="1434673"/>
            <a:ext cx="8273863" cy="1397000"/>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Câu hỏi 1</a:t>
            </a:r>
            <a:r>
              <a:rPr lang="en-US" sz="2000">
                <a:solidFill>
                  <a:srgbClr val="000000"/>
                </a:solidFill>
                <a:latin typeface="Lora"/>
                <a:ea typeface="Lora"/>
                <a:cs typeface="Lora"/>
                <a:sym typeface="Lora"/>
              </a:rPr>
              <a:t>: Chất lượng rượu trong tập dữ liệu được phân bổ như thế nào? Tỷ lệ giữa rượu có chất lượng cao, trung bình và thấp là bao nhiêu?</a:t>
            </a:r>
          </a:p>
          <a:p>
            <a:pPr algn="ctr">
              <a:lnSpc>
                <a:spcPts val="2800"/>
              </a:lnSpc>
              <a:spcBef>
                <a:spcPct val="0"/>
              </a:spcBef>
            </a:pPr>
          </a:p>
        </p:txBody>
      </p:sp>
      <p:sp>
        <p:nvSpPr>
          <p:cNvPr name="TextBox 6" id="6"/>
          <p:cNvSpPr txBox="true"/>
          <p:nvPr/>
        </p:nvSpPr>
        <p:spPr>
          <a:xfrm rot="0">
            <a:off x="304467" y="6169699"/>
            <a:ext cx="8376815" cy="1541479"/>
          </a:xfrm>
          <a:prstGeom prst="rect">
            <a:avLst/>
          </a:prstGeom>
        </p:spPr>
        <p:txBody>
          <a:bodyPr anchor="t" rtlCol="false" tIns="0" lIns="0" bIns="0" rIns="0">
            <a:spAutoFit/>
          </a:bodyPr>
          <a:lstStyle/>
          <a:p>
            <a:pPr algn="ctr">
              <a:lnSpc>
                <a:spcPts val="2459"/>
              </a:lnSpc>
            </a:pPr>
            <a:r>
              <a:rPr lang="en-US" sz="1756" b="true">
                <a:solidFill>
                  <a:srgbClr val="000000"/>
                </a:solidFill>
                <a:latin typeface="Lora Bold"/>
                <a:ea typeface="Lora Bold"/>
                <a:cs typeface="Lora Bold"/>
                <a:sym typeface="Lora Bold"/>
              </a:rPr>
              <a:t>Nhận xét: </a:t>
            </a:r>
            <a:r>
              <a:rPr lang="en-US" sz="1756">
                <a:solidFill>
                  <a:srgbClr val="000000"/>
                </a:solidFill>
                <a:latin typeface="Lora"/>
                <a:ea typeface="Lora"/>
                <a:cs typeface="Lora"/>
                <a:sym typeface="Lora"/>
              </a:rPr>
              <a:t>Chất lượng rượu phân bổ không đồng đều, với đa số (86.5%) ở mức không ngon, tỷ lệ rượu ngon là 13.5%. Điều này phản ánh thực tế là phần lớn rượu vang đỏ trên thị trường có chất lượng kém không ngon, trong khi rượu chất lượng cao thực sự khá hiếm và rất ít.</a:t>
            </a:r>
          </a:p>
          <a:p>
            <a:pPr algn="ctr">
              <a:lnSpc>
                <a:spcPts val="2459"/>
              </a:lnSpc>
              <a:spcBef>
                <a:spcPct val="0"/>
              </a:spcBef>
            </a:pPr>
            <a:r>
              <a:rPr lang="en-US" sz="1756">
                <a:solidFill>
                  <a:srgbClr val="000000"/>
                </a:solidFill>
                <a:latin typeface="Lora"/>
                <a:ea typeface="Lora"/>
                <a:cs typeface="Lora"/>
                <a:sym typeface="Lora"/>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276712" y="2053897"/>
            <a:ext cx="4771732" cy="3397906"/>
          </a:xfrm>
          <a:custGeom>
            <a:avLst/>
            <a:gdLst/>
            <a:ahLst/>
            <a:cxnLst/>
            <a:rect r="r" b="b" t="t" l="l"/>
            <a:pathLst>
              <a:path h="3397906" w="4771732">
                <a:moveTo>
                  <a:pt x="0" y="0"/>
                </a:moveTo>
                <a:lnTo>
                  <a:pt x="4771732" y="0"/>
                </a:lnTo>
                <a:lnTo>
                  <a:pt x="4771732" y="3397906"/>
                </a:lnTo>
                <a:lnTo>
                  <a:pt x="0" y="3397906"/>
                </a:lnTo>
                <a:lnTo>
                  <a:pt x="0" y="0"/>
                </a:lnTo>
                <a:close/>
              </a:path>
            </a:pathLst>
          </a:custGeom>
          <a:blipFill>
            <a:blip r:embed="rId2"/>
            <a:stretch>
              <a:fillRect l="-88" t="-491" r="-483" b="-491"/>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931436"/>
            <a:ext cx="6037483" cy="1044575"/>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1. Phân tích đơn biến (Univariable Analysis)</a:t>
            </a:r>
          </a:p>
          <a:p>
            <a:pPr algn="ctr">
              <a:lnSpc>
                <a:spcPts val="2800"/>
              </a:lnSpc>
            </a:pPr>
          </a:p>
          <a:p>
            <a:pPr algn="ctr">
              <a:lnSpc>
                <a:spcPts val="2800"/>
              </a:lnSpc>
              <a:spcBef>
                <a:spcPct val="0"/>
              </a:spcBef>
            </a:pPr>
          </a:p>
        </p:txBody>
      </p:sp>
      <p:sp>
        <p:nvSpPr>
          <p:cNvPr name="TextBox 5" id="5"/>
          <p:cNvSpPr txBox="true"/>
          <p:nvPr/>
        </p:nvSpPr>
        <p:spPr>
          <a:xfrm rot="0">
            <a:off x="276712" y="1444198"/>
            <a:ext cx="8404570" cy="452755"/>
          </a:xfrm>
          <a:prstGeom prst="rect">
            <a:avLst/>
          </a:prstGeom>
        </p:spPr>
        <p:txBody>
          <a:bodyPr anchor="t" rtlCol="false" tIns="0" lIns="0" bIns="0" rIns="0">
            <a:spAutoFit/>
          </a:bodyPr>
          <a:lstStyle/>
          <a:p>
            <a:pPr algn="ctr">
              <a:lnSpc>
                <a:spcPts val="1819"/>
              </a:lnSpc>
            </a:pPr>
            <a:r>
              <a:rPr lang="en-US" sz="1299" b="true">
                <a:solidFill>
                  <a:srgbClr val="000000"/>
                </a:solidFill>
                <a:latin typeface="Lora Bold"/>
                <a:ea typeface="Lora Bold"/>
                <a:cs typeface="Lora Bold"/>
                <a:sym typeface="Lora Bold"/>
              </a:rPr>
              <a:t>Câu hỏi 2</a:t>
            </a:r>
            <a:r>
              <a:rPr lang="en-US" sz="1299">
                <a:solidFill>
                  <a:srgbClr val="000000"/>
                </a:solidFill>
                <a:latin typeface="Lora"/>
                <a:ea typeface="Lora"/>
                <a:cs typeface="Lora"/>
                <a:sym typeface="Lora"/>
              </a:rPr>
              <a:t>: Vậy dựa trên tiêu chí nào để xác định yếu tố ảnh hưởng đến chất lượng của rượu?</a:t>
            </a:r>
          </a:p>
          <a:p>
            <a:pPr algn="ctr">
              <a:lnSpc>
                <a:spcPts val="1819"/>
              </a:lnSpc>
              <a:spcBef>
                <a:spcPct val="0"/>
              </a:spcBef>
            </a:pPr>
          </a:p>
        </p:txBody>
      </p:sp>
      <p:sp>
        <p:nvSpPr>
          <p:cNvPr name="TextBox 6" id="6"/>
          <p:cNvSpPr txBox="true"/>
          <p:nvPr/>
        </p:nvSpPr>
        <p:spPr>
          <a:xfrm rot="0">
            <a:off x="5321516" y="1868378"/>
            <a:ext cx="3509652" cy="4403025"/>
          </a:xfrm>
          <a:prstGeom prst="rect">
            <a:avLst/>
          </a:prstGeom>
        </p:spPr>
        <p:txBody>
          <a:bodyPr anchor="t" rtlCol="false" tIns="0" lIns="0" bIns="0" rIns="0">
            <a:spAutoFit/>
          </a:bodyPr>
          <a:lstStyle/>
          <a:p>
            <a:pPr algn="l">
              <a:lnSpc>
                <a:spcPts val="1875"/>
              </a:lnSpc>
            </a:pPr>
            <a:r>
              <a:rPr lang="en-US" sz="1339" b="true">
                <a:solidFill>
                  <a:srgbClr val="000000"/>
                </a:solidFill>
                <a:latin typeface="Lora Bold"/>
                <a:ea typeface="Lora Bold"/>
                <a:cs typeface="Lora Bold"/>
                <a:sym typeface="Lora Bold"/>
              </a:rPr>
              <a:t>Nhận xét</a:t>
            </a:r>
            <a:r>
              <a:rPr lang="en-US" sz="1339">
                <a:solidFill>
                  <a:srgbClr val="000000"/>
                </a:solidFill>
                <a:latin typeface="Lora"/>
                <a:ea typeface="Lora"/>
                <a:cs typeface="Lora"/>
                <a:sym typeface="Lora"/>
              </a:rPr>
              <a:t>: Phân tích hệ số biến thiên (CV) theo nhóm chất lượng cho thấy sự khác biệt rõ rệt trong độ ổn định của các chỉ tiêu:</a:t>
            </a:r>
          </a:p>
          <a:p>
            <a:pPr algn="l">
              <a:lnSpc>
                <a:spcPts val="1875"/>
              </a:lnSpc>
            </a:pPr>
            <a:r>
              <a:rPr lang="en-US" sz="1339">
                <a:solidFill>
                  <a:srgbClr val="000000"/>
                </a:solidFill>
                <a:latin typeface="Lora"/>
                <a:ea typeface="Lora"/>
                <a:cs typeface="Lora"/>
                <a:sym typeface="Lora"/>
              </a:rPr>
              <a:t> + Ở nhóm rượu không ngon, các yếu tố citric acid (CV = 74.5%), chlorides (57.2%), và residual sugar (54.0%) có biến động đặc biệt cao hơn nhóm rượu ngon, điều này phản ánh sự thiếu kiểm soát trong quy trình sản xuất.</a:t>
            </a:r>
          </a:p>
          <a:p>
            <a:pPr algn="l">
              <a:lnSpc>
                <a:spcPts val="1875"/>
              </a:lnSpc>
            </a:pPr>
            <a:r>
              <a:rPr lang="en-US" sz="1339">
                <a:solidFill>
                  <a:srgbClr val="000000"/>
                </a:solidFill>
                <a:latin typeface="Lora"/>
                <a:ea typeface="Lora"/>
                <a:cs typeface="Lora"/>
                <a:sym typeface="Lora"/>
              </a:rPr>
              <a:t> + Trong khi đó, free sulfur dioxide (73.6%) và total sulfur dioxide (67.7%) có CV cao ở cả hai nhóm, cho thấy đây là những biến vốn dĩ khó kiểm soát.</a:t>
            </a:r>
          </a:p>
          <a:p>
            <a:pPr algn="l">
              <a:lnSpc>
                <a:spcPts val="1875"/>
              </a:lnSpc>
            </a:pPr>
            <a:r>
              <a:rPr lang="en-US" sz="1339">
                <a:solidFill>
                  <a:srgbClr val="000000"/>
                </a:solidFill>
                <a:latin typeface="Lora"/>
                <a:ea typeface="Lora"/>
                <a:cs typeface="Lora"/>
                <a:sym typeface="Lora"/>
              </a:rPr>
              <a:t> + Ngược lại, các chỉ số alcohol, sulphates, pH và density có độ biến động thấp (CV &lt; 30%) ở cả hai nhóm, chứng tỏ được kiểm soát chặt chẽ.</a:t>
            </a:r>
          </a:p>
          <a:p>
            <a:pPr algn="l">
              <a:lnSpc>
                <a:spcPts val="1875"/>
              </a:lnSpc>
            </a:pPr>
          </a:p>
          <a:p>
            <a:pPr algn="l">
              <a:lnSpc>
                <a:spcPts val="1875"/>
              </a:lnSpc>
            </a:pPr>
            <a:r>
              <a:rPr lang="en-US" sz="1339">
                <a:solidFill>
                  <a:srgbClr val="000000"/>
                </a:solidFill>
                <a:latin typeface="Lora"/>
                <a:ea typeface="Lora"/>
                <a:cs typeface="Lora"/>
                <a:sym typeface="Lora"/>
              </a:rPr>
              <a:t> </a:t>
            </a:r>
          </a:p>
        </p:txBody>
      </p:sp>
      <p:sp>
        <p:nvSpPr>
          <p:cNvPr name="TextBox 7" id="7"/>
          <p:cNvSpPr txBox="true"/>
          <p:nvPr/>
        </p:nvSpPr>
        <p:spPr>
          <a:xfrm rot="0">
            <a:off x="677708" y="6328553"/>
            <a:ext cx="8003574" cy="470789"/>
          </a:xfrm>
          <a:prstGeom prst="rect">
            <a:avLst/>
          </a:prstGeom>
        </p:spPr>
        <p:txBody>
          <a:bodyPr anchor="t" rtlCol="false" tIns="0" lIns="0" bIns="0" rIns="0">
            <a:spAutoFit/>
          </a:bodyPr>
          <a:lstStyle/>
          <a:p>
            <a:pPr algn="ctr">
              <a:lnSpc>
                <a:spcPts val="1876"/>
              </a:lnSpc>
              <a:spcBef>
                <a:spcPct val="0"/>
              </a:spcBef>
            </a:pPr>
            <a:r>
              <a:rPr lang="en-US" sz="1340">
                <a:solidFill>
                  <a:srgbClr val="000000"/>
                </a:solidFill>
                <a:latin typeface="Lora"/>
                <a:ea typeface="Lora"/>
                <a:cs typeface="Lora"/>
                <a:sym typeface="Lora"/>
              </a:rPr>
              <a:t>-&gt; Do đó, ưu tiên lựa chọn các chỉ tiêu có (CV &gt; 40%) vì chúng là những ứng viên tiềm năng nhất cho phân tích nguyên nhân ảnh hưởng đến chất lượng rượu.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ECEA"/>
        </a:solidFill>
      </p:bgPr>
    </p:bg>
    <p:spTree>
      <p:nvGrpSpPr>
        <p:cNvPr id="1" name=""/>
        <p:cNvGrpSpPr/>
        <p:nvPr/>
      </p:nvGrpSpPr>
      <p:grpSpPr>
        <a:xfrm>
          <a:off x="0" y="0"/>
          <a:ext cx="0" cy="0"/>
          <a:chOff x="0" y="0"/>
          <a:chExt cx="0" cy="0"/>
        </a:xfrm>
      </p:grpSpPr>
      <p:sp>
        <p:nvSpPr>
          <p:cNvPr name="Freeform 2" id="2"/>
          <p:cNvSpPr/>
          <p:nvPr/>
        </p:nvSpPr>
        <p:spPr>
          <a:xfrm flipH="false" flipV="false" rot="0">
            <a:off x="1577574" y="1864675"/>
            <a:ext cx="5798352" cy="3616722"/>
          </a:xfrm>
          <a:custGeom>
            <a:avLst/>
            <a:gdLst/>
            <a:ahLst/>
            <a:cxnLst/>
            <a:rect r="r" b="b" t="t" l="l"/>
            <a:pathLst>
              <a:path h="3616722" w="5798352">
                <a:moveTo>
                  <a:pt x="0" y="0"/>
                </a:moveTo>
                <a:lnTo>
                  <a:pt x="5798352" y="0"/>
                </a:lnTo>
                <a:lnTo>
                  <a:pt x="5798352" y="3616722"/>
                </a:lnTo>
                <a:lnTo>
                  <a:pt x="0" y="3616722"/>
                </a:lnTo>
                <a:lnTo>
                  <a:pt x="0" y="0"/>
                </a:lnTo>
                <a:close/>
              </a:path>
            </a:pathLst>
          </a:custGeom>
          <a:blipFill>
            <a:blip r:embed="rId2"/>
            <a:stretch>
              <a:fillRect l="0" t="0" r="0" b="0"/>
            </a:stretch>
          </a:blipFill>
        </p:spPr>
      </p:sp>
      <p:sp>
        <p:nvSpPr>
          <p:cNvPr name="TextBox 3" id="3"/>
          <p:cNvSpPr txBox="true"/>
          <p:nvPr/>
        </p:nvSpPr>
        <p:spPr>
          <a:xfrm rot="0">
            <a:off x="147811" y="137923"/>
            <a:ext cx="7506975" cy="1250822"/>
          </a:xfrm>
          <a:prstGeom prst="rect">
            <a:avLst/>
          </a:prstGeom>
        </p:spPr>
        <p:txBody>
          <a:bodyPr anchor="t" rtlCol="false" tIns="0" lIns="0" bIns="0" rIns="0">
            <a:spAutoFit/>
          </a:bodyPr>
          <a:lstStyle/>
          <a:p>
            <a:pPr algn="ctr">
              <a:lnSpc>
                <a:spcPts val="5082"/>
              </a:lnSpc>
            </a:pPr>
            <a:r>
              <a:rPr lang="en-US" sz="3630" b="true">
                <a:solidFill>
                  <a:srgbClr val="000000"/>
                </a:solidFill>
                <a:latin typeface="Lora Bold"/>
                <a:ea typeface="Lora Bold"/>
                <a:cs typeface="Lora Bold"/>
                <a:sym typeface="Lora Bold"/>
              </a:rPr>
              <a:t>IV. EDA và trực quan hóa dữ liệu</a:t>
            </a:r>
          </a:p>
          <a:p>
            <a:pPr algn="ctr">
              <a:lnSpc>
                <a:spcPts val="5082"/>
              </a:lnSpc>
              <a:spcBef>
                <a:spcPct val="0"/>
              </a:spcBef>
            </a:pPr>
          </a:p>
        </p:txBody>
      </p:sp>
      <p:sp>
        <p:nvSpPr>
          <p:cNvPr name="TextBox 4" id="4"/>
          <p:cNvSpPr txBox="true"/>
          <p:nvPr/>
        </p:nvSpPr>
        <p:spPr>
          <a:xfrm rot="0">
            <a:off x="0" y="931436"/>
            <a:ext cx="6037483" cy="1044575"/>
          </a:xfrm>
          <a:prstGeom prst="rect">
            <a:avLst/>
          </a:prstGeom>
        </p:spPr>
        <p:txBody>
          <a:bodyPr anchor="t" rtlCol="false" tIns="0" lIns="0" bIns="0" rIns="0">
            <a:spAutoFit/>
          </a:bodyPr>
          <a:lstStyle/>
          <a:p>
            <a:pPr algn="ctr">
              <a:lnSpc>
                <a:spcPts val="2800"/>
              </a:lnSpc>
            </a:pPr>
            <a:r>
              <a:rPr lang="en-US" sz="2000" b="true">
                <a:solidFill>
                  <a:srgbClr val="000000"/>
                </a:solidFill>
                <a:latin typeface="Lora Bold"/>
                <a:ea typeface="Lora Bold"/>
                <a:cs typeface="Lora Bold"/>
                <a:sym typeface="Lora Bold"/>
              </a:rPr>
              <a:t>1. Phân tích đơn biến (Univariable Analysis)</a:t>
            </a:r>
          </a:p>
          <a:p>
            <a:pPr algn="ctr">
              <a:lnSpc>
                <a:spcPts val="2800"/>
              </a:lnSpc>
            </a:pPr>
          </a:p>
          <a:p>
            <a:pPr algn="ctr">
              <a:lnSpc>
                <a:spcPts val="2800"/>
              </a:lnSpc>
              <a:spcBef>
                <a:spcPct val="0"/>
              </a:spcBef>
            </a:pPr>
          </a:p>
        </p:txBody>
      </p:sp>
      <p:sp>
        <p:nvSpPr>
          <p:cNvPr name="TextBox 5" id="5"/>
          <p:cNvSpPr txBox="true"/>
          <p:nvPr/>
        </p:nvSpPr>
        <p:spPr>
          <a:xfrm rot="0">
            <a:off x="381898" y="1360170"/>
            <a:ext cx="8404570" cy="681355"/>
          </a:xfrm>
          <a:prstGeom prst="rect">
            <a:avLst/>
          </a:prstGeom>
        </p:spPr>
        <p:txBody>
          <a:bodyPr anchor="t" rtlCol="false" tIns="0" lIns="0" bIns="0" rIns="0">
            <a:spAutoFit/>
          </a:bodyPr>
          <a:lstStyle/>
          <a:p>
            <a:pPr algn="ctr">
              <a:lnSpc>
                <a:spcPts val="1819"/>
              </a:lnSpc>
            </a:pPr>
            <a:r>
              <a:rPr lang="en-US" sz="1299" b="true">
                <a:solidFill>
                  <a:srgbClr val="000000"/>
                </a:solidFill>
                <a:latin typeface="Lora Bold"/>
                <a:ea typeface="Lora Bold"/>
                <a:cs typeface="Lora Bold"/>
                <a:sym typeface="Lora Bold"/>
              </a:rPr>
              <a:t>Câu hỏi 3</a:t>
            </a:r>
            <a:r>
              <a:rPr lang="en-US" sz="1299">
                <a:solidFill>
                  <a:srgbClr val="000000"/>
                </a:solidFill>
                <a:latin typeface="Lora"/>
                <a:ea typeface="Lora"/>
                <a:cs typeface="Lora"/>
                <a:sym typeface="Lora"/>
              </a:rPr>
              <a:t>: Phân bố thực tế của các yếu tố có biến động cao (CV &gt; 40%) như thế nào, và có xuất hiện các giá trị ngoại lai (outliers) đáng chú ý không?</a:t>
            </a:r>
          </a:p>
          <a:p>
            <a:pPr algn="ctr">
              <a:lnSpc>
                <a:spcPts val="1819"/>
              </a:lnSpc>
              <a:spcBef>
                <a:spcPct val="0"/>
              </a:spcBef>
            </a:pPr>
          </a:p>
        </p:txBody>
      </p:sp>
      <p:sp>
        <p:nvSpPr>
          <p:cNvPr name="TextBox 6" id="6"/>
          <p:cNvSpPr txBox="true"/>
          <p:nvPr/>
        </p:nvSpPr>
        <p:spPr>
          <a:xfrm rot="0">
            <a:off x="327058" y="5462347"/>
            <a:ext cx="8299384" cy="2566516"/>
          </a:xfrm>
          <a:prstGeom prst="rect">
            <a:avLst/>
          </a:prstGeom>
        </p:spPr>
        <p:txBody>
          <a:bodyPr anchor="t" rtlCol="false" tIns="0" lIns="0" bIns="0" rIns="0">
            <a:spAutoFit/>
          </a:bodyPr>
          <a:lstStyle/>
          <a:p>
            <a:pPr algn="l">
              <a:lnSpc>
                <a:spcPts val="1486"/>
              </a:lnSpc>
            </a:pPr>
            <a:r>
              <a:rPr lang="en-US" sz="1061" b="true">
                <a:solidFill>
                  <a:srgbClr val="000000"/>
                </a:solidFill>
                <a:latin typeface="Lora Bold"/>
                <a:ea typeface="Lora Bold"/>
                <a:cs typeface="Lora Bold"/>
                <a:sym typeface="Lora Bold"/>
              </a:rPr>
              <a:t>Nhận xét</a:t>
            </a:r>
            <a:r>
              <a:rPr lang="en-US" sz="1061">
                <a:solidFill>
                  <a:srgbClr val="000000"/>
                </a:solidFill>
                <a:latin typeface="Lora"/>
                <a:ea typeface="Lora"/>
                <a:cs typeface="Lora"/>
                <a:sym typeface="Lora"/>
              </a:rPr>
              <a:t>:  </a:t>
            </a:r>
          </a:p>
          <a:p>
            <a:pPr algn="l">
              <a:lnSpc>
                <a:spcPts val="1486"/>
              </a:lnSpc>
            </a:pPr>
            <a:r>
              <a:rPr lang="en-US" sz="1061">
                <a:solidFill>
                  <a:srgbClr val="000000"/>
                </a:solidFill>
                <a:latin typeface="Lora"/>
                <a:ea typeface="Lora"/>
                <a:cs typeface="Lora"/>
                <a:sym typeface="Lora"/>
              </a:rPr>
              <a:t>+citric acid (Axit Citric): Nhóm rượu ngon có median cao hơn (0.400 vs 0.240). Hàm lượng axit citric đủ cao là yếu tố quan trọng cho rượu chất lượng tốt. Cả hai nhóm đều có outliers, nhưng nhóm không ngon có biến động lớn hơn (CV 74.5%)</a:t>
            </a:r>
          </a:p>
          <a:p>
            <a:pPr algn="l">
              <a:lnSpc>
                <a:spcPts val="1486"/>
              </a:lnSpc>
            </a:pPr>
            <a:r>
              <a:rPr lang="en-US" sz="1061">
                <a:solidFill>
                  <a:srgbClr val="000000"/>
                </a:solidFill>
                <a:latin typeface="Lora"/>
                <a:ea typeface="Lora"/>
                <a:cs typeface="Lora"/>
                <a:sym typeface="Lora"/>
              </a:rPr>
              <a:t> + residual sugar (Đường tồn dư): Median gần như tương đương (2.300 vs 2.200). Cả 2 nhóm đều lệch phải mạnh với nhiều outliers ở giá trị cao. Đường tồn dư không phải là yếu tố phân biệt chính chất lượng</a:t>
            </a:r>
          </a:p>
          <a:p>
            <a:pPr algn="l">
              <a:lnSpc>
                <a:spcPts val="1486"/>
              </a:lnSpc>
            </a:pPr>
            <a:r>
              <a:rPr lang="en-US" sz="1061">
                <a:solidFill>
                  <a:srgbClr val="000000"/>
                </a:solidFill>
                <a:latin typeface="Lora"/>
                <a:ea typeface="Lora"/>
                <a:cs typeface="Lora"/>
                <a:sym typeface="Lora"/>
              </a:rPr>
              <a:t> + total sulfur dioxide (SO₂ tổng): Nhóm không ngon có median cao hơn (40.000 vs 26.500). Nhóm ngon có CV rất cao (97.0%) với nhiều outliers. SO₂ tổng cao có thể là dấu hiệu của chất lượng kém</a:t>
            </a:r>
          </a:p>
          <a:p>
            <a:pPr algn="l">
              <a:lnSpc>
                <a:spcPts val="1486"/>
              </a:lnSpc>
            </a:pPr>
            <a:r>
              <a:rPr lang="en-US" sz="1061">
                <a:solidFill>
                  <a:srgbClr val="000000"/>
                </a:solidFill>
                <a:latin typeface="Lora"/>
                <a:ea typeface="Lora"/>
                <a:cs typeface="Lora"/>
                <a:sym typeface="Lora"/>
              </a:rPr>
              <a:t> + free sulfur dioxide (SO₂ tự do): Tương tự với SO₂ tổng, nhóm không ngon có median CAO HƠN (14.000 vs 11.000). Cả hai nhóm đều có outliers ở giá trị cao</a:t>
            </a:r>
          </a:p>
          <a:p>
            <a:pPr algn="l">
              <a:lnSpc>
                <a:spcPts val="1486"/>
              </a:lnSpc>
            </a:pPr>
            <a:r>
              <a:rPr lang="en-US" sz="1061">
                <a:solidFill>
                  <a:srgbClr val="000000"/>
                </a:solidFill>
                <a:latin typeface="Lora"/>
                <a:ea typeface="Lora"/>
                <a:cs typeface="Lora"/>
                <a:sym typeface="Lora"/>
              </a:rPr>
              <a:t> + chlorides (Muối): Nhóm không ngon có median CAO HƠN (0.080 vs 0.071). Nhóm không ngon biến động mạnh hơn (CV 57.2% vs 39.5%). Hàm lượng muối cao liên quan đến chất lượng thấp</a:t>
            </a:r>
          </a:p>
          <a:p>
            <a:pPr algn="l">
              <a:lnSpc>
                <a:spcPts val="1486"/>
              </a:lnSpc>
            </a:pPr>
          </a:p>
          <a:p>
            <a:pPr algn="l">
              <a:lnSpc>
                <a:spcPts val="1486"/>
              </a:lnSpc>
            </a:pPr>
          </a:p>
          <a:p>
            <a:pPr algn="l">
              <a:lnSpc>
                <a:spcPts val="1486"/>
              </a:lnSpc>
            </a:pPr>
            <a:r>
              <a:rPr lang="en-US" sz="1061">
                <a:solidFill>
                  <a:srgbClr val="000000"/>
                </a:solidFill>
                <a:latin typeface="Lora"/>
                <a:ea typeface="Lora"/>
                <a:cs typeface="Lora"/>
                <a:sym typeface="Lora"/>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DAG1ZSRMK2E</dc:identifier>
  <dcterms:modified xsi:type="dcterms:W3CDTF">2011-08-01T06:04:30Z</dcterms:modified>
  <cp:revision>1</cp:revision>
  <dc:title>Red Minimalist Wine Drink Wednesday Facebook Post</dc:title>
</cp:coreProperties>
</file>