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7">
          <p15:clr>
            <a:srgbClr val="000000"/>
          </p15:clr>
        </p15:guide>
        <p15:guide id="2" pos="519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QT+PPuSwJsCbdtjps6FTtsLC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9514C9-D97F-437E-827D-7FCAD358E9A2}">
  <a:tblStyle styleId="{C99514C9-D97F-437E-827D-7FCAD358E9A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 b="off" i="off"/>
      <a:tcStyle>
        <a:tcBdr/>
        <a:fill>
          <a:solidFill>
            <a:srgbClr val="CED2E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D2E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577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ookman Old Style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>
            <a:spLocks noGrp="1"/>
          </p:cNvSpPr>
          <p:nvPr>
            <p:ph type="pic" idx="2"/>
          </p:nvPr>
        </p:nvSpPr>
        <p:spPr>
          <a:xfrm>
            <a:off x="685355" y="465991"/>
            <a:ext cx="7775673" cy="2534801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74499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>
            <a:off x="685347" y="3153615"/>
            <a:ext cx="7765321" cy="119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body" idx="1"/>
          </p:nvPr>
        </p:nvSpPr>
        <p:spPr>
          <a:xfrm>
            <a:off x="1290484" y="2707524"/>
            <a:ext cx="6564224" cy="32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2"/>
          </p:nvPr>
        </p:nvSpPr>
        <p:spPr>
          <a:xfrm>
            <a:off x="685345" y="3153616"/>
            <a:ext cx="7765322" cy="11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9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9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>
            <a:off x="685346" y="3487917"/>
            <a:ext cx="7765322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0" name="Google Shape;100;p41"/>
          <p:cNvSpPr>
            <a:spLocks noGrp="1"/>
          </p:cNvSpPr>
          <p:nvPr>
            <p:ph type="pic" idx="2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01" name="Google Shape;101;p41"/>
          <p:cNvSpPr txBox="1">
            <a:spLocks noGrp="1"/>
          </p:cNvSpPr>
          <p:nvPr>
            <p:ph type="body" idx="3"/>
          </p:nvPr>
        </p:nvSpPr>
        <p:spPr>
          <a:xfrm>
            <a:off x="685347" y="3579121"/>
            <a:ext cx="2474216" cy="76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4"/>
          </p:nvPr>
        </p:nvSpPr>
        <p:spPr>
          <a:xfrm>
            <a:off x="3332026" y="3146924"/>
            <a:ext cx="247423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41"/>
          <p:cNvSpPr>
            <a:spLocks noGrp="1"/>
          </p:cNvSpPr>
          <p:nvPr>
            <p:ph type="pic" idx="5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04" name="Google Shape;104;p41"/>
          <p:cNvSpPr txBox="1">
            <a:spLocks noGrp="1"/>
          </p:cNvSpPr>
          <p:nvPr>
            <p:ph type="body" idx="6"/>
          </p:nvPr>
        </p:nvSpPr>
        <p:spPr>
          <a:xfrm>
            <a:off x="3331011" y="3579120"/>
            <a:ext cx="2475252" cy="76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body" idx="7"/>
          </p:nvPr>
        </p:nvSpPr>
        <p:spPr>
          <a:xfrm>
            <a:off x="5980067" y="3146924"/>
            <a:ext cx="246742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41"/>
          <p:cNvSpPr>
            <a:spLocks noGrp="1"/>
          </p:cNvSpPr>
          <p:nvPr>
            <p:ph type="pic" idx="8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07" name="Google Shape;107;p41"/>
          <p:cNvSpPr txBox="1">
            <a:spLocks noGrp="1"/>
          </p:cNvSpPr>
          <p:nvPr>
            <p:ph type="body" idx="9"/>
          </p:nvPr>
        </p:nvSpPr>
        <p:spPr>
          <a:xfrm>
            <a:off x="5979973" y="3579121"/>
            <a:ext cx="2470694" cy="7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body" idx="1"/>
          </p:nvPr>
        </p:nvSpPr>
        <p:spPr>
          <a:xfrm rot="5400000">
            <a:off x="3182331" y="-924937"/>
            <a:ext cx="2771352" cy="776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2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 txBox="1">
            <a:spLocks noGrp="1"/>
          </p:cNvSpPr>
          <p:nvPr>
            <p:ph type="title"/>
          </p:nvPr>
        </p:nvSpPr>
        <p:spPr>
          <a:xfrm rot="5400000">
            <a:off x="5554071" y="1446804"/>
            <a:ext cx="3886201" cy="19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1"/>
          </p:nvPr>
        </p:nvSpPr>
        <p:spPr>
          <a:xfrm rot="5400000">
            <a:off x="1614260" y="-471714"/>
            <a:ext cx="3886201" cy="574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2"/>
          </p:nvPr>
        </p:nvSpPr>
        <p:spPr>
          <a:xfrm>
            <a:off x="685346" y="2183718"/>
            <a:ext cx="2474217" cy="21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3"/>
          </p:nvPr>
        </p:nvSpPr>
        <p:spPr>
          <a:xfrm>
            <a:off x="3333658" y="1566240"/>
            <a:ext cx="2473919" cy="61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4"/>
          </p:nvPr>
        </p:nvSpPr>
        <p:spPr>
          <a:xfrm>
            <a:off x="3333659" y="2183718"/>
            <a:ext cx="2474866" cy="21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5"/>
          </p:nvPr>
        </p:nvSpPr>
        <p:spPr>
          <a:xfrm>
            <a:off x="5979974" y="1566240"/>
            <a:ext cx="2468408" cy="61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6"/>
          </p:nvPr>
        </p:nvSpPr>
        <p:spPr>
          <a:xfrm>
            <a:off x="5982260" y="2183718"/>
            <a:ext cx="2468408" cy="21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Bookman Old Style"/>
              <a:buNone/>
              <a:defRPr sz="25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85346" y="2184174"/>
            <a:ext cx="3830406" cy="215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801502" y="1566240"/>
            <a:ext cx="364916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184174"/>
            <a:ext cx="3821518" cy="215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ookman Old Style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3808548" y="457200"/>
            <a:ext cx="464211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87921" y="2228850"/>
            <a:ext cx="2949178" cy="211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6CE">
            <a:alpha val="80392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Bookman Old Style"/>
              <a:buNone/>
              <a:defRPr sz="255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432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527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206255" y="668139"/>
            <a:ext cx="886211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Travelers Competition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457200" y="203734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Quote Conversion Model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239" y="3080220"/>
            <a:ext cx="2473403" cy="154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0682" y="3137514"/>
            <a:ext cx="1415896" cy="143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/>
        </p:nvSpPr>
        <p:spPr>
          <a:xfrm>
            <a:off x="237356" y="242208"/>
            <a:ext cx="852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Policy holders with families having more cars but less drivers have higher conversion rate.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351" y="1539214"/>
            <a:ext cx="4043649" cy="245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7911" y="784085"/>
            <a:ext cx="3189544" cy="1918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22"/>
          <p:cNvCxnSpPr/>
          <p:nvPr/>
        </p:nvCxnSpPr>
        <p:spPr>
          <a:xfrm>
            <a:off x="5160818" y="725935"/>
            <a:ext cx="0" cy="38515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99" name="Google Shape;29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7912" y="2767073"/>
            <a:ext cx="3189543" cy="194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/>
        </p:nvSpPr>
        <p:spPr>
          <a:xfrm>
            <a:off x="237356" y="242208"/>
            <a:ext cx="83940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Policy holders based out of Alabama and CAT Zone 4-5 have lower chance of converting the quotes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69" y="1181464"/>
            <a:ext cx="3278432" cy="230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4291" y="1093779"/>
            <a:ext cx="3940853" cy="23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"/>
          <p:cNvSpPr txBox="1"/>
          <p:nvPr/>
        </p:nvSpPr>
        <p:spPr>
          <a:xfrm>
            <a:off x="671968" y="3648655"/>
            <a:ext cx="31934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holders belonging to NY state have 2% higher conversion rate than average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4774290" y="3648654"/>
            <a:ext cx="33236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holders belonging to CAT Zone (4-5) have 3% less chance of conversion rate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7"/>
          <p:cNvCxnSpPr/>
          <p:nvPr/>
        </p:nvCxnSpPr>
        <p:spPr>
          <a:xfrm>
            <a:off x="4648200" y="748145"/>
            <a:ext cx="0" cy="38515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/>
        </p:nvSpPr>
        <p:spPr>
          <a:xfrm>
            <a:off x="237356" y="242208"/>
            <a:ext cx="839402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Carrier 8 related quotes have highest conversion rate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1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408" y="3753882"/>
            <a:ext cx="3824030" cy="71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851226"/>
            <a:ext cx="2829885" cy="180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408" y="805469"/>
            <a:ext cx="3737135" cy="236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999" y="2892933"/>
            <a:ext cx="2829885" cy="16453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1"/>
          <p:cNvSpPr txBox="1"/>
          <p:nvPr/>
        </p:nvSpPr>
        <p:spPr>
          <a:xfrm>
            <a:off x="7401884" y="1122217"/>
            <a:ext cx="167977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Families having at least one person going to high school has 2% higher chance of conversion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7401883" y="3200223"/>
            <a:ext cx="16797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holders having cars of more than 5 years old are less likely to convert the quote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4" descr="A picture containing text, monitor, person, scree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6693" b="14585"/>
          <a:stretch/>
        </p:blipFill>
        <p:spPr>
          <a:xfrm>
            <a:off x="1188550" y="981635"/>
            <a:ext cx="6766899" cy="341040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 txBox="1">
            <a:spLocks noGrp="1"/>
          </p:cNvSpPr>
          <p:nvPr>
            <p:ph type="dt" idx="10"/>
          </p:nvPr>
        </p:nvSpPr>
        <p:spPr>
          <a:xfrm>
            <a:off x="96644" y="4776051"/>
            <a:ext cx="10919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/>
          <p:nvPr/>
        </p:nvSpPr>
        <p:spPr>
          <a:xfrm>
            <a:off x="274977" y="228556"/>
            <a:ext cx="76200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XG-Boost turned out to be the best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36" y="1060769"/>
            <a:ext cx="4207589" cy="240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9800" y="1199269"/>
            <a:ext cx="2682255" cy="3027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"/>
          <p:cNvSpPr txBox="1"/>
          <p:nvPr/>
        </p:nvSpPr>
        <p:spPr>
          <a:xfrm>
            <a:off x="6477000" y="92227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Importance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 txBox="1"/>
          <p:nvPr/>
        </p:nvSpPr>
        <p:spPr>
          <a:xfrm>
            <a:off x="666443" y="3487658"/>
            <a:ext cx="41091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aim of having lower False Negatives, we chose XG Boost as our best model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>
            <a:spLocks noGrp="1"/>
          </p:cNvSpPr>
          <p:nvPr>
            <p:ph type="body" idx="5"/>
          </p:nvPr>
        </p:nvSpPr>
        <p:spPr>
          <a:xfrm>
            <a:off x="389493" y="1187313"/>
            <a:ext cx="2468408" cy="100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 Variable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US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Quote Converted?</a:t>
            </a:r>
            <a:endParaRPr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US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 – Yes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US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 – No</a:t>
            </a:r>
            <a:endParaRPr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 txBox="1">
            <a:spLocks noGrp="1"/>
          </p:cNvSpPr>
          <p:nvPr>
            <p:ph type="body" idx="6"/>
          </p:nvPr>
        </p:nvSpPr>
        <p:spPr>
          <a:xfrm>
            <a:off x="389493" y="3360323"/>
            <a:ext cx="228803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Split Ratio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lang="en-US" sz="1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Training : Test :: 80: 20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 txBox="1">
            <a:spLocks noGrp="1"/>
          </p:cNvSpPr>
          <p:nvPr>
            <p:ph type="dt" idx="10"/>
          </p:nvPr>
        </p:nvSpPr>
        <p:spPr>
          <a:xfrm>
            <a:off x="0" y="4778571"/>
            <a:ext cx="10864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/>
          <p:nvPr/>
        </p:nvSpPr>
        <p:spPr>
          <a:xfrm>
            <a:off x="237357" y="242208"/>
            <a:ext cx="7717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 Variable, Feature Selection and Data Splitting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3427983" y="952937"/>
            <a:ext cx="22880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15"/>
          <p:cNvGraphicFramePr/>
          <p:nvPr/>
        </p:nvGraphicFramePr>
        <p:xfrm>
          <a:off x="2677527" y="1366567"/>
          <a:ext cx="3526100" cy="2482305"/>
        </p:xfrm>
        <a:graphic>
          <a:graphicData uri="http://schemas.openxmlformats.org/drawingml/2006/table">
            <a:tbl>
              <a:tblPr firstRow="1" bandRow="1">
                <a:noFill/>
                <a:tableStyleId>{C99514C9-D97F-437E-827D-7FCAD358E9A2}</a:tableStyleId>
              </a:tblPr>
              <a:tblGrid>
                <a:gridCol w="176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42852"/>
                          </a:solidFill>
                        </a:rPr>
                        <a:t>Variable Group</a:t>
                      </a:r>
                      <a:endParaRPr sz="1600" u="none" strike="noStrike" cap="none">
                        <a:solidFill>
                          <a:srgbClr val="242852"/>
                        </a:solidFill>
                      </a:endParaRPr>
                    </a:p>
                  </a:txBody>
                  <a:tcPr marL="65700" marR="65700" marT="32850" marB="32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42852"/>
                          </a:solidFill>
                        </a:rPr>
                        <a:t>Variable name</a:t>
                      </a:r>
                      <a:endParaRPr sz="1600" u="none" strike="noStrike" cap="none">
                        <a:solidFill>
                          <a:srgbClr val="242852"/>
                        </a:solidFill>
                      </a:endParaRPr>
                    </a:p>
                  </a:txBody>
                  <a:tcPr marL="65700" marR="65700" marT="32850" marB="32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2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Demographics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5700" marR="65700" marT="32850" marB="32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Age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Number of drivers, dependents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Credit Score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Location(state, CAT zone)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Vehicle</a:t>
                      </a:r>
                      <a:endParaRPr/>
                    </a:p>
                  </a:txBody>
                  <a:tcPr marL="65700" marR="65700" marT="32850" marB="32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Number of Cars(leased, owned)</a:t>
                      </a:r>
                      <a:endParaRPr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Policy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5700" marR="65700" marT="32850" marB="32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Quoted Amt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Coverage Pack Type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/>
                        <a:t>Discount</a:t>
                      </a:r>
                      <a:endParaRPr sz="1100" u="none" strike="noStrike" cap="none"/>
                    </a:p>
                  </a:txBody>
                  <a:tcPr marL="5475" marR="5475" marT="547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4" name="Google Shape;354;p15"/>
          <p:cNvGraphicFramePr/>
          <p:nvPr/>
        </p:nvGraphicFramePr>
        <p:xfrm>
          <a:off x="6867202" y="1349699"/>
          <a:ext cx="1763050" cy="1476665"/>
        </p:xfrm>
        <a:graphic>
          <a:graphicData uri="http://schemas.openxmlformats.org/drawingml/2006/table">
            <a:tbl>
              <a:tblPr firstRow="1" bandRow="1">
                <a:noFill/>
                <a:tableStyleId>{C99514C9-D97F-437E-827D-7FCAD358E9A2}</a:tableStyleId>
              </a:tblPr>
              <a:tblGrid>
                <a:gridCol w="176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42852"/>
                          </a:solidFill>
                        </a:rPr>
                        <a:t>Models Explored</a:t>
                      </a:r>
                      <a:endParaRPr sz="1600" u="none" strike="noStrike" cap="none">
                        <a:solidFill>
                          <a:srgbClr val="242852"/>
                        </a:solidFill>
                      </a:endParaRPr>
                    </a:p>
                  </a:txBody>
                  <a:tcPr marL="65700" marR="65700" marT="32850" marB="32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Logistic Regression</a:t>
                      </a:r>
                      <a:endParaRPr sz="1400" u="none" strike="noStrike" cap="none"/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XG Boost</a:t>
                      </a:r>
                      <a:endParaRPr sz="1400" u="none" strike="noStrike" cap="none"/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Decision Tree</a:t>
                      </a:r>
                      <a:endParaRPr sz="1400" u="none" strike="noStrike" cap="none"/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Random Forest</a:t>
                      </a:r>
                      <a:endParaRPr sz="1400" u="none" strike="noStrike" cap="none"/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KNN</a:t>
                      </a:r>
                      <a:endParaRPr sz="1400" u="none" strike="noStrike" cap="none"/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5" name="Google Shape;355;p15"/>
          <p:cNvSpPr txBox="1"/>
          <p:nvPr/>
        </p:nvSpPr>
        <p:spPr>
          <a:xfrm>
            <a:off x="6801216" y="2951444"/>
            <a:ext cx="1686709" cy="106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KPIs tracked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5"/>
          <p:cNvCxnSpPr/>
          <p:nvPr/>
        </p:nvCxnSpPr>
        <p:spPr>
          <a:xfrm>
            <a:off x="2386361" y="715457"/>
            <a:ext cx="0" cy="37941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7" name="Google Shape;357;p15"/>
          <p:cNvCxnSpPr/>
          <p:nvPr/>
        </p:nvCxnSpPr>
        <p:spPr>
          <a:xfrm>
            <a:off x="6538332" y="715457"/>
            <a:ext cx="0" cy="37941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8" name="Google Shape;358;p15"/>
          <p:cNvSpPr txBox="1"/>
          <p:nvPr/>
        </p:nvSpPr>
        <p:spPr>
          <a:xfrm>
            <a:off x="1238827" y="4797625"/>
            <a:ext cx="418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1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900" b="1" i="1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341002" y="2309234"/>
            <a:ext cx="228803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8843"/>
              <a:buFont typeface="Arial"/>
              <a:buNone/>
            </a:pPr>
            <a:r>
              <a:rPr lang="en-US"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Balancing dataset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ct val="163265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Over-sampling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ct val="163265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Under-sampling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63265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dt" idx="10"/>
          </p:nvPr>
        </p:nvSpPr>
        <p:spPr>
          <a:xfrm>
            <a:off x="96644" y="4776051"/>
            <a:ext cx="10919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7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155" y="909292"/>
            <a:ext cx="3347689" cy="332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274977" y="228556"/>
            <a:ext cx="73158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 segmentation through Chatbot/Automated voice caller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9"/>
          <p:cNvSpPr txBox="1"/>
          <p:nvPr/>
        </p:nvSpPr>
        <p:spPr>
          <a:xfrm>
            <a:off x="890875" y="4705225"/>
            <a:ext cx="8038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https://servisbot.com/ai-case-study/</a:t>
            </a:r>
            <a:endParaRPr sz="1050" b="0" i="1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380133" y="972126"/>
            <a:ext cx="419186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customer conversion data analysis, we can segment customers into buckets based on their details and associated conversion probabilities. 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such customized interactions, we can use chat boxes on our website to direct customer segments to trained salespeople for positive conversion results.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9" descr="Insurance Chatbot Example Demonstrates Increased Sales Conversions of over 11%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3955" y="988242"/>
            <a:ext cx="3546764" cy="190761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 txBox="1"/>
          <p:nvPr/>
        </p:nvSpPr>
        <p:spPr>
          <a:xfrm>
            <a:off x="5063955" y="3131063"/>
            <a:ext cx="369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 Ireland, one of the largest providers of insurance uses chatbot to answer customer queries and provide quote online which increased their conversion rate by 11%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936" y="3136848"/>
            <a:ext cx="1924017" cy="127233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 txBox="1"/>
          <p:nvPr/>
        </p:nvSpPr>
        <p:spPr>
          <a:xfrm>
            <a:off x="2488962" y="3223535"/>
            <a:ext cx="2329015" cy="10156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these segments constitute 12% of data. Increasing conversion rate in this pool by 4% increases overall conversion rate by 0.5%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49"/>
          <p:cNvCxnSpPr/>
          <p:nvPr/>
        </p:nvCxnSpPr>
        <p:spPr>
          <a:xfrm>
            <a:off x="4910125" y="998760"/>
            <a:ext cx="0" cy="37941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0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274977" y="228556"/>
            <a:ext cx="73158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Multi-Policy Insurance (Home and Auto) 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890875" y="4705225"/>
            <a:ext cx="8038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https://www.experian.com/blogs/ask-experian/should-you-bundle-your-home-and-auto-insurance/</a:t>
            </a:r>
            <a:endParaRPr sz="1050" b="0" i="1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385762" y="728662"/>
            <a:ext cx="8208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435552" y="1036439"/>
            <a:ext cx="422650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 to the data suggested variables, converting customers who are already part of Peace of Mind should be easy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such solution would be to offer multi-point insurance as a single product with many benefits, such as simplifying bills, saving on premiums, and offering a single deductible.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Allstate Auto insurance says that people can save up to 25% when they bundle home and auto insurance.</a:t>
            </a:r>
            <a:endParaRPr/>
          </a:p>
        </p:txBody>
      </p:sp>
      <p:pic>
        <p:nvPicPr>
          <p:cNvPr id="391" name="Google Shape;391;p50" descr="Home and Auto Insurance Bundle | The Insurance 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4349" y="1036439"/>
            <a:ext cx="3233789" cy="215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274977" y="228556"/>
            <a:ext cx="73158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Reward points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 txBox="1"/>
          <p:nvPr/>
        </p:nvSpPr>
        <p:spPr>
          <a:xfrm>
            <a:off x="514350" y="75009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 txBox="1"/>
          <p:nvPr/>
        </p:nvSpPr>
        <p:spPr>
          <a:xfrm>
            <a:off x="428625" y="900112"/>
            <a:ext cx="833675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 the service value of the policy is one way to increase the conversion rate. One such value addition is rewarding customers. 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referral program is one way of improving conversion rates by rewarding our existing customers and acquiring new ones to ensure conversion rates are linked to revenue and margins.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reward points redeemable for premium payments is another way to add value to the policy quote. Therefore, there may be a higher likelihood of the policy being converted.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474013" y="1237729"/>
            <a:ext cx="6337791" cy="2644054"/>
            <a:chOff x="-23988" y="43541"/>
            <a:chExt cx="6337791" cy="2644054"/>
          </a:xfrm>
        </p:grpSpPr>
        <p:sp>
          <p:nvSpPr>
            <p:cNvPr id="157" name="Google Shape;157;p3"/>
            <p:cNvSpPr/>
            <p:nvPr/>
          </p:nvSpPr>
          <p:spPr>
            <a:xfrm>
              <a:off x="0" y="43541"/>
              <a:ext cx="6313803" cy="49139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23988" y="67529"/>
              <a:ext cx="6265827" cy="443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595421"/>
              <a:ext cx="6313803" cy="446726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21807" y="617228"/>
              <a:ext cx="6270189" cy="403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 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1102627"/>
              <a:ext cx="6313803" cy="49139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23988" y="1126615"/>
              <a:ext cx="6265827" cy="443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1654507"/>
              <a:ext cx="6313803" cy="49139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23988" y="1678495"/>
              <a:ext cx="6265827" cy="443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Modeling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3988" y="2196196"/>
              <a:ext cx="6313803" cy="49139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47976" y="2210002"/>
              <a:ext cx="6265827" cy="443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3"/>
          <p:cNvSpPr txBox="1"/>
          <p:nvPr/>
        </p:nvSpPr>
        <p:spPr>
          <a:xfrm>
            <a:off x="274977" y="228556"/>
            <a:ext cx="43089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/>
          <p:nvPr/>
        </p:nvSpPr>
        <p:spPr>
          <a:xfrm>
            <a:off x="2979963" y="2110126"/>
            <a:ext cx="31840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!!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0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592738" y="1036413"/>
            <a:ext cx="379950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Quote conversion rate of Peace of Mind Insurance company is just over 11%.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automotive insurance Department of the company wants to build a model with the goal of understanding the pool of customers who are likely to convert over its competitors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216425" y="167030"/>
            <a:ext cx="3984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507" y="925333"/>
            <a:ext cx="2735838" cy="253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5063498" y="2020070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6307308" y="2028137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7513797" y="2028137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817121" y="2020899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3928952" y="1195646"/>
            <a:ext cx="0" cy="193405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8" name="Google Shape;188;p6"/>
          <p:cNvSpPr/>
          <p:nvPr/>
        </p:nvSpPr>
        <p:spPr>
          <a:xfrm>
            <a:off x="4413150" y="2092836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2642829" y="2029828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215815" y="2092836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232141" y="2020070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90906" y="2079331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436409" y="2029828"/>
            <a:ext cx="1302640" cy="279175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021236"/>
          </a:solidFill>
          <a:ln w="254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2010259" y="2092836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6"/>
          <p:cNvCxnSpPr/>
          <p:nvPr/>
        </p:nvCxnSpPr>
        <p:spPr>
          <a:xfrm flipH="1">
            <a:off x="3294148" y="1855983"/>
            <a:ext cx="1" cy="30838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6" name="Google Shape;196;p6"/>
          <p:cNvSpPr txBox="1"/>
          <p:nvPr/>
        </p:nvSpPr>
        <p:spPr>
          <a:xfrm>
            <a:off x="313076" y="2482577"/>
            <a:ext cx="94096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Cleansing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1345961" y="2482577"/>
            <a:ext cx="10996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928952" y="2411139"/>
            <a:ext cx="113653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Model to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propensity score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6"/>
          <p:cNvCxnSpPr/>
          <p:nvPr/>
        </p:nvCxnSpPr>
        <p:spPr>
          <a:xfrm flipH="1">
            <a:off x="4491484" y="1855983"/>
            <a:ext cx="1" cy="308383"/>
          </a:xfrm>
          <a:prstGeom prst="straightConnector1">
            <a:avLst/>
          </a:prstGeom>
          <a:noFill/>
          <a:ln w="19050" cap="flat" cmpd="sng">
            <a:solidFill>
              <a:srgbClr val="4BACC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0" name="Google Shape;200;p6"/>
          <p:cNvSpPr txBox="1"/>
          <p:nvPr/>
        </p:nvSpPr>
        <p:spPr>
          <a:xfrm>
            <a:off x="2460063" y="2482577"/>
            <a:ext cx="138018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Data Exploration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6"/>
          <p:cNvCxnSpPr/>
          <p:nvPr/>
        </p:nvCxnSpPr>
        <p:spPr>
          <a:xfrm>
            <a:off x="866269" y="1827295"/>
            <a:ext cx="0" cy="308384"/>
          </a:xfrm>
          <a:prstGeom prst="straightConnector1">
            <a:avLst/>
          </a:prstGeom>
          <a:noFill/>
          <a:ln w="19050" cap="flat" cmpd="sng">
            <a:solidFill>
              <a:srgbClr val="A6268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" name="Google Shape;202;p6"/>
          <p:cNvSpPr/>
          <p:nvPr/>
        </p:nvSpPr>
        <p:spPr>
          <a:xfrm>
            <a:off x="4368873" y="1483948"/>
            <a:ext cx="266006" cy="235332"/>
          </a:xfrm>
          <a:custGeom>
            <a:avLst/>
            <a:gdLst/>
            <a:ahLst/>
            <a:cxnLst/>
            <a:rect l="l" t="t" r="r" b="b"/>
            <a:pathLst>
              <a:path w="69" h="67" extrusionOk="0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1646543" y="2034482"/>
            <a:ext cx="52226" cy="45719"/>
          </a:xfrm>
          <a:custGeom>
            <a:avLst/>
            <a:gdLst/>
            <a:ahLst/>
            <a:cxnLst/>
            <a:rect l="l" t="t" r="r" b="b"/>
            <a:pathLst>
              <a:path w="2416" h="2326" extrusionOk="0">
                <a:moveTo>
                  <a:pt x="1641" y="1429"/>
                </a:moveTo>
                <a:lnTo>
                  <a:pt x="1641" y="1429"/>
                </a:lnTo>
                <a:lnTo>
                  <a:pt x="1971" y="532"/>
                </a:lnTo>
                <a:lnTo>
                  <a:pt x="2300" y="1429"/>
                </a:lnTo>
                <a:lnTo>
                  <a:pt x="1641" y="1429"/>
                </a:lnTo>
                <a:close/>
                <a:moveTo>
                  <a:pt x="1971" y="1651"/>
                </a:moveTo>
                <a:lnTo>
                  <a:pt x="1971" y="1651"/>
                </a:lnTo>
                <a:cubicBezTo>
                  <a:pt x="1846" y="1651"/>
                  <a:pt x="1754" y="1613"/>
                  <a:pt x="1671" y="1522"/>
                </a:cubicBezTo>
                <a:lnTo>
                  <a:pt x="2270" y="1522"/>
                </a:lnTo>
                <a:cubicBezTo>
                  <a:pt x="2187" y="1613"/>
                  <a:pt x="2095" y="1651"/>
                  <a:pt x="1971" y="1651"/>
                </a:cubicBezTo>
                <a:close/>
                <a:moveTo>
                  <a:pt x="1625" y="2151"/>
                </a:moveTo>
                <a:lnTo>
                  <a:pt x="1625" y="2151"/>
                </a:lnTo>
                <a:cubicBezTo>
                  <a:pt x="1680" y="2151"/>
                  <a:pt x="1727" y="2185"/>
                  <a:pt x="1745" y="2233"/>
                </a:cubicBezTo>
                <a:lnTo>
                  <a:pt x="640" y="2233"/>
                </a:lnTo>
                <a:cubicBezTo>
                  <a:pt x="659" y="2185"/>
                  <a:pt x="706" y="2151"/>
                  <a:pt x="760" y="2151"/>
                </a:cubicBezTo>
                <a:lnTo>
                  <a:pt x="1625" y="2151"/>
                </a:lnTo>
                <a:close/>
                <a:moveTo>
                  <a:pt x="775" y="1127"/>
                </a:moveTo>
                <a:lnTo>
                  <a:pt x="775" y="1127"/>
                </a:lnTo>
                <a:lnTo>
                  <a:pt x="116" y="1127"/>
                </a:lnTo>
                <a:lnTo>
                  <a:pt x="446" y="231"/>
                </a:lnTo>
                <a:lnTo>
                  <a:pt x="775" y="1127"/>
                </a:lnTo>
                <a:close/>
                <a:moveTo>
                  <a:pt x="446" y="1350"/>
                </a:moveTo>
                <a:lnTo>
                  <a:pt x="446" y="1350"/>
                </a:lnTo>
                <a:cubicBezTo>
                  <a:pt x="321" y="1350"/>
                  <a:pt x="229" y="1311"/>
                  <a:pt x="146" y="1221"/>
                </a:cubicBezTo>
                <a:lnTo>
                  <a:pt x="745" y="1221"/>
                </a:lnTo>
                <a:cubicBezTo>
                  <a:pt x="662" y="1311"/>
                  <a:pt x="570" y="1350"/>
                  <a:pt x="446" y="1350"/>
                </a:cubicBezTo>
                <a:close/>
                <a:moveTo>
                  <a:pt x="2411" y="1459"/>
                </a:moveTo>
                <a:lnTo>
                  <a:pt x="2411" y="1459"/>
                </a:lnTo>
                <a:lnTo>
                  <a:pt x="2014" y="381"/>
                </a:lnTo>
                <a:cubicBezTo>
                  <a:pt x="2009" y="366"/>
                  <a:pt x="1996" y="356"/>
                  <a:pt x="1981" y="352"/>
                </a:cubicBezTo>
                <a:cubicBezTo>
                  <a:pt x="1981" y="352"/>
                  <a:pt x="1980" y="352"/>
                  <a:pt x="1979" y="351"/>
                </a:cubicBezTo>
                <a:lnTo>
                  <a:pt x="1292" y="216"/>
                </a:lnTo>
                <a:lnTo>
                  <a:pt x="1292" y="99"/>
                </a:lnTo>
                <a:cubicBezTo>
                  <a:pt x="1292" y="45"/>
                  <a:pt x="1247" y="0"/>
                  <a:pt x="1193" y="0"/>
                </a:cubicBezTo>
                <a:cubicBezTo>
                  <a:pt x="1138" y="0"/>
                  <a:pt x="1094" y="45"/>
                  <a:pt x="1094" y="99"/>
                </a:cubicBezTo>
                <a:lnTo>
                  <a:pt x="1094" y="177"/>
                </a:lnTo>
                <a:lnTo>
                  <a:pt x="456" y="50"/>
                </a:lnTo>
                <a:cubicBezTo>
                  <a:pt x="455" y="50"/>
                  <a:pt x="455" y="50"/>
                  <a:pt x="455" y="50"/>
                </a:cubicBezTo>
                <a:cubicBezTo>
                  <a:pt x="452" y="50"/>
                  <a:pt x="449" y="49"/>
                  <a:pt x="446" y="49"/>
                </a:cubicBezTo>
                <a:cubicBezTo>
                  <a:pt x="426" y="49"/>
                  <a:pt x="409" y="61"/>
                  <a:pt x="402" y="80"/>
                </a:cubicBezTo>
                <a:lnTo>
                  <a:pt x="5" y="1158"/>
                </a:lnTo>
                <a:cubicBezTo>
                  <a:pt x="0" y="1172"/>
                  <a:pt x="2" y="1188"/>
                  <a:pt x="11" y="1201"/>
                </a:cubicBezTo>
                <a:cubicBezTo>
                  <a:pt x="128" y="1368"/>
                  <a:pt x="262" y="1443"/>
                  <a:pt x="446" y="1443"/>
                </a:cubicBezTo>
                <a:cubicBezTo>
                  <a:pt x="629" y="1443"/>
                  <a:pt x="763" y="1368"/>
                  <a:pt x="880" y="1201"/>
                </a:cubicBezTo>
                <a:cubicBezTo>
                  <a:pt x="889" y="1188"/>
                  <a:pt x="891" y="1172"/>
                  <a:pt x="886" y="1158"/>
                </a:cubicBezTo>
                <a:lnTo>
                  <a:pt x="518" y="158"/>
                </a:lnTo>
                <a:lnTo>
                  <a:pt x="1094" y="272"/>
                </a:lnTo>
                <a:lnTo>
                  <a:pt x="1094" y="2057"/>
                </a:lnTo>
                <a:lnTo>
                  <a:pt x="760" y="2057"/>
                </a:lnTo>
                <a:cubicBezTo>
                  <a:pt x="638" y="2057"/>
                  <a:pt x="538" y="2157"/>
                  <a:pt x="538" y="2279"/>
                </a:cubicBezTo>
                <a:cubicBezTo>
                  <a:pt x="538" y="2305"/>
                  <a:pt x="559" y="2326"/>
                  <a:pt x="585" y="2326"/>
                </a:cubicBezTo>
                <a:lnTo>
                  <a:pt x="1801" y="2326"/>
                </a:lnTo>
                <a:cubicBezTo>
                  <a:pt x="1826" y="2326"/>
                  <a:pt x="1847" y="2305"/>
                  <a:pt x="1847" y="2279"/>
                </a:cubicBezTo>
                <a:cubicBezTo>
                  <a:pt x="1847" y="2157"/>
                  <a:pt x="1748" y="2057"/>
                  <a:pt x="1625" y="2057"/>
                </a:cubicBezTo>
                <a:lnTo>
                  <a:pt x="1292" y="2057"/>
                </a:lnTo>
                <a:lnTo>
                  <a:pt x="1292" y="311"/>
                </a:lnTo>
                <a:lnTo>
                  <a:pt x="1908" y="433"/>
                </a:lnTo>
                <a:lnTo>
                  <a:pt x="1531" y="1459"/>
                </a:lnTo>
                <a:cubicBezTo>
                  <a:pt x="1525" y="1474"/>
                  <a:pt x="1527" y="1490"/>
                  <a:pt x="1536" y="1502"/>
                </a:cubicBezTo>
                <a:cubicBezTo>
                  <a:pt x="1653" y="1670"/>
                  <a:pt x="1787" y="1745"/>
                  <a:pt x="1971" y="1745"/>
                </a:cubicBezTo>
                <a:cubicBezTo>
                  <a:pt x="2154" y="1745"/>
                  <a:pt x="2288" y="1670"/>
                  <a:pt x="2405" y="1502"/>
                </a:cubicBezTo>
                <a:cubicBezTo>
                  <a:pt x="2414" y="1490"/>
                  <a:pt x="2416" y="1474"/>
                  <a:pt x="2411" y="1459"/>
                </a:cubicBezTo>
                <a:close/>
              </a:path>
            </a:pathLst>
          </a:custGeom>
          <a:solidFill>
            <a:srgbClr val="61BF1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7956166" y="2098305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6777521" y="2098305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5596034" y="2094910"/>
            <a:ext cx="156668" cy="143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6"/>
          <p:cNvCxnSpPr/>
          <p:nvPr/>
        </p:nvCxnSpPr>
        <p:spPr>
          <a:xfrm flipH="1">
            <a:off x="5674367" y="1858057"/>
            <a:ext cx="1" cy="30838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8" name="Google Shape;208;p6"/>
          <p:cNvSpPr txBox="1"/>
          <p:nvPr/>
        </p:nvSpPr>
        <p:spPr>
          <a:xfrm>
            <a:off x="5109481" y="2447613"/>
            <a:ext cx="1056428" cy="28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model KPIs of Model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6582076" y="2482577"/>
            <a:ext cx="89793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6"/>
          <p:cNvCxnSpPr/>
          <p:nvPr/>
        </p:nvCxnSpPr>
        <p:spPr>
          <a:xfrm flipH="1">
            <a:off x="6855855" y="1861452"/>
            <a:ext cx="1" cy="308382"/>
          </a:xfrm>
          <a:prstGeom prst="straightConnector1">
            <a:avLst/>
          </a:prstGeom>
          <a:noFill/>
          <a:ln w="19050" cap="flat" cmpd="sng">
            <a:solidFill>
              <a:srgbClr val="AFA29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1" name="Google Shape;211;p6"/>
          <p:cNvSpPr txBox="1"/>
          <p:nvPr/>
        </p:nvSpPr>
        <p:spPr>
          <a:xfrm>
            <a:off x="7593146" y="2488562"/>
            <a:ext cx="75180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Bookman Old Styl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6"/>
          <p:cNvCxnSpPr/>
          <p:nvPr/>
        </p:nvCxnSpPr>
        <p:spPr>
          <a:xfrm flipH="1">
            <a:off x="8034500" y="1861452"/>
            <a:ext cx="1" cy="308382"/>
          </a:xfrm>
          <a:prstGeom prst="straightConnector1">
            <a:avLst/>
          </a:prstGeom>
          <a:noFill/>
          <a:ln w="19050" cap="flat" cmpd="sng">
            <a:solidFill>
              <a:srgbClr val="231F2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3" name="Google Shape;213;p6"/>
          <p:cNvSpPr/>
          <p:nvPr/>
        </p:nvSpPr>
        <p:spPr>
          <a:xfrm>
            <a:off x="3148980" y="1467312"/>
            <a:ext cx="234933" cy="26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298" y="1485777"/>
            <a:ext cx="270687" cy="270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6"/>
          <p:cNvCxnSpPr/>
          <p:nvPr/>
        </p:nvCxnSpPr>
        <p:spPr>
          <a:xfrm>
            <a:off x="6379581" y="1155372"/>
            <a:ext cx="0" cy="193405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6" name="Google Shape;216;p6"/>
          <p:cNvSpPr txBox="1"/>
          <p:nvPr/>
        </p:nvSpPr>
        <p:spPr>
          <a:xfrm>
            <a:off x="457199" y="906158"/>
            <a:ext cx="18457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ckwel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4357556" y="884446"/>
            <a:ext cx="207170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ckwel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267553" y="2911205"/>
            <a:ext cx="1168856" cy="12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Select key metrics and perform outlier and missing values treatment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1372864" y="2912851"/>
            <a:ext cx="1254347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columns required for analysis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2664805" y="2911205"/>
            <a:ext cx="107453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Univariate and Bivariate analysis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3917728" y="2911205"/>
            <a:ext cx="1327637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Split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Oversampling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classification models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5203612" y="2911205"/>
            <a:ext cx="115531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accuracy and other model results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6489496" y="2911205"/>
            <a:ext cx="109627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 the model results with business needs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7775380" y="2911205"/>
            <a:ext cx="109627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6689757" y="849543"/>
            <a:ext cx="2107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ckwell"/>
              <a:buNone/>
            </a:pPr>
            <a:r>
              <a:rPr lang="en-US" sz="1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 and Interpretation</a:t>
            </a:r>
            <a:endParaRPr sz="11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6" descr="5 Advantages of Data Cleansing - Invensis Technologi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94" y="1423200"/>
            <a:ext cx="494602" cy="35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3639" y="1445525"/>
            <a:ext cx="329515" cy="32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 descr="Data analysis - Free ui ic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33412" y="1450842"/>
            <a:ext cx="305591" cy="30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26379" y="1408876"/>
            <a:ext cx="417718" cy="40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30703" y="1402922"/>
            <a:ext cx="356827" cy="356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6"/>
          <p:cNvCxnSpPr/>
          <p:nvPr/>
        </p:nvCxnSpPr>
        <p:spPr>
          <a:xfrm flipH="1">
            <a:off x="2077091" y="1846979"/>
            <a:ext cx="1" cy="308382"/>
          </a:xfrm>
          <a:prstGeom prst="straightConnector1">
            <a:avLst/>
          </a:prstGeom>
          <a:noFill/>
          <a:ln w="19050" cap="flat" cmpd="sng">
            <a:solidFill>
              <a:srgbClr val="231F2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2" name="Google Shape;232;p6"/>
          <p:cNvCxnSpPr/>
          <p:nvPr/>
        </p:nvCxnSpPr>
        <p:spPr>
          <a:xfrm>
            <a:off x="2560407" y="1125808"/>
            <a:ext cx="0" cy="193405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3" name="Google Shape;233;p6"/>
          <p:cNvSpPr txBox="1"/>
          <p:nvPr/>
        </p:nvSpPr>
        <p:spPr>
          <a:xfrm>
            <a:off x="2505454" y="907394"/>
            <a:ext cx="207170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ckwel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267553" y="179233"/>
            <a:ext cx="3984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 Flow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/>
        </p:nvSpPr>
        <p:spPr>
          <a:xfrm>
            <a:off x="216425" y="167030"/>
            <a:ext cx="3984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8600" y="1160972"/>
            <a:ext cx="2934109" cy="302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/>
          <p:nvPr/>
        </p:nvSpPr>
        <p:spPr>
          <a:xfrm>
            <a:off x="5884617" y="883973"/>
            <a:ext cx="18046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list of columns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5720145" y="420665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– Policy ID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901" y="1127683"/>
            <a:ext cx="4065660" cy="310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8"/>
          <p:cNvCxnSpPr/>
          <p:nvPr/>
        </p:nvCxnSpPr>
        <p:spPr>
          <a:xfrm>
            <a:off x="4923861" y="831074"/>
            <a:ext cx="27709" cy="33995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>
            <a:spLocks noGrp="1"/>
          </p:cNvSpPr>
          <p:nvPr>
            <p:ph type="title"/>
          </p:nvPr>
        </p:nvSpPr>
        <p:spPr>
          <a:xfrm>
            <a:off x="485082" y="800100"/>
            <a:ext cx="3421833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ckwel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b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4427" y="1011402"/>
            <a:ext cx="4284491" cy="31206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 txBox="1">
            <a:spLocks noGrp="1"/>
          </p:cNvSpPr>
          <p:nvPr>
            <p:ph type="dt" idx="10"/>
          </p:nvPr>
        </p:nvSpPr>
        <p:spPr>
          <a:xfrm>
            <a:off x="126380" y="4672195"/>
            <a:ext cx="9627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/>
        </p:nvSpPr>
        <p:spPr>
          <a:xfrm>
            <a:off x="237356" y="242208"/>
            <a:ext cx="84217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Conversion rate has been steadily decreasing since 2015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643165" y="3628455"/>
            <a:ext cx="3805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rate in 2018 is 10% lower by 2% compared to 2015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84" y="1091629"/>
            <a:ext cx="3805057" cy="225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9967" y="1091629"/>
            <a:ext cx="3773402" cy="225675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5008312" y="3626644"/>
            <a:ext cx="3805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Quotes released during mid of the week has lower conversion rate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/>
        </p:nvSpPr>
        <p:spPr>
          <a:xfrm>
            <a:off x="237356" y="242208"/>
            <a:ext cx="84217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Policies with discounts and lower quoted amounts have better conversion rates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0"/>
          <p:cNvCxnSpPr/>
          <p:nvPr/>
        </p:nvCxnSpPr>
        <p:spPr>
          <a:xfrm>
            <a:off x="4648200" y="748145"/>
            <a:ext cx="0" cy="38515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6" name="Google Shape;276;p10"/>
          <p:cNvSpPr txBox="1"/>
          <p:nvPr/>
        </p:nvSpPr>
        <p:spPr>
          <a:xfrm>
            <a:off x="711473" y="3762187"/>
            <a:ext cx="29461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cost of a converted policy is 16% lower than policy which is not converted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588" y="817557"/>
            <a:ext cx="2892024" cy="282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7079" y="817556"/>
            <a:ext cx="3048554" cy="282979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0"/>
          <p:cNvSpPr txBox="1"/>
          <p:nvPr/>
        </p:nvSpPr>
        <p:spPr>
          <a:xfrm>
            <a:off x="5234981" y="3762187"/>
            <a:ext cx="31975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25% of policies are provided with discount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Policies provided with discount are having 6% higher conversion rate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392"/>
          </a:schemeClr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/>
        </p:nvSpPr>
        <p:spPr>
          <a:xfrm>
            <a:off x="237357" y="242208"/>
            <a:ext cx="80285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Irrespective of cost, families having young drivers have lower conversion rate compared to families with experienced drivers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>
            <a:spLocks noGrp="1"/>
          </p:cNvSpPr>
          <p:nvPr>
            <p:ph type="dt" idx="10"/>
          </p:nvPr>
        </p:nvSpPr>
        <p:spPr>
          <a:xfrm>
            <a:off x="295835" y="472966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12/14/2022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7010400" y="477605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ckwell"/>
              <a:buNone/>
            </a:pPr>
            <a:fld id="{00000000-1234-1234-1234-123412341234}" type="slidenum"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50" y="1025236"/>
            <a:ext cx="4763742" cy="28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6328" y="1718068"/>
            <a:ext cx="3238952" cy="150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On-screen Show (16:9)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Vallari</cp:lastModifiedBy>
  <cp:revision>1</cp:revision>
  <dcterms:modified xsi:type="dcterms:W3CDTF">2023-04-23T22:08:25Z</dcterms:modified>
</cp:coreProperties>
</file>