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sldIdLst>
    <p:sldId id="294" r:id="rId2"/>
    <p:sldId id="257" r:id="rId3"/>
    <p:sldId id="295" r:id="rId4"/>
    <p:sldId id="296" r:id="rId5"/>
    <p:sldId id="297" r:id="rId6"/>
    <p:sldId id="263" r:id="rId7"/>
    <p:sldId id="298" r:id="rId8"/>
    <p:sldId id="299" r:id="rId9"/>
    <p:sldId id="300" r:id="rId10"/>
    <p:sldId id="301" r:id="rId11"/>
    <p:sldId id="312" r:id="rId12"/>
    <p:sldId id="313" r:id="rId13"/>
    <p:sldId id="305" r:id="rId14"/>
    <p:sldId id="306" r:id="rId15"/>
    <p:sldId id="307" r:id="rId16"/>
    <p:sldId id="302" r:id="rId17"/>
    <p:sldId id="303" r:id="rId18"/>
    <p:sldId id="304" r:id="rId19"/>
    <p:sldId id="309" r:id="rId20"/>
    <p:sldId id="308" r:id="rId21"/>
    <p:sldId id="310" r:id="rId22"/>
    <p:sldId id="311" r:id="rId23"/>
    <p:sldId id="314" r:id="rId24"/>
    <p:sldId id="315" r:id="rId25"/>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8"/>
  </p:normalViewPr>
  <p:slideViewPr>
    <p:cSldViewPr>
      <p:cViewPr varScale="1">
        <p:scale>
          <a:sx n="155" d="100"/>
          <a:sy n="155" d="100"/>
        </p:scale>
        <p:origin x="64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22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946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565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084404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53647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843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414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47715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38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944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455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667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12/11/24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1160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8596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755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12/11/24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212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29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1D8BD707-D9CF-40AE-B4C6-C98DA3205C09}" type="datetimeFigureOut">
              <a:rPr lang="en-US" smtClean="0"/>
              <a:t>12/11/24</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7989843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3BD-417C-A44C-F87C-5D2DFD852430}"/>
              </a:ext>
            </a:extLst>
          </p:cNvPr>
          <p:cNvSpPr>
            <a:spLocks noGrp="1"/>
          </p:cNvSpPr>
          <p:nvPr>
            <p:ph type="title"/>
          </p:nvPr>
        </p:nvSpPr>
        <p:spPr>
          <a:xfrm>
            <a:off x="188875" y="205387"/>
            <a:ext cx="8766249" cy="461665"/>
          </a:xfrm>
        </p:spPr>
        <p:txBody>
          <a:bodyPr/>
          <a:lstStyle/>
          <a:p>
            <a:pPr algn="ctr"/>
            <a:r>
              <a:rPr lang="en-US" b="1" i="0" dirty="0">
                <a:solidFill>
                  <a:schemeClr val="tx1"/>
                </a:solidFill>
                <a:latin typeface="Times New Roman" panose="02020603050405020304" pitchFamily="18" charset="0"/>
                <a:cs typeface="Times New Roman" panose="02020603050405020304" pitchFamily="18" charset="0"/>
              </a:rPr>
              <a:t>Mental Health Analytics in Workplace</a:t>
            </a:r>
            <a:endParaRPr lang="en-IN" b="1" i="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9500DA0-FD51-4AF8-B86D-EFAB710AFF91}"/>
              </a:ext>
            </a:extLst>
          </p:cNvPr>
          <p:cNvSpPr>
            <a:spLocks noGrp="1"/>
          </p:cNvSpPr>
          <p:nvPr>
            <p:ph idx="1"/>
          </p:nvPr>
        </p:nvSpPr>
        <p:spPr>
          <a:xfrm>
            <a:off x="417824" y="1222537"/>
            <a:ext cx="7887976" cy="2739211"/>
          </a:xfrm>
        </p:spPr>
        <p:txBody>
          <a:bodyPr>
            <a:normAutofit lnSpcReduction="10000"/>
          </a:bodyPr>
          <a:lstStyle/>
          <a:p>
            <a:endParaRPr lang="en-IN" dirty="0"/>
          </a:p>
          <a:p>
            <a:pPr algn="ctr"/>
            <a:endParaRPr lang="en-IN" dirty="0"/>
          </a:p>
          <a:p>
            <a:pPr marL="0" indent="0" algn="ctr">
              <a:buNone/>
            </a:pPr>
            <a:r>
              <a:rPr lang="en-US" sz="1800" dirty="0">
                <a:latin typeface="Times New Roman" panose="02020603050405020304" pitchFamily="18" charset="0"/>
                <a:cs typeface="Times New Roman" panose="02020603050405020304" pitchFamily="18" charset="0"/>
              </a:rPr>
              <a:t>NFO 523: Data Mining &amp; Discovery </a:t>
            </a:r>
          </a:p>
          <a:p>
            <a:pPr marL="0" indent="0" algn="ctr">
              <a:buNone/>
            </a:pPr>
            <a:r>
              <a:rPr lang="en-US" sz="1800" dirty="0">
                <a:latin typeface="Times New Roman" panose="02020603050405020304" pitchFamily="18" charset="0"/>
                <a:cs typeface="Times New Roman" panose="02020603050405020304" pitchFamily="18" charset="0"/>
              </a:rPr>
              <a:t>Final Project by Group 2</a:t>
            </a:r>
          </a:p>
          <a:p>
            <a:pPr algn="ctr"/>
            <a:endParaRPr lang="en-US" sz="1800" dirty="0">
              <a:latin typeface="Times New Roman" panose="02020603050405020304" pitchFamily="18" charset="0"/>
              <a:cs typeface="Times New Roman" panose="02020603050405020304" pitchFamily="18" charset="0"/>
            </a:endParaRPr>
          </a:p>
          <a:p>
            <a:pPr marL="0" indent="0" algn="ctr">
              <a:buNone/>
            </a:pPr>
            <a:r>
              <a:rPr lang="en-IN" sz="1800" dirty="0">
                <a:latin typeface="Times New Roman" panose="02020603050405020304" pitchFamily="18" charset="0"/>
                <a:cs typeface="Times New Roman" panose="02020603050405020304" pitchFamily="18" charset="0"/>
              </a:rPr>
              <a:t>Mihika Kubadia</a:t>
            </a:r>
          </a:p>
          <a:p>
            <a:pPr marL="0" indent="0" algn="ctr">
              <a:buNone/>
            </a:pPr>
            <a:r>
              <a:rPr lang="en-IN" sz="1800" dirty="0" err="1">
                <a:latin typeface="Times New Roman" panose="02020603050405020304" pitchFamily="18" charset="0"/>
                <a:cs typeface="Times New Roman" panose="02020603050405020304" pitchFamily="18" charset="0"/>
              </a:rPr>
              <a:t>Jayneet</a:t>
            </a:r>
            <a:r>
              <a:rPr lang="en-IN" sz="1800" dirty="0">
                <a:latin typeface="Times New Roman" panose="02020603050405020304" pitchFamily="18" charset="0"/>
                <a:cs typeface="Times New Roman" panose="02020603050405020304" pitchFamily="18" charset="0"/>
              </a:rPr>
              <a:t> Jain</a:t>
            </a:r>
          </a:p>
          <a:p>
            <a:pPr marL="0" indent="0" algn="ctr">
              <a:buNone/>
            </a:pPr>
            <a:r>
              <a:rPr lang="en-IN" sz="1800" dirty="0" err="1">
                <a:latin typeface="Times New Roman" panose="02020603050405020304" pitchFamily="18" charset="0"/>
                <a:cs typeface="Times New Roman" panose="02020603050405020304" pitchFamily="18" charset="0"/>
              </a:rPr>
              <a:t>Spoorthy</a:t>
            </a:r>
            <a:r>
              <a:rPr lang="en-IN" sz="1800" dirty="0">
                <a:latin typeface="Times New Roman" panose="02020603050405020304" pitchFamily="18" charset="0"/>
                <a:cs typeface="Times New Roman" panose="02020603050405020304" pitchFamily="18" charset="0"/>
              </a:rPr>
              <a:t> Nagendra</a:t>
            </a:r>
          </a:p>
          <a:p>
            <a:endParaRPr lang="en-US" dirty="0"/>
          </a:p>
          <a:p>
            <a:endParaRPr lang="en-IN" dirty="0"/>
          </a:p>
          <a:p>
            <a:endParaRPr lang="en-IN" dirty="0"/>
          </a:p>
        </p:txBody>
      </p:sp>
      <p:sp>
        <p:nvSpPr>
          <p:cNvPr id="4" name="AutoShape 2" descr="Mental Health Policymaking That Integrates Research Evidence and Community  Engagement">
            <a:extLst>
              <a:ext uri="{FF2B5EF4-FFF2-40B4-BE49-F238E27FC236}">
                <a16:creationId xmlns:a16="http://schemas.microsoft.com/office/drawing/2014/main" id="{6A51599A-F417-E604-EDBF-AB98CE596A3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80DC6F3-BA9A-7369-94D7-0D6041474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486661"/>
            <a:ext cx="2401924" cy="3030571"/>
          </a:xfrm>
          <a:prstGeom prst="rect">
            <a:avLst/>
          </a:prstGeom>
        </p:spPr>
      </p:pic>
    </p:spTree>
    <p:extLst>
      <p:ext uri="{BB962C8B-B14F-4D97-AF65-F5344CB8AC3E}">
        <p14:creationId xmlns:p14="http://schemas.microsoft.com/office/powerpoint/2010/main" val="218186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E227FBD-2340-DE40-C1DC-22A357FEB4C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336F8A5-8CD3-0175-EF79-29F95F011D4F}"/>
              </a:ext>
            </a:extLst>
          </p:cNvPr>
          <p:cNvSpPr txBox="1"/>
          <p:nvPr/>
        </p:nvSpPr>
        <p:spPr>
          <a:xfrm>
            <a:off x="152400" y="272266"/>
            <a:ext cx="8854440" cy="40010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Key Observations: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3 stands out due to its strong association with family history of mental health conditions. This cluster may represent a vulnerable group more likely to seek treatment or require intervention.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Clusters 1 and 2 are differentiated primarily by work interference levels and age, suggesting that work interference and age play a significant role in influencing mental health behaviors.</a:t>
            </a:r>
          </a:p>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Actionable Insights: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3 may require targeted mental health awareness and support interventions, as it combines a high rate of family history with moderate work interference.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2 highlights a younger demographic facing moderate work interference, possibly requiring workplace accommodations or stress management programs.</a:t>
            </a:r>
          </a:p>
        </p:txBody>
      </p:sp>
    </p:spTree>
    <p:extLst>
      <p:ext uri="{BB962C8B-B14F-4D97-AF65-F5344CB8AC3E}">
        <p14:creationId xmlns:p14="http://schemas.microsoft.com/office/powerpoint/2010/main" val="226468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BB5477F-7F1F-AF3F-A289-89B0EB891D0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0772924-5998-F07A-DC60-20CFD7954A26}"/>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latin typeface="Times New Roman" panose="02020603050405020304" pitchFamily="18" charset="0"/>
                <a:cs typeface="Times New Roman" panose="02020603050405020304" pitchFamily="18" charset="0"/>
              </a:rPr>
              <a:t>Clustering Algorithms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3BDEE8-F791-F46E-7749-F86739085F5E}"/>
              </a:ext>
            </a:extLst>
          </p:cNvPr>
          <p:cNvSpPr txBox="1"/>
          <p:nvPr/>
        </p:nvSpPr>
        <p:spPr>
          <a:xfrm>
            <a:off x="381000" y="1123950"/>
            <a:ext cx="4495800" cy="3616375"/>
          </a:xfrm>
          <a:prstGeom prst="rect">
            <a:avLst/>
          </a:prstGeom>
          <a:noFill/>
        </p:spPr>
        <p:txBody>
          <a:bodyPr wrap="square" rtlCol="0">
            <a:spAutoFit/>
          </a:bodyPr>
          <a:lstStyle/>
          <a:p>
            <a:pPr marL="12700" algn="just">
              <a:lnSpc>
                <a:spcPct val="100000"/>
              </a:lnSpc>
              <a:spcBef>
                <a:spcPts val="100"/>
              </a:spcBef>
            </a:pPr>
            <a:r>
              <a:rPr lang="en-US" spc="-10" dirty="0">
                <a:latin typeface="Times New Roman" panose="02020603050405020304" pitchFamily="18" charset="0"/>
                <a:cs typeface="Times New Roman" panose="02020603050405020304" pitchFamily="18" charset="0"/>
              </a:rPr>
              <a:t>Hierarchical Clustering:</a:t>
            </a:r>
          </a:p>
          <a:p>
            <a:pPr marL="12700" marR="5715" algn="just">
              <a:lnSpc>
                <a:spcPct val="100000"/>
              </a:lnSpc>
              <a:spcBef>
                <a:spcPts val="1680"/>
              </a:spcBef>
            </a:pPr>
            <a:r>
              <a:rPr lang="en-US" sz="1400" i="1" spc="-10" dirty="0">
                <a:latin typeface="Times New Roman" panose="02020603050405020304" pitchFamily="18" charset="0"/>
                <a:cs typeface="Times New Roman" panose="02020603050405020304" pitchFamily="18" charset="0"/>
              </a:rPr>
              <a:t>Algorithm:</a:t>
            </a:r>
            <a:r>
              <a:rPr lang="en-US" sz="1400" i="1" spc="3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Hierarchical clustering builds a tree of clusters, either agglomerative (bottom-up) or divisively (top-down), based on the similarity between data points</a:t>
            </a:r>
            <a:endParaRPr lang="en-US" sz="1400" spc="-10" dirty="0">
              <a:latin typeface="Times New Roman" panose="02020603050405020304" pitchFamily="18" charset="0"/>
              <a:cs typeface="Times New Roman" panose="02020603050405020304" pitchFamily="18" charset="0"/>
            </a:endParaRPr>
          </a:p>
          <a:p>
            <a:pPr>
              <a:lnSpc>
                <a:spcPct val="100000"/>
              </a:lnSpc>
              <a:spcBef>
                <a:spcPts val="70"/>
              </a:spcBef>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spc="-45" dirty="0">
                <a:latin typeface="Times New Roman" panose="02020603050405020304" pitchFamily="18" charset="0"/>
                <a:cs typeface="Times New Roman" panose="02020603050405020304" pitchFamily="18" charset="0"/>
              </a:rPr>
              <a:t>Dendrograms:</a:t>
            </a:r>
            <a:r>
              <a:rPr lang="en-US" sz="1400" i="1" spc="9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Hierarchical clustering provides a visual representation of the clustering structure through </a:t>
            </a:r>
          </a:p>
          <a:p>
            <a:pPr marL="12700" marR="5080" algn="just">
              <a:lnSpc>
                <a:spcPct val="100000"/>
              </a:lnSpc>
            </a:pPr>
            <a:r>
              <a:rPr lang="en-US" sz="1400" dirty="0">
                <a:latin typeface="Times New Roman" panose="02020603050405020304" pitchFamily="18" charset="0"/>
                <a:cs typeface="Times New Roman" panose="02020603050405020304" pitchFamily="18" charset="0"/>
              </a:rPr>
              <a:t>dendrograms, making it easier to interpret the hierarchy of </a:t>
            </a:r>
          </a:p>
          <a:p>
            <a:pPr marL="12700" marR="5080" algn="just">
              <a:lnSpc>
                <a:spcPct val="100000"/>
              </a:lnSpc>
            </a:pPr>
            <a:r>
              <a:rPr lang="en-US" sz="1400" dirty="0">
                <a:latin typeface="Times New Roman" panose="02020603050405020304" pitchFamily="18" charset="0"/>
                <a:cs typeface="Times New Roman" panose="02020603050405020304" pitchFamily="18" charset="0"/>
              </a:rPr>
              <a:t>clusters.</a:t>
            </a:r>
          </a:p>
          <a:p>
            <a:pPr marL="12700" marR="5080" algn="just">
              <a:lnSpc>
                <a:spcPct val="100000"/>
              </a:lnSpc>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dirty="0">
                <a:latin typeface="Times New Roman" panose="02020603050405020304" pitchFamily="18" charset="0"/>
                <a:cs typeface="Times New Roman" panose="02020603050405020304" pitchFamily="18" charset="0"/>
              </a:rPr>
              <a:t>Number of</a:t>
            </a:r>
            <a:r>
              <a:rPr lang="en-US" sz="1400" i="1" spc="110" dirty="0">
                <a:latin typeface="Times New Roman" panose="02020603050405020304" pitchFamily="18" charset="0"/>
                <a:cs typeface="Times New Roman" panose="02020603050405020304" pitchFamily="18" charset="0"/>
              </a:rPr>
              <a:t> </a:t>
            </a:r>
            <a:r>
              <a:rPr lang="en-US" sz="1400" i="1" spc="-35" dirty="0">
                <a:latin typeface="Times New Roman" panose="02020603050405020304" pitchFamily="18" charset="0"/>
                <a:cs typeface="Times New Roman" panose="02020603050405020304" pitchFamily="18" charset="0"/>
              </a:rPr>
              <a:t>Clusters:</a:t>
            </a:r>
            <a:r>
              <a:rPr lang="en-US" sz="1400" i="1"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Hierarchical clustering doesn't require specifying the number of clusters beforehand, which can be an advantage. It allows you to explore different levels of granularity.</a:t>
            </a:r>
          </a:p>
          <a:p>
            <a:pPr marL="12700" marR="5080" algn="just">
              <a:lnSpc>
                <a:spcPct val="100000"/>
              </a:lnSpc>
            </a:pPr>
            <a:endParaRPr lang="en-US" sz="1400" spc="-10" dirty="0">
              <a:latin typeface="Times New Roman" panose="02020603050405020304" pitchFamily="18" charset="0"/>
              <a:cs typeface="Times New Roman" panose="02020603050405020304" pitchFamily="18" charset="0"/>
            </a:endParaRPr>
          </a:p>
        </p:txBody>
      </p:sp>
      <p:pic>
        <p:nvPicPr>
          <p:cNvPr id="2" name="Picture">
            <a:extLst>
              <a:ext uri="{FF2B5EF4-FFF2-40B4-BE49-F238E27FC236}">
                <a16:creationId xmlns:a16="http://schemas.microsoft.com/office/drawing/2014/main" id="{F274A7A9-94F7-E649-4A92-527C0264A9F1}"/>
              </a:ext>
            </a:extLst>
          </p:cNvPr>
          <p:cNvPicPr/>
          <p:nvPr/>
        </p:nvPicPr>
        <p:blipFill>
          <a:blip r:embed="rId2"/>
          <a:stretch>
            <a:fillRect/>
          </a:stretch>
        </p:blipFill>
        <p:spPr bwMode="auto">
          <a:xfrm>
            <a:off x="4876800" y="895351"/>
            <a:ext cx="4078324" cy="3657600"/>
          </a:xfrm>
          <a:prstGeom prst="rect">
            <a:avLst/>
          </a:prstGeom>
          <a:noFill/>
          <a:ln w="9525">
            <a:noFill/>
            <a:headEnd/>
            <a:tailEnd/>
          </a:ln>
        </p:spPr>
      </p:pic>
    </p:spTree>
    <p:extLst>
      <p:ext uri="{BB962C8B-B14F-4D97-AF65-F5344CB8AC3E}">
        <p14:creationId xmlns:p14="http://schemas.microsoft.com/office/powerpoint/2010/main" val="253070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E5294D1-6A3B-B909-043F-EC0FCA56CBA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77F6AD-6F73-CAF5-F0D2-84408C8B0C07}"/>
              </a:ext>
            </a:extLst>
          </p:cNvPr>
          <p:cNvSpPr txBox="1"/>
          <p:nvPr/>
        </p:nvSpPr>
        <p:spPr>
          <a:xfrm>
            <a:off x="152400" y="272266"/>
            <a:ext cx="8854440" cy="30162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Key Observations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 1:Represents individuals with minimal work interference and no family history of mental health issues, indicating a lower likelihood of seeking treatment.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Clusters 2: Highlights younger individuals experiencing moderate work interference, requiring workplace attention.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 3: Strong association with family history, reflecting a vulnerable group needing targeted mental health support.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 4: Balanced group with mixed work interference and care options, leaning towards treatment-seeking.</a:t>
            </a:r>
          </a:p>
        </p:txBody>
      </p:sp>
    </p:spTree>
    <p:extLst>
      <p:ext uri="{BB962C8B-B14F-4D97-AF65-F5344CB8AC3E}">
        <p14:creationId xmlns:p14="http://schemas.microsoft.com/office/powerpoint/2010/main" val="259577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AB5E175-E85A-8CA8-3EC2-E072D64B5C1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507074F-7C1B-EA4D-C777-25D1944A989D}"/>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Association Mining</a:t>
            </a:r>
          </a:p>
          <a:p>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310FB8E-8A47-097F-7BE3-40A4C497D4AE}"/>
              </a:ext>
            </a:extLst>
          </p:cNvPr>
          <p:cNvSpPr txBox="1"/>
          <p:nvPr/>
        </p:nvSpPr>
        <p:spPr>
          <a:xfrm>
            <a:off x="152399" y="647485"/>
            <a:ext cx="4114801" cy="2246769"/>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FP Growth</a:t>
            </a:r>
          </a:p>
          <a:p>
            <a:r>
              <a:rPr lang="en-US" sz="1400" dirty="0">
                <a:latin typeface="Times New Roman" panose="02020603050405020304" pitchFamily="18" charset="0"/>
                <a:cs typeface="Times New Roman" panose="02020603050405020304" pitchFamily="18" charset="0"/>
              </a:rPr>
              <a:t>The FP Growth algorithm is a popular method for frequent pattern mining in data mining. It works by constructing a frequent pattern tree (FP-tree) from the input dataset. The FP-tree is a compressed representation of the dataset that captures the frequency and association information of the items in the data.</a:t>
            </a:r>
          </a:p>
          <a:p>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B32086-4E1D-4D6D-47A5-82F0281CA019}"/>
              </a:ext>
            </a:extLst>
          </p:cNvPr>
          <p:cNvPicPr>
            <a:picLocks noChangeAspect="1"/>
          </p:cNvPicPr>
          <p:nvPr/>
        </p:nvPicPr>
        <p:blipFill>
          <a:blip r:embed="rId2"/>
          <a:stretch>
            <a:fillRect/>
          </a:stretch>
        </p:blipFill>
        <p:spPr>
          <a:xfrm>
            <a:off x="206628" y="2894254"/>
            <a:ext cx="8730743" cy="1570982"/>
          </a:xfrm>
          <a:prstGeom prst="rect">
            <a:avLst/>
          </a:prstGeom>
        </p:spPr>
      </p:pic>
      <p:pic>
        <p:nvPicPr>
          <p:cNvPr id="3" name="Picture">
            <a:extLst>
              <a:ext uri="{FF2B5EF4-FFF2-40B4-BE49-F238E27FC236}">
                <a16:creationId xmlns:a16="http://schemas.microsoft.com/office/drawing/2014/main" id="{C2548E6E-3E42-47B6-6F2A-826130140894}"/>
              </a:ext>
            </a:extLst>
          </p:cNvPr>
          <p:cNvPicPr/>
          <p:nvPr/>
        </p:nvPicPr>
        <p:blipFill>
          <a:blip r:embed="rId3"/>
          <a:stretch>
            <a:fillRect/>
          </a:stretch>
        </p:blipFill>
        <p:spPr bwMode="auto">
          <a:xfrm>
            <a:off x="5181600" y="209550"/>
            <a:ext cx="3429000" cy="2456104"/>
          </a:xfrm>
          <a:prstGeom prst="rect">
            <a:avLst/>
          </a:prstGeom>
          <a:noFill/>
          <a:ln w="9525">
            <a:noFill/>
            <a:headEnd/>
            <a:tailEnd/>
          </a:ln>
        </p:spPr>
      </p:pic>
    </p:spTree>
    <p:extLst>
      <p:ext uri="{BB962C8B-B14F-4D97-AF65-F5344CB8AC3E}">
        <p14:creationId xmlns:p14="http://schemas.microsoft.com/office/powerpoint/2010/main" val="374211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A8BC774-2BA4-49CE-830C-3FEC4F1A28E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5564239-B9F9-06F0-F0E5-BD8F30BF523D}"/>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Key Observations</a:t>
            </a:r>
          </a:p>
        </p:txBody>
      </p:sp>
      <p:sp>
        <p:nvSpPr>
          <p:cNvPr id="6" name="TextBox 5">
            <a:extLst>
              <a:ext uri="{FF2B5EF4-FFF2-40B4-BE49-F238E27FC236}">
                <a16:creationId xmlns:a16="http://schemas.microsoft.com/office/drawing/2014/main" id="{6D496553-9115-AEEB-6CAE-1B80993E824F}"/>
              </a:ext>
            </a:extLst>
          </p:cNvPr>
          <p:cNvSpPr txBox="1"/>
          <p:nvPr/>
        </p:nvSpPr>
        <p:spPr>
          <a:xfrm>
            <a:off x="152400" y="795486"/>
            <a:ext cx="8305800" cy="4185761"/>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Rule 1: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**89.1% likelihood** of `treatment = No`. This indicates that individuals without a family history of mental health issues and no work interference are less likely to seek treatment.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2: If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**85.9% likelihood** of `treatment = No`. Lack of work interference alone strongly correlates with treatment avoidance.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3: If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Sometimes`, there is an **86.6% likelihood** of `treatment = Yes`. Availability of care options positively influences treatment-seeking behavior for individuals with moderate work interference.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4: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Yes`, there is an **84.3% likelihood** of `treatment = Yes`. Having a family history and accessible care options significantly increases the likelihood of treatment-seeking.</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5: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Sometimes`, there is an **83.6% likelihood** of `treatment = Yes`. Moderate work interference combined with a family history encourages treatment-seeking behavior.</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60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47218DC-EA8C-05F2-11E1-B664487DF69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A4F4EB-5957-47B0-4FA4-83D2F66FEB27}"/>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Actionable Insights</a:t>
            </a:r>
          </a:p>
        </p:txBody>
      </p:sp>
      <p:sp>
        <p:nvSpPr>
          <p:cNvPr id="6" name="TextBox 5">
            <a:extLst>
              <a:ext uri="{FF2B5EF4-FFF2-40B4-BE49-F238E27FC236}">
                <a16:creationId xmlns:a16="http://schemas.microsoft.com/office/drawing/2014/main" id="{D15B8FC2-94A2-A60F-B74F-E094A2E47BEC}"/>
              </a:ext>
            </a:extLst>
          </p:cNvPr>
          <p:cNvSpPr txBox="1"/>
          <p:nvPr/>
        </p:nvSpPr>
        <p:spPr>
          <a:xfrm>
            <a:off x="152400" y="795486"/>
            <a:ext cx="3048000" cy="1231106"/>
          </a:xfrm>
          <a:prstGeom prst="rect">
            <a:avLst/>
          </a:prstGeom>
          <a:noFill/>
        </p:spPr>
        <p:txBody>
          <a:bodyPr wrap="square">
            <a:spAutoFit/>
          </a:bodyPr>
          <a:lstStyle/>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Enhance Care Accessibility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Ensure mental health care options are easily accessible, especially for those facing moderate work interference.</a:t>
            </a:r>
          </a:p>
        </p:txBody>
      </p:sp>
      <p:sp>
        <p:nvSpPr>
          <p:cNvPr id="4" name="TextBox 3">
            <a:extLst>
              <a:ext uri="{FF2B5EF4-FFF2-40B4-BE49-F238E27FC236}">
                <a16:creationId xmlns:a16="http://schemas.microsoft.com/office/drawing/2014/main" id="{8822D475-B93B-E56B-B38C-5EC57A86A678}"/>
              </a:ext>
            </a:extLst>
          </p:cNvPr>
          <p:cNvSpPr txBox="1"/>
          <p:nvPr/>
        </p:nvSpPr>
        <p:spPr>
          <a:xfrm>
            <a:off x="3131820" y="361950"/>
            <a:ext cx="3116580" cy="1600438"/>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Risk  Awareness: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Educate individuals without a family history of mental health issues on the importance of seeking treatment.</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6FAA20-DC9C-DAE9-6B53-2E44D7F055CF}"/>
              </a:ext>
            </a:extLst>
          </p:cNvPr>
          <p:cNvSpPr txBox="1"/>
          <p:nvPr/>
        </p:nvSpPr>
        <p:spPr>
          <a:xfrm>
            <a:off x="6248400" y="885170"/>
            <a:ext cx="2758440" cy="1415772"/>
          </a:xfrm>
          <a:prstGeom prst="rect">
            <a:avLst/>
          </a:prstGeom>
          <a:noFill/>
        </p:spPr>
        <p:txBody>
          <a:bodyPr wrap="square" rtlCol="0">
            <a:spAutoFit/>
          </a:bodyPr>
          <a:lstStyle/>
          <a:p>
            <a:r>
              <a:rPr lang="en-US" sz="1400" dirty="0">
                <a:solidFill>
                  <a:srgbClr val="FFC000"/>
                </a:solidFill>
                <a:latin typeface="Times New Roman" panose="02020603050405020304" pitchFamily="18" charset="0"/>
                <a:cs typeface="Times New Roman" panose="02020603050405020304" pitchFamily="18" charset="0"/>
              </a:rPr>
              <a:t>Support High-Risk Groups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Programs addressing work interference and care availability could improve treatment-seeking behavior in individuals who might otherwise delay or avoid treatment.</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B4039EB-130F-21F0-BD2F-F841D92ECF23}"/>
              </a:ext>
            </a:extLst>
          </p:cNvPr>
          <p:cNvPicPr>
            <a:picLocks noChangeAspect="1"/>
          </p:cNvPicPr>
          <p:nvPr/>
        </p:nvPicPr>
        <p:blipFill>
          <a:blip r:embed="rId2"/>
          <a:stretch>
            <a:fillRect/>
          </a:stretch>
        </p:blipFill>
        <p:spPr>
          <a:xfrm>
            <a:off x="220980" y="2332970"/>
            <a:ext cx="2896215" cy="2538264"/>
          </a:xfrm>
          <a:prstGeom prst="rect">
            <a:avLst/>
          </a:prstGeom>
        </p:spPr>
      </p:pic>
      <p:pic>
        <p:nvPicPr>
          <p:cNvPr id="12" name="Picture 11">
            <a:extLst>
              <a:ext uri="{FF2B5EF4-FFF2-40B4-BE49-F238E27FC236}">
                <a16:creationId xmlns:a16="http://schemas.microsoft.com/office/drawing/2014/main" id="{B5765F78-6509-C1F2-A8B6-BDC6B18B1481}"/>
              </a:ext>
            </a:extLst>
          </p:cNvPr>
          <p:cNvPicPr>
            <a:picLocks noChangeAspect="1"/>
          </p:cNvPicPr>
          <p:nvPr/>
        </p:nvPicPr>
        <p:blipFill>
          <a:blip r:embed="rId3"/>
          <a:stretch>
            <a:fillRect/>
          </a:stretch>
        </p:blipFill>
        <p:spPr>
          <a:xfrm>
            <a:off x="3322935" y="2331720"/>
            <a:ext cx="2719725" cy="2538264"/>
          </a:xfrm>
          <a:prstGeom prst="rect">
            <a:avLst/>
          </a:prstGeom>
        </p:spPr>
      </p:pic>
      <p:pic>
        <p:nvPicPr>
          <p:cNvPr id="14" name="Picture 13">
            <a:extLst>
              <a:ext uri="{FF2B5EF4-FFF2-40B4-BE49-F238E27FC236}">
                <a16:creationId xmlns:a16="http://schemas.microsoft.com/office/drawing/2014/main" id="{6F6C27E9-3B37-EC3C-412D-9EE7CB52C067}"/>
              </a:ext>
            </a:extLst>
          </p:cNvPr>
          <p:cNvPicPr>
            <a:picLocks noChangeAspect="1"/>
          </p:cNvPicPr>
          <p:nvPr/>
        </p:nvPicPr>
        <p:blipFill>
          <a:blip r:embed="rId4"/>
          <a:stretch>
            <a:fillRect/>
          </a:stretch>
        </p:blipFill>
        <p:spPr>
          <a:xfrm>
            <a:off x="6263025" y="2315975"/>
            <a:ext cx="2719725" cy="2554009"/>
          </a:xfrm>
          <a:prstGeom prst="rect">
            <a:avLst/>
          </a:prstGeom>
        </p:spPr>
      </p:pic>
    </p:spTree>
    <p:extLst>
      <p:ext uri="{BB962C8B-B14F-4D97-AF65-F5344CB8AC3E}">
        <p14:creationId xmlns:p14="http://schemas.microsoft.com/office/powerpoint/2010/main" val="18187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02D34C-0433-7B91-2E90-84CCF77AE55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F328E8F-9198-3396-161F-F28CA70743F0}"/>
              </a:ext>
            </a:extLst>
          </p:cNvPr>
          <p:cNvSpPr txBox="1"/>
          <p:nvPr/>
        </p:nvSpPr>
        <p:spPr>
          <a:xfrm>
            <a:off x="152400" y="272266"/>
            <a:ext cx="4191000" cy="227754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Association Mining</a:t>
            </a:r>
          </a:p>
          <a:p>
            <a:endParaRPr lang="en-US" sz="28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a:t>
            </a:r>
          </a:p>
          <a:p>
            <a:r>
              <a:rPr lang="en-US" sz="20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The </a:t>
            </a:r>
            <a:r>
              <a:rPr lang="en-US" sz="1400" b="0" i="0" dirty="0" err="1">
                <a:effectLst/>
                <a:latin typeface="Times New Roman" panose="02020603050405020304" pitchFamily="18" charset="0"/>
                <a:cs typeface="Times New Roman" panose="02020603050405020304" pitchFamily="18" charset="0"/>
              </a:rPr>
              <a:t>Apriori</a:t>
            </a:r>
            <a:r>
              <a:rPr lang="en-US" sz="1400" b="0" i="0" dirty="0">
                <a:effectLst/>
                <a:latin typeface="Times New Roman" panose="02020603050405020304" pitchFamily="18" charset="0"/>
                <a:cs typeface="Times New Roman" panose="02020603050405020304" pitchFamily="18" charset="0"/>
              </a:rPr>
              <a:t> algorithm is </a:t>
            </a:r>
            <a:r>
              <a:rPr lang="en-US" sz="1400" dirty="0">
                <a:latin typeface="Times New Roman" panose="02020603050405020304" pitchFamily="18" charset="0"/>
                <a:cs typeface="Times New Roman" panose="02020603050405020304" pitchFamily="18" charset="0"/>
              </a:rPr>
              <a:t>a machine learning algorithm that identifies frequent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and association rules in relational databases</a:t>
            </a: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784CE85-E8AF-0696-9A5D-677317F21FFE}"/>
              </a:ext>
            </a:extLst>
          </p:cNvPr>
          <p:cNvPicPr>
            <a:picLocks noChangeAspect="1"/>
          </p:cNvPicPr>
          <p:nvPr/>
        </p:nvPicPr>
        <p:blipFill>
          <a:blip r:embed="rId2"/>
          <a:stretch>
            <a:fillRect/>
          </a:stretch>
        </p:blipFill>
        <p:spPr>
          <a:xfrm>
            <a:off x="171451" y="2549814"/>
            <a:ext cx="8820150" cy="1946202"/>
          </a:xfrm>
          <a:prstGeom prst="rect">
            <a:avLst/>
          </a:prstGeom>
        </p:spPr>
      </p:pic>
      <p:pic>
        <p:nvPicPr>
          <p:cNvPr id="2" name="Picture">
            <a:extLst>
              <a:ext uri="{FF2B5EF4-FFF2-40B4-BE49-F238E27FC236}">
                <a16:creationId xmlns:a16="http://schemas.microsoft.com/office/drawing/2014/main" id="{24242217-4F60-B983-E1E1-9EEBB5CE6159}"/>
              </a:ext>
            </a:extLst>
          </p:cNvPr>
          <p:cNvPicPr/>
          <p:nvPr/>
        </p:nvPicPr>
        <p:blipFill>
          <a:blip r:embed="rId3"/>
          <a:stretch>
            <a:fillRect/>
          </a:stretch>
        </p:blipFill>
        <p:spPr bwMode="auto">
          <a:xfrm>
            <a:off x="5029200" y="133350"/>
            <a:ext cx="3276600" cy="2277547"/>
          </a:xfrm>
          <a:prstGeom prst="rect">
            <a:avLst/>
          </a:prstGeom>
          <a:noFill/>
          <a:ln w="9525">
            <a:noFill/>
            <a:headEnd/>
            <a:tailEnd/>
          </a:ln>
        </p:spPr>
      </p:pic>
    </p:spTree>
    <p:extLst>
      <p:ext uri="{BB962C8B-B14F-4D97-AF65-F5344CB8AC3E}">
        <p14:creationId xmlns:p14="http://schemas.microsoft.com/office/powerpoint/2010/main" val="347989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605D081-D7F9-4490-4345-CE20BD818A8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EEE99D4-E38A-6BE0-ECAB-EE67119F7979}"/>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Key Observations</a:t>
            </a:r>
          </a:p>
        </p:txBody>
      </p:sp>
      <p:sp>
        <p:nvSpPr>
          <p:cNvPr id="6" name="TextBox 5">
            <a:extLst>
              <a:ext uri="{FF2B5EF4-FFF2-40B4-BE49-F238E27FC236}">
                <a16:creationId xmlns:a16="http://schemas.microsoft.com/office/drawing/2014/main" id="{F3F22AEA-310C-1A5E-C6B8-F9695C96CE9C}"/>
              </a:ext>
            </a:extLst>
          </p:cNvPr>
          <p:cNvSpPr txBox="1"/>
          <p:nvPr/>
        </p:nvSpPr>
        <p:spPr>
          <a:xfrm>
            <a:off x="152400" y="795486"/>
            <a:ext cx="8305800" cy="3939540"/>
          </a:xfrm>
          <a:prstGeom prst="rect">
            <a:avLst/>
          </a:prstGeom>
          <a:noFill/>
        </p:spPr>
        <p:txBody>
          <a:bodyPr wrap="square">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1: If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85.9% likelihood of `treatment = No`. Work interference plays a key role in treatment-seeking behavior.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2: If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82.2% likelihood of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Lack of work interference often correlates with no family history of mental health issues.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3: If `treatment = No`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89.1% likelihood** of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This highlights a strong connection between these factors.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4: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89.1% likelihood of `treatment = No`. People without family history and work interference often avoid treatment.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5: If `treatment = No` and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Not sure`, there is an 82.7% likelihood of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Uncertainty about care options correlates with no family history of mental health issues.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6: If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Sometimes`, there is an 86.6% likelihood of `treatment = Yes`. Availability of care options positively influences treatment-seeking in cases of moderate work interference.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19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032BCA6-22F6-A984-D980-E801939F8B0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4936928-116C-AE79-E853-7F9FBC21F260}"/>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Actionable Insights</a:t>
            </a:r>
          </a:p>
        </p:txBody>
      </p:sp>
      <p:sp>
        <p:nvSpPr>
          <p:cNvPr id="6" name="TextBox 5">
            <a:extLst>
              <a:ext uri="{FF2B5EF4-FFF2-40B4-BE49-F238E27FC236}">
                <a16:creationId xmlns:a16="http://schemas.microsoft.com/office/drawing/2014/main" id="{87FF6750-0066-F97B-B5E9-CFC820D9ADAD}"/>
              </a:ext>
            </a:extLst>
          </p:cNvPr>
          <p:cNvSpPr txBox="1"/>
          <p:nvPr/>
        </p:nvSpPr>
        <p:spPr>
          <a:xfrm>
            <a:off x="152400" y="795486"/>
            <a:ext cx="3048000" cy="1415772"/>
          </a:xfrm>
          <a:prstGeom prst="rect">
            <a:avLst/>
          </a:prstGeom>
          <a:noFill/>
        </p:spPr>
        <p:txBody>
          <a:bodyPr wrap="square">
            <a:spAutoFit/>
          </a:bodyPr>
          <a:lstStyle/>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Targeted Interventions: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Employers should focus on providing care options and workplace accommodations, especially for employees experiencing moderate work interference.</a:t>
            </a:r>
          </a:p>
        </p:txBody>
      </p:sp>
      <p:sp>
        <p:nvSpPr>
          <p:cNvPr id="4" name="TextBox 3">
            <a:extLst>
              <a:ext uri="{FF2B5EF4-FFF2-40B4-BE49-F238E27FC236}">
                <a16:creationId xmlns:a16="http://schemas.microsoft.com/office/drawing/2014/main" id="{4E996A66-345F-6A9B-AE0C-E165B091840F}"/>
              </a:ext>
            </a:extLst>
          </p:cNvPr>
          <p:cNvSpPr txBox="1"/>
          <p:nvPr/>
        </p:nvSpPr>
        <p:spPr>
          <a:xfrm>
            <a:off x="3131820" y="361950"/>
            <a:ext cx="3116580" cy="1969770"/>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Education and Awareness: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For individuals with no family history of mental health issues, there might be a need to raise awareness about the importance of seeking treatment when needed, as they may not consider treatment a priority.</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2A987A-13C3-50B5-C384-C0CE5B2F4C16}"/>
              </a:ext>
            </a:extLst>
          </p:cNvPr>
          <p:cNvSpPr txBox="1"/>
          <p:nvPr/>
        </p:nvSpPr>
        <p:spPr>
          <a:xfrm>
            <a:off x="6248400" y="885170"/>
            <a:ext cx="2758440" cy="1415772"/>
          </a:xfrm>
          <a:prstGeom prst="rect">
            <a:avLst/>
          </a:prstGeom>
          <a:noFill/>
        </p:spPr>
        <p:txBody>
          <a:bodyPr wrap="square" rtlCol="0">
            <a:spAutoFit/>
          </a:bodyPr>
          <a:lstStyle/>
          <a:p>
            <a:r>
              <a:rPr lang="en-US" sz="1400" dirty="0">
                <a:solidFill>
                  <a:srgbClr val="FFC000"/>
                </a:solidFill>
                <a:latin typeface="Times New Roman" panose="02020603050405020304" pitchFamily="18" charset="0"/>
                <a:cs typeface="Times New Roman" panose="02020603050405020304" pitchFamily="18" charset="0"/>
              </a:rPr>
              <a:t>Customized Support Plans: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Programs addressing work interference and care availability could improve treatment-seeking behavior in individuals who might otherwise delay or avoid treatment.</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E6FABBF-B1EB-9B10-BAD5-60D3DC6F74DB}"/>
              </a:ext>
            </a:extLst>
          </p:cNvPr>
          <p:cNvPicPr>
            <a:picLocks noChangeAspect="1"/>
          </p:cNvPicPr>
          <p:nvPr/>
        </p:nvPicPr>
        <p:blipFill>
          <a:blip r:embed="rId2"/>
          <a:stretch>
            <a:fillRect/>
          </a:stretch>
        </p:blipFill>
        <p:spPr>
          <a:xfrm>
            <a:off x="220980" y="2332970"/>
            <a:ext cx="2896215" cy="2538264"/>
          </a:xfrm>
          <a:prstGeom prst="rect">
            <a:avLst/>
          </a:prstGeom>
        </p:spPr>
      </p:pic>
      <p:pic>
        <p:nvPicPr>
          <p:cNvPr id="12" name="Picture 11">
            <a:extLst>
              <a:ext uri="{FF2B5EF4-FFF2-40B4-BE49-F238E27FC236}">
                <a16:creationId xmlns:a16="http://schemas.microsoft.com/office/drawing/2014/main" id="{B19610A6-1061-D559-B722-94EF6F325180}"/>
              </a:ext>
            </a:extLst>
          </p:cNvPr>
          <p:cNvPicPr>
            <a:picLocks noChangeAspect="1"/>
          </p:cNvPicPr>
          <p:nvPr/>
        </p:nvPicPr>
        <p:blipFill>
          <a:blip r:embed="rId3"/>
          <a:stretch>
            <a:fillRect/>
          </a:stretch>
        </p:blipFill>
        <p:spPr>
          <a:xfrm>
            <a:off x="3322935" y="2331720"/>
            <a:ext cx="2719725" cy="2538264"/>
          </a:xfrm>
          <a:prstGeom prst="rect">
            <a:avLst/>
          </a:prstGeom>
        </p:spPr>
      </p:pic>
      <p:pic>
        <p:nvPicPr>
          <p:cNvPr id="14" name="Picture 13">
            <a:extLst>
              <a:ext uri="{FF2B5EF4-FFF2-40B4-BE49-F238E27FC236}">
                <a16:creationId xmlns:a16="http://schemas.microsoft.com/office/drawing/2014/main" id="{43078C33-6E58-F76F-E03D-16A5AE49EB67}"/>
              </a:ext>
            </a:extLst>
          </p:cNvPr>
          <p:cNvPicPr>
            <a:picLocks noChangeAspect="1"/>
          </p:cNvPicPr>
          <p:nvPr/>
        </p:nvPicPr>
        <p:blipFill>
          <a:blip r:embed="rId4"/>
          <a:stretch>
            <a:fillRect/>
          </a:stretch>
        </p:blipFill>
        <p:spPr>
          <a:xfrm>
            <a:off x="6263025" y="2315975"/>
            <a:ext cx="2719725" cy="2554009"/>
          </a:xfrm>
          <a:prstGeom prst="rect">
            <a:avLst/>
          </a:prstGeom>
        </p:spPr>
      </p:pic>
    </p:spTree>
    <p:extLst>
      <p:ext uri="{BB962C8B-B14F-4D97-AF65-F5344CB8AC3E}">
        <p14:creationId xmlns:p14="http://schemas.microsoft.com/office/powerpoint/2010/main" val="168417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2C6AA99-9D69-305B-7932-DAF9087C585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870A598-8254-71E9-6D8D-F3F998D56D75}"/>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Classification- Pre processing</a:t>
            </a:r>
          </a:p>
        </p:txBody>
      </p:sp>
      <p:sp>
        <p:nvSpPr>
          <p:cNvPr id="4" name="TextBox 3">
            <a:extLst>
              <a:ext uri="{FF2B5EF4-FFF2-40B4-BE49-F238E27FC236}">
                <a16:creationId xmlns:a16="http://schemas.microsoft.com/office/drawing/2014/main" id="{5B2EB841-9BA0-4B5C-6039-2F053B48E02B}"/>
              </a:ext>
            </a:extLst>
          </p:cNvPr>
          <p:cNvSpPr txBox="1"/>
          <p:nvPr/>
        </p:nvSpPr>
        <p:spPr>
          <a:xfrm>
            <a:off x="304800" y="895350"/>
            <a:ext cx="8305800" cy="58477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Cluster Integration</a:t>
            </a:r>
            <a:r>
              <a:rPr lang="en-US" sz="1400" dirty="0">
                <a:latin typeface="Times New Roman" panose="02020603050405020304" pitchFamily="18" charset="0"/>
                <a:cs typeface="Times New Roman" panose="02020603050405020304" pitchFamily="18" charset="0"/>
              </a:rPr>
              <a:t>: Added cluster assignments from K-Means as a feature for enhanced predictions.</a:t>
            </a:r>
          </a:p>
          <a:p>
            <a:endParaRPr lang="en-IN" dirty="0"/>
          </a:p>
        </p:txBody>
      </p:sp>
      <p:sp>
        <p:nvSpPr>
          <p:cNvPr id="8" name="Arrow: Down 7">
            <a:extLst>
              <a:ext uri="{FF2B5EF4-FFF2-40B4-BE49-F238E27FC236}">
                <a16:creationId xmlns:a16="http://schemas.microsoft.com/office/drawing/2014/main" id="{9037BF0C-079B-AEC0-F91A-4E6C91BD0EC2}"/>
              </a:ext>
            </a:extLst>
          </p:cNvPr>
          <p:cNvSpPr/>
          <p:nvPr/>
        </p:nvSpPr>
        <p:spPr>
          <a:xfrm>
            <a:off x="3924300" y="1273314"/>
            <a:ext cx="419100" cy="360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CCA00AF-A98A-4BCE-DE8C-89EC968B9069}"/>
              </a:ext>
            </a:extLst>
          </p:cNvPr>
          <p:cNvSpPr txBox="1"/>
          <p:nvPr/>
        </p:nvSpPr>
        <p:spPr>
          <a:xfrm>
            <a:off x="304800" y="1708696"/>
            <a:ext cx="8305800"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Factor Conversion</a:t>
            </a:r>
            <a:r>
              <a:rPr lang="en-US" sz="1400" dirty="0">
                <a:latin typeface="Times New Roman" panose="02020603050405020304" pitchFamily="18" charset="0"/>
                <a:cs typeface="Times New Roman" panose="02020603050405020304" pitchFamily="18" charset="0"/>
              </a:rPr>
              <a:t>: Converted key variables like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and treatment to factors for classification compatibility.</a:t>
            </a:r>
            <a:endParaRPr lang="en-IN" sz="1400" dirty="0">
              <a:latin typeface="Times New Roman" panose="02020603050405020304" pitchFamily="18" charset="0"/>
              <a:cs typeface="Times New Roman" panose="02020603050405020304" pitchFamily="18" charset="0"/>
            </a:endParaRPr>
          </a:p>
        </p:txBody>
      </p:sp>
      <p:sp>
        <p:nvSpPr>
          <p:cNvPr id="12" name="Arrow: Down 11">
            <a:extLst>
              <a:ext uri="{FF2B5EF4-FFF2-40B4-BE49-F238E27FC236}">
                <a16:creationId xmlns:a16="http://schemas.microsoft.com/office/drawing/2014/main" id="{E1B33062-D127-6FC1-E5DD-DEDAE4D5E725}"/>
              </a:ext>
            </a:extLst>
          </p:cNvPr>
          <p:cNvSpPr/>
          <p:nvPr/>
        </p:nvSpPr>
        <p:spPr>
          <a:xfrm>
            <a:off x="3928110" y="2133660"/>
            <a:ext cx="419100" cy="30777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AA778D2-2675-579D-0870-87AD9BB9BB37}"/>
              </a:ext>
            </a:extLst>
          </p:cNvPr>
          <p:cNvSpPr txBox="1"/>
          <p:nvPr/>
        </p:nvSpPr>
        <p:spPr>
          <a:xfrm>
            <a:off x="304800" y="2441437"/>
            <a:ext cx="7772400"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Gender Standardization</a:t>
            </a:r>
            <a:r>
              <a:rPr lang="en-US" sz="1400" dirty="0">
                <a:latin typeface="Times New Roman" panose="02020603050405020304" pitchFamily="18" charset="0"/>
                <a:cs typeface="Times New Roman" panose="02020603050405020304" pitchFamily="18" charset="0"/>
              </a:rPr>
              <a:t>: Consolidated gender data into Male, Female, and Other categories for clarity.</a:t>
            </a:r>
            <a:endParaRPr lang="en-IN" sz="1400" dirty="0">
              <a:latin typeface="Times New Roman" panose="02020603050405020304" pitchFamily="18" charset="0"/>
              <a:cs typeface="Times New Roman" panose="02020603050405020304" pitchFamily="18" charset="0"/>
            </a:endParaRPr>
          </a:p>
        </p:txBody>
      </p:sp>
      <p:sp>
        <p:nvSpPr>
          <p:cNvPr id="16" name="Arrow: Down 15">
            <a:extLst>
              <a:ext uri="{FF2B5EF4-FFF2-40B4-BE49-F238E27FC236}">
                <a16:creationId xmlns:a16="http://schemas.microsoft.com/office/drawing/2014/main" id="{41732DDA-181F-9440-CBC6-0EA404C0508D}"/>
              </a:ext>
            </a:extLst>
          </p:cNvPr>
          <p:cNvSpPr/>
          <p:nvPr/>
        </p:nvSpPr>
        <p:spPr>
          <a:xfrm>
            <a:off x="3924300" y="2797375"/>
            <a:ext cx="419100" cy="3077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E1DF030-9948-FEDB-5239-889ACC2D0CCA}"/>
              </a:ext>
            </a:extLst>
          </p:cNvPr>
          <p:cNvSpPr txBox="1"/>
          <p:nvPr/>
        </p:nvSpPr>
        <p:spPr>
          <a:xfrm>
            <a:off x="304800" y="3105151"/>
            <a:ext cx="7772400"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Data Splitting</a:t>
            </a:r>
            <a:r>
              <a:rPr lang="en-US" sz="1400" dirty="0">
                <a:latin typeface="Times New Roman" panose="02020603050405020304" pitchFamily="18" charset="0"/>
                <a:cs typeface="Times New Roman" panose="02020603050405020304" pitchFamily="18" charset="0"/>
              </a:rPr>
              <a:t>: Divided data into 70% training and 30% testing sets using stratified sampling.</a:t>
            </a:r>
            <a:endParaRPr lang="en-IN"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DAC481F-E377-79F7-47E8-1F313E77788B}"/>
              </a:ext>
            </a:extLst>
          </p:cNvPr>
          <p:cNvSpPr txBox="1"/>
          <p:nvPr/>
        </p:nvSpPr>
        <p:spPr>
          <a:xfrm>
            <a:off x="304800" y="3943350"/>
            <a:ext cx="7543800"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Model Preparation</a:t>
            </a:r>
            <a:r>
              <a:rPr lang="en-US" sz="1400" dirty="0">
                <a:latin typeface="Times New Roman" panose="02020603050405020304" pitchFamily="18" charset="0"/>
                <a:cs typeface="Times New Roman" panose="02020603050405020304" pitchFamily="18" charset="0"/>
              </a:rPr>
              <a:t>: Cleaned and prepared the dataset for classification algorithms like Logistic Regression and Random Forest.</a:t>
            </a:r>
            <a:endParaRPr lang="en-IN" sz="1400" dirty="0">
              <a:latin typeface="Times New Roman" panose="02020603050405020304" pitchFamily="18" charset="0"/>
              <a:cs typeface="Times New Roman" panose="02020603050405020304" pitchFamily="18" charset="0"/>
            </a:endParaRPr>
          </a:p>
        </p:txBody>
      </p:sp>
      <p:sp>
        <p:nvSpPr>
          <p:cNvPr id="24" name="Arrow: Down 23">
            <a:extLst>
              <a:ext uri="{FF2B5EF4-FFF2-40B4-BE49-F238E27FC236}">
                <a16:creationId xmlns:a16="http://schemas.microsoft.com/office/drawing/2014/main" id="{00DEE24B-645C-6F11-6A61-24BD56BEA00E}"/>
              </a:ext>
            </a:extLst>
          </p:cNvPr>
          <p:cNvSpPr/>
          <p:nvPr/>
        </p:nvSpPr>
        <p:spPr>
          <a:xfrm>
            <a:off x="3924300" y="3558601"/>
            <a:ext cx="419100" cy="3077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90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spc="-70" dirty="0">
                <a:solidFill>
                  <a:schemeClr val="tx1"/>
                </a:solidFill>
              </a:rPr>
              <a:t>Introduction</a:t>
            </a:r>
          </a:p>
        </p:txBody>
      </p:sp>
      <p:sp>
        <p:nvSpPr>
          <p:cNvPr id="5" name="TextBox 4">
            <a:extLst>
              <a:ext uri="{FF2B5EF4-FFF2-40B4-BE49-F238E27FC236}">
                <a16:creationId xmlns:a16="http://schemas.microsoft.com/office/drawing/2014/main" id="{BF36C9CC-C760-7960-76DE-A773FD00E23E}"/>
              </a:ext>
            </a:extLst>
          </p:cNvPr>
          <p:cNvSpPr txBox="1"/>
          <p:nvPr/>
        </p:nvSpPr>
        <p:spPr>
          <a:xfrm>
            <a:off x="457200" y="1428750"/>
            <a:ext cx="8229600" cy="1754326"/>
          </a:xfrm>
          <a:prstGeom prst="rect">
            <a:avLst/>
          </a:prstGeom>
          <a:noFill/>
        </p:spPr>
        <p:txBody>
          <a:bodyPr wrap="square" rtlCol="0">
            <a:spAutoFit/>
          </a:bodyPr>
          <a:lstStyle/>
          <a:p>
            <a:r>
              <a:rPr lang="en-US" dirty="0"/>
              <a:t>Our project analyzes mental health treatment-seeking behaviors in the workplace using clustering, classification, and association algorithms. By identifying key factors like work interference and family history, we uncover patterns and insights to support organizations in fostering better mental health outcomes.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D2AD9A-0BBF-B282-E59B-E7BE59D7832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BF4105F-87F4-4EA1-4F12-614D9F0FC2C3}"/>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Classification Techniques</a:t>
            </a:r>
          </a:p>
          <a:p>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930F50-6C5D-FD5E-639D-770035B95FD8}"/>
              </a:ext>
            </a:extLst>
          </p:cNvPr>
          <p:cNvSpPr txBox="1"/>
          <p:nvPr/>
        </p:nvSpPr>
        <p:spPr>
          <a:xfrm>
            <a:off x="152399" y="647485"/>
            <a:ext cx="4114801" cy="332398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pPr algn="ctr"/>
            <a:r>
              <a:rPr lang="en-US" sz="1600" dirty="0">
                <a:solidFill>
                  <a:srgbClr val="FFC000"/>
                </a:solidFill>
                <a:latin typeface="Times New Roman" panose="02020603050405020304" pitchFamily="18" charset="0"/>
                <a:cs typeface="Times New Roman" panose="02020603050405020304" pitchFamily="18" charset="0"/>
              </a:rPr>
              <a:t>Logistic Regression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Algorithm:  Logistic  Regression  models  the probability  of  a  binary  outcome  using  the logistic function. It's a simple and widely used algorithm for binary classification.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Interpretability: Logistic Regression provides interpretable  coefficients  that  indicate  the impact of each feature on the log-odds of the predicted outcome.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Assumption:  Assumes  a  linear  relationship between  features  and  the  log-odds  of  the outcome.</a:t>
            </a:r>
          </a:p>
          <a:p>
            <a:endParaRPr lang="en-IN"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A6FA357-2238-40A4-C32B-CD7DA24B5968}"/>
              </a:ext>
            </a:extLst>
          </p:cNvPr>
          <p:cNvPicPr>
            <a:picLocks noChangeAspect="1"/>
          </p:cNvPicPr>
          <p:nvPr/>
        </p:nvPicPr>
        <p:blipFill>
          <a:blip r:embed="rId2"/>
          <a:stretch>
            <a:fillRect/>
          </a:stretch>
        </p:blipFill>
        <p:spPr>
          <a:xfrm>
            <a:off x="4320540" y="2571750"/>
            <a:ext cx="4617720" cy="2299484"/>
          </a:xfrm>
          <a:prstGeom prst="rect">
            <a:avLst/>
          </a:prstGeom>
        </p:spPr>
      </p:pic>
      <p:pic>
        <p:nvPicPr>
          <p:cNvPr id="11" name="Picture 10">
            <a:extLst>
              <a:ext uri="{FF2B5EF4-FFF2-40B4-BE49-F238E27FC236}">
                <a16:creationId xmlns:a16="http://schemas.microsoft.com/office/drawing/2014/main" id="{F6D8FD08-93F9-AED7-185D-17563C72D7C9}"/>
              </a:ext>
            </a:extLst>
          </p:cNvPr>
          <p:cNvPicPr>
            <a:picLocks noChangeAspect="1"/>
          </p:cNvPicPr>
          <p:nvPr/>
        </p:nvPicPr>
        <p:blipFill>
          <a:blip r:embed="rId3"/>
          <a:stretch>
            <a:fillRect/>
          </a:stretch>
        </p:blipFill>
        <p:spPr>
          <a:xfrm>
            <a:off x="4358640" y="133350"/>
            <a:ext cx="4579620" cy="2372967"/>
          </a:xfrm>
          <a:prstGeom prst="rect">
            <a:avLst/>
          </a:prstGeom>
        </p:spPr>
      </p:pic>
    </p:spTree>
    <p:extLst>
      <p:ext uri="{BB962C8B-B14F-4D97-AF65-F5344CB8AC3E}">
        <p14:creationId xmlns:p14="http://schemas.microsoft.com/office/powerpoint/2010/main" val="13201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37DCAE-6995-B964-5163-B42F3F5C545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58D8B75-3E65-A557-4A9F-9F3FE0FEC177}"/>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Classification Techniques</a:t>
            </a:r>
          </a:p>
          <a:p>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90D953C-F03F-E437-836A-0991DAF05729}"/>
              </a:ext>
            </a:extLst>
          </p:cNvPr>
          <p:cNvSpPr txBox="1"/>
          <p:nvPr/>
        </p:nvSpPr>
        <p:spPr>
          <a:xfrm>
            <a:off x="152399" y="647485"/>
            <a:ext cx="4114801" cy="332398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pPr algn="ctr"/>
            <a:r>
              <a:rPr lang="en-US" sz="1600" dirty="0">
                <a:solidFill>
                  <a:srgbClr val="FFC000"/>
                </a:solidFill>
                <a:latin typeface="Times New Roman" panose="02020603050405020304" pitchFamily="18" charset="0"/>
                <a:cs typeface="Times New Roman" panose="02020603050405020304" pitchFamily="18" charset="0"/>
              </a:rPr>
              <a:t>Random Forest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Algorithm:  Random  Forest  is  an  ensemble learning method that builds multiple decision trees  and  combines  their  predictions  to improve overall performance.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Robustness:  Random  Forest  is  robust  to overfitting and can handle a large number of features. It also provides feature importance scores.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Non-linearity:  Random  Forest  can  capture nonlinear relationships between features and the target variable.</a:t>
            </a:r>
          </a:p>
          <a:p>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92C589-816D-4565-9C4D-6C20E303BA19}"/>
              </a:ext>
            </a:extLst>
          </p:cNvPr>
          <p:cNvPicPr>
            <a:picLocks noChangeAspect="1"/>
          </p:cNvPicPr>
          <p:nvPr/>
        </p:nvPicPr>
        <p:blipFill>
          <a:blip r:embed="rId2"/>
          <a:stretch>
            <a:fillRect/>
          </a:stretch>
        </p:blipFill>
        <p:spPr>
          <a:xfrm>
            <a:off x="4732022" y="272266"/>
            <a:ext cx="3439005" cy="4029637"/>
          </a:xfrm>
          <a:prstGeom prst="rect">
            <a:avLst/>
          </a:prstGeom>
        </p:spPr>
      </p:pic>
    </p:spTree>
    <p:extLst>
      <p:ext uri="{BB962C8B-B14F-4D97-AF65-F5344CB8AC3E}">
        <p14:creationId xmlns:p14="http://schemas.microsoft.com/office/powerpoint/2010/main" val="373687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31E230-2E13-AB03-A8AA-3CCB39FE6F6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3409779-211F-9086-F8D4-B6E184AF3E58}"/>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Ensemble Model</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6D089D-96B6-DB94-1522-B1CB557437E5}"/>
              </a:ext>
            </a:extLst>
          </p:cNvPr>
          <p:cNvPicPr>
            <a:picLocks noChangeAspect="1"/>
          </p:cNvPicPr>
          <p:nvPr/>
        </p:nvPicPr>
        <p:blipFill>
          <a:blip r:embed="rId2"/>
          <a:stretch>
            <a:fillRect/>
          </a:stretch>
        </p:blipFill>
        <p:spPr>
          <a:xfrm>
            <a:off x="304800" y="755860"/>
            <a:ext cx="6697010" cy="4115374"/>
          </a:xfrm>
          <a:prstGeom prst="rect">
            <a:avLst/>
          </a:prstGeom>
        </p:spPr>
      </p:pic>
    </p:spTree>
    <p:extLst>
      <p:ext uri="{BB962C8B-B14F-4D97-AF65-F5344CB8AC3E}">
        <p14:creationId xmlns:p14="http://schemas.microsoft.com/office/powerpoint/2010/main" val="957407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B51293-BD92-5617-1E1A-8E382DFD5AC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CF136D0-3F33-93F0-FF97-1F55BE4DE54B}"/>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0C11F3E4-3CE2-43D6-59D4-FB9D45EBAA3C}"/>
              </a:ext>
            </a:extLst>
          </p:cNvPr>
          <p:cNvSpPr txBox="1"/>
          <p:nvPr/>
        </p:nvSpPr>
        <p:spPr>
          <a:xfrm>
            <a:off x="152400" y="795486"/>
            <a:ext cx="8305800" cy="3970318"/>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Mental Health Insights: </a:t>
            </a:r>
            <a:r>
              <a:rPr lang="en-US" sz="1400" dirty="0">
                <a:latin typeface="Times New Roman" panose="02020603050405020304" pitchFamily="18" charset="0"/>
                <a:cs typeface="Times New Roman" panose="02020603050405020304" pitchFamily="18" charset="0"/>
              </a:rPr>
              <a:t>Work interference ("Often" or "Sometimes") and family history of mental health issues emerged as the most influential factors in treatment-seeking behavior, highlighting the need for targeted workplace interventions.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Clustering Effectiveness:</a:t>
            </a:r>
            <a:r>
              <a:rPr lang="en-US" sz="1400" dirty="0">
                <a:latin typeface="Times New Roman" panose="02020603050405020304" pitchFamily="18" charset="0"/>
                <a:cs typeface="Times New Roman" panose="02020603050405020304" pitchFamily="18" charset="0"/>
              </a:rPr>
              <a:t> K-means clustering successfully identified distinct groups with unique behavioral patterns, such as the association of family history with increased treatment-seeking in Cluster 3.</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Rule-Based Patterns:</a:t>
            </a:r>
            <a:r>
              <a:rPr lang="en-US" sz="1400" dirty="0">
                <a:latin typeface="Times New Roman" panose="02020603050405020304" pitchFamily="18" charset="0"/>
                <a:cs typeface="Times New Roman" panose="02020603050405020304" pitchFamily="18" charset="0"/>
              </a:rPr>
              <a:t> Association rule mining and FP-growth algorithms reinforced the role of workplace factors (e.g., work interference and care options) in influencing mental health outcomes, providing actionable patterns.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Classification Models:</a:t>
            </a:r>
            <a:r>
              <a:rPr lang="en-US" sz="1400" dirty="0">
                <a:latin typeface="Times New Roman" panose="02020603050405020304" pitchFamily="18" charset="0"/>
                <a:cs typeface="Times New Roman" panose="02020603050405020304" pitchFamily="18" charset="0"/>
              </a:rPr>
              <a:t> Logistic regression and random forest models offered robust predictive capabilities for identifying treatment-seeking individuals, with an ensemble approach improving overall accuracy and balanced performance.</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Actionable Recommendations:</a:t>
            </a:r>
            <a:r>
              <a:rPr lang="en-US" sz="1400" dirty="0">
                <a:latin typeface="Times New Roman" panose="02020603050405020304" pitchFamily="18" charset="0"/>
                <a:cs typeface="Times New Roman" panose="02020603050405020304" pitchFamily="18" charset="0"/>
              </a:rPr>
              <a:t> Workplace policies should emphasize accessible care options, proactive mental health awareness, and support programs tailored to high-risk groups, such as those with a family history or significant work interference.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37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BB1616-ED70-4E99-3FAE-9A4650D345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3BB9295-B4F6-EDA5-88C7-50C7CFE64FBB}"/>
              </a:ext>
            </a:extLst>
          </p:cNvPr>
          <p:cNvSpPr txBox="1"/>
          <p:nvPr/>
        </p:nvSpPr>
        <p:spPr>
          <a:xfrm>
            <a:off x="381000" y="1885950"/>
            <a:ext cx="8382000" cy="1200329"/>
          </a:xfrm>
          <a:prstGeom prst="rect">
            <a:avLst/>
          </a:prstGeom>
          <a:noFill/>
        </p:spPr>
        <p:txBody>
          <a:bodyPr wrap="square">
            <a:spAutoFit/>
          </a:bodyPr>
          <a:lstStyle/>
          <a:p>
            <a:pPr algn="ctr"/>
            <a:r>
              <a:rPr lang="en-US" sz="72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33386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3263D69-CCC4-7EBE-A9D3-E5EF7B15D78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3F9B71D-44D8-E784-286E-BE4DA43FDE67}"/>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rPr>
              <a:t>Dataset Overview</a:t>
            </a:r>
            <a:endParaRPr spc="-70" dirty="0">
              <a:solidFill>
                <a:schemeClr val="tx1"/>
              </a:solidFill>
            </a:endParaRPr>
          </a:p>
        </p:txBody>
      </p:sp>
      <p:sp>
        <p:nvSpPr>
          <p:cNvPr id="5" name="TextBox 4">
            <a:extLst>
              <a:ext uri="{FF2B5EF4-FFF2-40B4-BE49-F238E27FC236}">
                <a16:creationId xmlns:a16="http://schemas.microsoft.com/office/drawing/2014/main" id="{A012C39D-C4B7-6382-6A52-A0F37FA3B3CC}"/>
              </a:ext>
            </a:extLst>
          </p:cNvPr>
          <p:cNvSpPr txBox="1"/>
          <p:nvPr/>
        </p:nvSpPr>
        <p:spPr>
          <a:xfrm>
            <a:off x="457200" y="1428750"/>
            <a:ext cx="8229600" cy="1754326"/>
          </a:xfrm>
          <a:prstGeom prst="rect">
            <a:avLst/>
          </a:prstGeom>
          <a:noFill/>
        </p:spPr>
        <p:txBody>
          <a:bodyPr wrap="square" rtlCol="0">
            <a:spAutoFit/>
          </a:bodyPr>
          <a:lstStyle/>
          <a:p>
            <a:r>
              <a:rPr lang="en-IN" dirty="0"/>
              <a:t>Dataset description</a:t>
            </a:r>
          </a:p>
          <a:p>
            <a:endParaRPr lang="en-IN" dirty="0"/>
          </a:p>
          <a:p>
            <a:pPr marL="742950" lvl="1" indent="-285750">
              <a:buFont typeface="Arial" panose="020B0604020202020204" pitchFamily="34" charset="0"/>
              <a:buChar char="•"/>
            </a:pPr>
            <a:r>
              <a:rPr lang="en-US" dirty="0"/>
              <a:t>Workplace mental health survey dataset.</a:t>
            </a:r>
          </a:p>
          <a:p>
            <a:pPr marL="742950" lvl="1" indent="-285750">
              <a:buFont typeface="Arial" panose="020B0604020202020204" pitchFamily="34" charset="0"/>
              <a:buChar char="•"/>
            </a:pPr>
            <a:r>
              <a:rPr lang="en-IN" b="1" dirty="0"/>
              <a:t>Number of Observations</a:t>
            </a:r>
            <a:r>
              <a:rPr lang="en-IN" dirty="0"/>
              <a:t>: 1259</a:t>
            </a:r>
          </a:p>
          <a:p>
            <a:pPr marL="742950" lvl="1" indent="-285750">
              <a:buFont typeface="Arial" panose="020B0604020202020204" pitchFamily="34" charset="0"/>
              <a:buChar char="•"/>
            </a:pPr>
            <a:r>
              <a:rPr lang="en-IN" b="1" dirty="0"/>
              <a:t>Number of Features</a:t>
            </a:r>
            <a:r>
              <a:rPr lang="en-IN" dirty="0"/>
              <a:t>: 27</a:t>
            </a:r>
          </a:p>
          <a:p>
            <a:pPr marL="742950" lvl="1" indent="-285750">
              <a:buFont typeface="Arial" panose="020B0604020202020204" pitchFamily="34" charset="0"/>
              <a:buChar char="•"/>
            </a:pPr>
            <a:r>
              <a:rPr lang="en-IN" b="1" dirty="0"/>
              <a:t>Unique</a:t>
            </a:r>
            <a:r>
              <a:rPr lang="en-IN" dirty="0"/>
              <a:t> </a:t>
            </a:r>
            <a:r>
              <a:rPr lang="en-IN" b="1" dirty="0"/>
              <a:t>Data Types</a:t>
            </a:r>
            <a:r>
              <a:rPr lang="en-IN" dirty="0"/>
              <a:t>: Numeric, character, factor</a:t>
            </a:r>
          </a:p>
        </p:txBody>
      </p:sp>
    </p:spTree>
    <p:extLst>
      <p:ext uri="{BB962C8B-B14F-4D97-AF65-F5344CB8AC3E}">
        <p14:creationId xmlns:p14="http://schemas.microsoft.com/office/powerpoint/2010/main" val="304253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E43CC7A-ABF1-9A5C-BC71-6E0CE1667D7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73575CC-85F0-DDB7-87B0-08DA840BABDE}"/>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rPr>
              <a:t>Data Structure</a:t>
            </a:r>
            <a:endParaRPr spc="-70" dirty="0">
              <a:solidFill>
                <a:schemeClr val="tx1"/>
              </a:solidFill>
            </a:endParaRPr>
          </a:p>
        </p:txBody>
      </p:sp>
      <p:pic>
        <p:nvPicPr>
          <p:cNvPr id="9" name="Picture 8">
            <a:extLst>
              <a:ext uri="{FF2B5EF4-FFF2-40B4-BE49-F238E27FC236}">
                <a16:creationId xmlns:a16="http://schemas.microsoft.com/office/drawing/2014/main" id="{5DD60910-CAFB-5213-D45F-7326238A76A0}"/>
              </a:ext>
            </a:extLst>
          </p:cNvPr>
          <p:cNvPicPr>
            <a:picLocks noChangeAspect="1"/>
          </p:cNvPicPr>
          <p:nvPr/>
        </p:nvPicPr>
        <p:blipFill>
          <a:blip r:embed="rId2"/>
          <a:stretch>
            <a:fillRect/>
          </a:stretch>
        </p:blipFill>
        <p:spPr>
          <a:xfrm>
            <a:off x="533400" y="1200150"/>
            <a:ext cx="7544428" cy="3415019"/>
          </a:xfrm>
          <a:prstGeom prst="rect">
            <a:avLst/>
          </a:prstGeom>
        </p:spPr>
      </p:pic>
    </p:spTree>
    <p:extLst>
      <p:ext uri="{BB962C8B-B14F-4D97-AF65-F5344CB8AC3E}">
        <p14:creationId xmlns:p14="http://schemas.microsoft.com/office/powerpoint/2010/main" val="306485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00F925-F7BD-89A0-261C-FA72170BC98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68B8C22-EDDA-F21F-2C21-F6EDB3F91732}"/>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latin typeface="Times New Roman" panose="02020603050405020304" pitchFamily="18" charset="0"/>
                <a:cs typeface="Times New Roman" panose="02020603050405020304" pitchFamily="18" charset="0"/>
              </a:rPr>
              <a:t>Dataset Cleaning and Initial Analysis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B29C66A-25AC-BF68-C1CF-4FE5422F53E5}"/>
              </a:ext>
            </a:extLst>
          </p:cNvPr>
          <p:cNvSpPr txBox="1"/>
          <p:nvPr/>
        </p:nvSpPr>
        <p:spPr>
          <a:xfrm>
            <a:off x="381000" y="1123950"/>
            <a:ext cx="8574124" cy="452431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Handling Missing Values</a:t>
            </a:r>
            <a:endParaRPr lang="en-IN" dirty="0">
              <a:solidFill>
                <a:schemeClr val="tx1">
                  <a:lumMod val="95000"/>
                </a:schemeClr>
              </a:solidFill>
            </a:endParaRPr>
          </a:p>
          <a:p>
            <a:pPr marL="285750" indent="-285750">
              <a:buFontTx/>
              <a:buChar char="-"/>
            </a:pPr>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work_interfere</a:t>
            </a:r>
            <a:r>
              <a:rPr lang="en-IN" dirty="0">
                <a:latin typeface="Times New Roman" panose="02020603050405020304" pitchFamily="18" charset="0"/>
                <a:cs typeface="Times New Roman" panose="02020603050405020304" pitchFamily="18" charset="0"/>
              </a:rPr>
              <a:t> missing values were imputed with mode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Datatype conversion</a:t>
            </a:r>
          </a:p>
          <a:p>
            <a:pPr marL="285750" indent="-285750">
              <a:buFontTx/>
              <a:buChar char="-"/>
            </a:pPr>
            <a:r>
              <a:rPr lang="en-IN" dirty="0">
                <a:latin typeface="Times New Roman" panose="02020603050405020304" pitchFamily="18" charset="0"/>
                <a:cs typeface="Times New Roman" panose="02020603050405020304" pitchFamily="18" charset="0"/>
              </a:rPr>
              <a:t>Variables such as Gender, </a:t>
            </a:r>
            <a:r>
              <a:rPr lang="en-IN" dirty="0" err="1">
                <a:latin typeface="Times New Roman" panose="02020603050405020304" pitchFamily="18" charset="0"/>
                <a:cs typeface="Times New Roman" panose="02020603050405020304" pitchFamily="18" charset="0"/>
              </a:rPr>
              <a:t>family_history</a:t>
            </a:r>
            <a:r>
              <a:rPr lang="en-IN" dirty="0">
                <a:latin typeface="Times New Roman" panose="02020603050405020304" pitchFamily="18" charset="0"/>
                <a:cs typeface="Times New Roman" panose="02020603050405020304" pitchFamily="18" charset="0"/>
              </a:rPr>
              <a:t>, treatment and </a:t>
            </a:r>
            <a:r>
              <a:rPr lang="en-IN" dirty="0" err="1">
                <a:latin typeface="Times New Roman" panose="02020603050405020304" pitchFamily="18" charset="0"/>
                <a:cs typeface="Times New Roman" panose="02020603050405020304" pitchFamily="18" charset="0"/>
              </a:rPr>
              <a:t>care_options</a:t>
            </a:r>
            <a:r>
              <a:rPr lang="en-IN" dirty="0">
                <a:latin typeface="Times New Roman" panose="02020603050405020304" pitchFamily="18" charset="0"/>
                <a:cs typeface="Times New Roman" panose="02020603050405020304" pitchFamily="18" charset="0"/>
              </a:rPr>
              <a:t> were converted to factors for categorical analysis</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Outlier detection</a:t>
            </a:r>
          </a:p>
          <a:p>
            <a:pPr marL="285750" indent="-285750">
              <a:buFontTx/>
              <a:buChar char="-"/>
            </a:pPr>
            <a:r>
              <a:rPr lang="en-IN" dirty="0">
                <a:latin typeface="Times New Roman" panose="02020603050405020304" pitchFamily="18" charset="0"/>
                <a:cs typeface="Times New Roman" panose="02020603050405020304" pitchFamily="18" charset="0"/>
              </a:rPr>
              <a:t>Age variable contained unrealistic values.</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Standardization</a:t>
            </a:r>
          </a:p>
          <a:p>
            <a:r>
              <a:rPr lang="en-IN" dirty="0">
                <a:latin typeface="Times New Roman" panose="02020603050405020304" pitchFamily="18" charset="0"/>
                <a:cs typeface="Times New Roman" panose="02020603050405020304" pitchFamily="18" charset="0"/>
              </a:rPr>
              <a:t>-   Numeric columns were scaled to standardize dataset for clustering and 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a:t>
            </a:r>
          </a:p>
          <a:p>
            <a:pPr marL="285750" indent="-285750">
              <a:buFontTx/>
              <a:buChar char="-"/>
            </a:pPr>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21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624" y="339538"/>
            <a:ext cx="7153502" cy="683329"/>
          </a:xfrm>
          <a:prstGeom prst="rect">
            <a:avLst/>
          </a:prstGeom>
        </p:spPr>
        <p:txBody>
          <a:bodyPr vert="horz" wrap="square" lIns="0" tIns="227140" rIns="0" bIns="0" rtlCol="0">
            <a:spAutoFit/>
          </a:bodyPr>
          <a:lstStyle/>
          <a:p>
            <a:pPr marL="208279">
              <a:lnSpc>
                <a:spcPct val="100000"/>
              </a:lnSpc>
              <a:spcBef>
                <a:spcPts val="120"/>
              </a:spcBef>
            </a:pPr>
            <a:r>
              <a:rPr sz="2950" spc="-150" dirty="0">
                <a:solidFill>
                  <a:schemeClr val="tx1"/>
                </a:solidFill>
                <a:latin typeface="Times New Roman" panose="02020603050405020304" pitchFamily="18" charset="0"/>
                <a:cs typeface="Times New Roman" panose="02020603050405020304" pitchFamily="18" charset="0"/>
              </a:rPr>
              <a:t>Exploratory</a:t>
            </a:r>
            <a:r>
              <a:rPr sz="2950" spc="-10" dirty="0">
                <a:solidFill>
                  <a:schemeClr val="tx1"/>
                </a:solidFill>
                <a:latin typeface="Times New Roman" panose="02020603050405020304" pitchFamily="18" charset="0"/>
                <a:cs typeface="Times New Roman" panose="02020603050405020304" pitchFamily="18" charset="0"/>
              </a:rPr>
              <a:t> </a:t>
            </a:r>
            <a:r>
              <a:rPr sz="2950" spc="-70" dirty="0">
                <a:solidFill>
                  <a:schemeClr val="tx1"/>
                </a:solidFill>
                <a:latin typeface="Times New Roman" panose="02020603050405020304" pitchFamily="18" charset="0"/>
                <a:cs typeface="Times New Roman" panose="02020603050405020304" pitchFamily="18" charset="0"/>
              </a:rPr>
              <a:t>Data</a:t>
            </a:r>
            <a:r>
              <a:rPr sz="2950" spc="-55" dirty="0">
                <a:solidFill>
                  <a:schemeClr val="tx1"/>
                </a:solidFill>
                <a:latin typeface="Times New Roman" panose="02020603050405020304" pitchFamily="18" charset="0"/>
                <a:cs typeface="Times New Roman" panose="02020603050405020304" pitchFamily="18" charset="0"/>
              </a:rPr>
              <a:t> </a:t>
            </a:r>
            <a:r>
              <a:rPr sz="2950" spc="-10" dirty="0">
                <a:solidFill>
                  <a:schemeClr val="tx1"/>
                </a:solidFill>
                <a:latin typeface="Times New Roman" panose="02020603050405020304" pitchFamily="18" charset="0"/>
                <a:cs typeface="Times New Roman" panose="02020603050405020304" pitchFamily="18" charset="0"/>
              </a:rPr>
              <a:t>Analysis</a:t>
            </a:r>
            <a:endParaRPr sz="295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384624" y="1066320"/>
            <a:ext cx="5982335" cy="1492885"/>
          </a:xfrm>
          <a:prstGeom prst="rect">
            <a:avLst/>
          </a:prstGeom>
        </p:spPr>
        <p:txBody>
          <a:bodyPr vert="horz" wrap="square" lIns="0" tIns="12700" rIns="0" bIns="0" rtlCol="0">
            <a:spAutoFit/>
          </a:bodyPr>
          <a:lstStyle/>
          <a:p>
            <a:pPr marL="12700" marR="5080" algn="just">
              <a:lnSpc>
                <a:spcPct val="114599"/>
              </a:lnSpc>
              <a:spcBef>
                <a:spcPts val="100"/>
              </a:spcBef>
            </a:pPr>
            <a:r>
              <a:rPr sz="1400" dirty="0">
                <a:latin typeface="Times New Roman" panose="02020603050405020304" pitchFamily="18" charset="0"/>
                <a:cs typeface="Times New Roman" panose="02020603050405020304" pitchFamily="18" charset="0"/>
              </a:rPr>
              <a:t>Exploratory</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analysis</a:t>
            </a:r>
            <a:r>
              <a:rPr sz="1400" spc="160"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(EDA)</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a:t>
            </a:r>
            <a:r>
              <a:rPr sz="1400" spc="160" dirty="0">
                <a:latin typeface="Times New Roman" panose="02020603050405020304" pitchFamily="18" charset="0"/>
                <a:cs typeface="Times New Roman" panose="02020603050405020304" pitchFamily="18" charset="0"/>
              </a:rPr>
              <a:t> </a:t>
            </a:r>
            <a:r>
              <a:rPr sz="1400" spc="70" dirty="0">
                <a:latin typeface="Times New Roman" panose="02020603050405020304" pitchFamily="18" charset="0"/>
                <a:cs typeface="Times New Roman" panose="02020603050405020304" pitchFamily="18" charset="0"/>
              </a:rPr>
              <a:t>important</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step</a:t>
            </a:r>
            <a:r>
              <a:rPr sz="1400" spc="15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in</a:t>
            </a:r>
            <a:r>
              <a:rPr sz="1400" spc="155"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the</a:t>
            </a:r>
            <a:r>
              <a:rPr sz="1400" spc="1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a:t>
            </a:r>
            <a:r>
              <a:rPr sz="1400" spc="15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mining </a:t>
            </a:r>
            <a:r>
              <a:rPr sz="1400" spc="10" dirty="0">
                <a:latin typeface="Times New Roman" panose="02020603050405020304" pitchFamily="18" charset="0"/>
                <a:cs typeface="Times New Roman" panose="02020603050405020304" pitchFamily="18" charset="0"/>
              </a:rPr>
              <a:t>process.</a:t>
            </a:r>
            <a:r>
              <a:rPr sz="1400" spc="40"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It</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involves</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visualizing</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and</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summarizing</a:t>
            </a:r>
            <a:r>
              <a:rPr sz="1400" spc="40"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the</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data</a:t>
            </a:r>
            <a:r>
              <a:rPr sz="1400" spc="40"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to</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gain</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insights </a:t>
            </a:r>
            <a:r>
              <a:rPr sz="1400" dirty="0">
                <a:latin typeface="Times New Roman" panose="02020603050405020304" pitchFamily="18" charset="0"/>
                <a:cs typeface="Times New Roman" panose="02020603050405020304" pitchFamily="18" charset="0"/>
              </a:rPr>
              <a:t>and</a:t>
            </a:r>
            <a:r>
              <a:rPr sz="1400" spc="2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identify</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patterns.</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a:t>
            </a:r>
            <a:r>
              <a:rPr sz="1400" spc="275"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the</a:t>
            </a:r>
            <a:r>
              <a:rPr sz="1400" spc="275" dirty="0">
                <a:latin typeface="Times New Roman" panose="02020603050405020304" pitchFamily="18" charset="0"/>
                <a:cs typeface="Times New Roman" panose="02020603050405020304" pitchFamily="18" charset="0"/>
              </a:rPr>
              <a:t> </a:t>
            </a:r>
            <a:r>
              <a:rPr sz="1400" spc="45" dirty="0">
                <a:latin typeface="Times New Roman" panose="02020603050405020304" pitchFamily="18" charset="0"/>
                <a:cs typeface="Times New Roman" panose="02020603050405020304" pitchFamily="18" charset="0"/>
              </a:rPr>
              <a:t>context</a:t>
            </a:r>
            <a:r>
              <a:rPr sz="1400" spc="275" dirty="0">
                <a:latin typeface="Times New Roman" panose="02020603050405020304" pitchFamily="18" charset="0"/>
                <a:cs typeface="Times New Roman" panose="02020603050405020304" pitchFamily="18" charset="0"/>
              </a:rPr>
              <a:t> </a:t>
            </a:r>
            <a:r>
              <a:rPr sz="1400" spc="65" dirty="0">
                <a:latin typeface="Times New Roman" panose="02020603050405020304" pitchFamily="18" charset="0"/>
                <a:cs typeface="Times New Roman" panose="02020603050405020304" pitchFamily="18" charset="0"/>
              </a:rPr>
              <a:t>of</a:t>
            </a:r>
            <a:r>
              <a:rPr sz="1400" spc="27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our</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dataset,</a:t>
            </a:r>
            <a:r>
              <a:rPr sz="1400" spc="2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EDA</a:t>
            </a:r>
            <a:r>
              <a:rPr sz="1400" spc="28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can </a:t>
            </a:r>
            <a:r>
              <a:rPr sz="1400" dirty="0">
                <a:latin typeface="Times New Roman" panose="02020603050405020304" pitchFamily="18" charset="0"/>
                <a:cs typeface="Times New Roman" panose="02020603050405020304" pitchFamily="18" charset="0"/>
              </a:rPr>
              <a:t>help</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us</a:t>
            </a:r>
            <a:r>
              <a:rPr sz="1400" spc="140"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understand</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behavior,</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preferences,</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14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treatment seeking</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patterns.</a:t>
            </a:r>
            <a:r>
              <a:rPr sz="1400" spc="2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Some</a:t>
            </a:r>
            <a:r>
              <a:rPr sz="1400" spc="275" dirty="0">
                <a:latin typeface="Times New Roman" panose="02020603050405020304" pitchFamily="18" charset="0"/>
                <a:cs typeface="Times New Roman" panose="02020603050405020304" pitchFamily="18" charset="0"/>
              </a:rPr>
              <a:t>  </a:t>
            </a:r>
            <a:r>
              <a:rPr sz="1400" spc="65" dirty="0">
                <a:latin typeface="Times New Roman" panose="02020603050405020304" pitchFamily="18" charset="0"/>
                <a:cs typeface="Times New Roman" panose="02020603050405020304" pitchFamily="18" charset="0"/>
              </a:rPr>
              <a:t>common</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techniques</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used</a:t>
            </a:r>
            <a:r>
              <a:rPr sz="1400" spc="27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in</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EDA</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include</a:t>
            </a:r>
            <a:r>
              <a:rPr sz="1400" spc="27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data </a:t>
            </a:r>
            <a:r>
              <a:rPr sz="1400" spc="20" dirty="0">
                <a:latin typeface="Times New Roman" panose="02020603050405020304" pitchFamily="18" charset="0"/>
                <a:cs typeface="Times New Roman" panose="02020603050405020304" pitchFamily="18" charset="0"/>
              </a:rPr>
              <a:t>visualization,</a:t>
            </a:r>
            <a:r>
              <a:rPr sz="1400" spc="35"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summary</a:t>
            </a:r>
            <a:r>
              <a:rPr sz="1400" spc="4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statistics,</a:t>
            </a:r>
            <a:r>
              <a:rPr sz="1400" spc="4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and</a:t>
            </a:r>
            <a:r>
              <a:rPr sz="1400" spc="3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correlation</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analysis.</a:t>
            </a:r>
            <a:endParaRPr sz="1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3202675" y="3028888"/>
            <a:ext cx="2376170" cy="2127442"/>
          </a:xfrm>
          <a:prstGeom prst="rect">
            <a:avLst/>
          </a:prstGeom>
        </p:spPr>
        <p:txBody>
          <a:bodyPr vert="horz" wrap="square" lIns="0" tIns="12700" rIns="0" bIns="0" rtlCol="0">
            <a:spAutoFit/>
          </a:bodyPr>
          <a:lstStyle/>
          <a:p>
            <a:pPr marL="12700" algn="just">
              <a:lnSpc>
                <a:spcPct val="100000"/>
              </a:lnSpc>
              <a:spcBef>
                <a:spcPts val="100"/>
              </a:spcBef>
            </a:pPr>
            <a:r>
              <a:rPr sz="1600" b="1" spc="-85" dirty="0">
                <a:solidFill>
                  <a:srgbClr val="FFC000"/>
                </a:solidFill>
                <a:latin typeface="Times New Roman" panose="02020603050405020304" pitchFamily="18" charset="0"/>
                <a:cs typeface="Times New Roman" panose="02020603050405020304" pitchFamily="18" charset="0"/>
              </a:rPr>
              <a:t>Summary</a:t>
            </a:r>
            <a:r>
              <a:rPr sz="1600" b="1" spc="-50" dirty="0">
                <a:solidFill>
                  <a:srgbClr val="FFC000"/>
                </a:solidFill>
                <a:latin typeface="Times New Roman" panose="02020603050405020304" pitchFamily="18" charset="0"/>
                <a:cs typeface="Times New Roman" panose="02020603050405020304" pitchFamily="18" charset="0"/>
              </a:rPr>
              <a:t> </a:t>
            </a:r>
            <a:r>
              <a:rPr sz="1600" b="1" spc="-10" dirty="0">
                <a:solidFill>
                  <a:srgbClr val="FFC000"/>
                </a:solidFill>
                <a:latin typeface="Times New Roman" panose="02020603050405020304" pitchFamily="18" charset="0"/>
                <a:cs typeface="Times New Roman" panose="02020603050405020304" pitchFamily="18" charset="0"/>
              </a:rPr>
              <a:t>Statistics</a:t>
            </a:r>
            <a:endParaRPr sz="1600" b="1" dirty="0">
              <a:solidFill>
                <a:srgbClr val="FFC000"/>
              </a:solidFill>
              <a:latin typeface="Times New Roman" panose="02020603050405020304" pitchFamily="18" charset="0"/>
              <a:cs typeface="Times New Roman" panose="02020603050405020304" pitchFamily="18" charset="0"/>
            </a:endParaRPr>
          </a:p>
          <a:p>
            <a:pPr marL="12700" marR="5080" algn="just">
              <a:lnSpc>
                <a:spcPct val="114999"/>
              </a:lnSpc>
              <a:spcBef>
                <a:spcPts val="1245"/>
              </a:spcBef>
            </a:pPr>
            <a:r>
              <a:rPr sz="1400" dirty="0">
                <a:latin typeface="Times New Roman" panose="02020603050405020304" pitchFamily="18" charset="0"/>
                <a:cs typeface="Times New Roman" panose="02020603050405020304" pitchFamily="18" charset="0"/>
              </a:rPr>
              <a:t>Summary</a:t>
            </a:r>
            <a:r>
              <a:rPr sz="1400" spc="3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statistics</a:t>
            </a:r>
            <a:r>
              <a:rPr sz="1400" spc="3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provide</a:t>
            </a:r>
            <a:r>
              <a:rPr sz="1400" spc="340"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a </a:t>
            </a:r>
            <a:r>
              <a:rPr sz="1400" dirty="0">
                <a:latin typeface="Times New Roman" panose="02020603050405020304" pitchFamily="18" charset="0"/>
                <a:cs typeface="Times New Roman" panose="02020603050405020304" pitchFamily="18" charset="0"/>
              </a:rPr>
              <a:t>concise</a:t>
            </a:r>
            <a:r>
              <a:rPr sz="1400" spc="80" dirty="0">
                <a:latin typeface="Times New Roman" panose="02020603050405020304" pitchFamily="18" charset="0"/>
                <a:cs typeface="Times New Roman" panose="02020603050405020304" pitchFamily="18" charset="0"/>
              </a:rPr>
              <a:t>  </a:t>
            </a:r>
            <a:r>
              <a:rPr sz="1400" spc="45" dirty="0">
                <a:latin typeface="Times New Roman" panose="02020603050405020304" pitchFamily="18" charset="0"/>
                <a:cs typeface="Times New Roman" panose="02020603050405020304" pitchFamily="18" charset="0"/>
              </a:rPr>
              <a:t>summary</a:t>
            </a:r>
            <a:r>
              <a:rPr sz="1400" spc="8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of</a:t>
            </a:r>
            <a:r>
              <a:rPr sz="1400" spc="85"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the</a:t>
            </a:r>
            <a:r>
              <a:rPr sz="1400" spc="8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main </a:t>
            </a:r>
            <a:r>
              <a:rPr sz="1400" dirty="0">
                <a:latin typeface="Times New Roman" panose="02020603050405020304" pitchFamily="18" charset="0"/>
                <a:cs typeface="Times New Roman" panose="02020603050405020304" pitchFamily="18" charset="0"/>
              </a:rPr>
              <a:t>characteristics</a:t>
            </a:r>
            <a:r>
              <a:rPr sz="1400" spc="16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of</a:t>
            </a:r>
            <a:r>
              <a:rPr sz="1400" spc="1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1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dataset.</a:t>
            </a:r>
            <a:r>
              <a:rPr sz="1400" spc="17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They </a:t>
            </a:r>
            <a:r>
              <a:rPr sz="1400" dirty="0">
                <a:latin typeface="Times New Roman" panose="02020603050405020304" pitchFamily="18" charset="0"/>
                <a:cs typeface="Times New Roman" panose="02020603050405020304" pitchFamily="18" charset="0"/>
              </a:rPr>
              <a:t>include</a:t>
            </a:r>
            <a:r>
              <a:rPr sz="1400" spc="1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measures</a:t>
            </a:r>
            <a:r>
              <a:rPr sz="1400" spc="1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such</a:t>
            </a:r>
            <a:r>
              <a:rPr sz="1400" spc="1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as</a:t>
            </a:r>
            <a:r>
              <a:rPr lang="en-IN" sz="1400" spc="17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mean, </a:t>
            </a:r>
            <a:r>
              <a:rPr sz="1400" dirty="0">
                <a:latin typeface="Times New Roman" panose="02020603050405020304" pitchFamily="18" charset="0"/>
                <a:cs typeface="Times New Roman" panose="02020603050405020304" pitchFamily="18" charset="0"/>
              </a:rPr>
              <a:t>median,</a:t>
            </a:r>
            <a:r>
              <a:rPr sz="1400" spc="39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mode,</a:t>
            </a:r>
            <a:r>
              <a:rPr lang="en-IN" sz="1400" spc="395" dirty="0">
                <a:latin typeface="Times New Roman" panose="02020603050405020304" pitchFamily="18" charset="0"/>
                <a:cs typeface="Times New Roman" panose="02020603050405020304" pitchFamily="18" charset="0"/>
              </a:rPr>
              <a:t>,</a:t>
            </a:r>
            <a:r>
              <a:rPr sz="1400" spc="-10" dirty="0">
                <a:latin typeface="Times New Roman" panose="02020603050405020304" pitchFamily="18" charset="0"/>
                <a:cs typeface="Times New Roman" panose="02020603050405020304" pitchFamily="18" charset="0"/>
              </a:rPr>
              <a:t>standard </a:t>
            </a:r>
            <a:r>
              <a:rPr sz="1400" dirty="0">
                <a:latin typeface="Times New Roman" panose="02020603050405020304" pitchFamily="18" charset="0"/>
                <a:cs typeface="Times New Roman" panose="02020603050405020304" pitchFamily="18" charset="0"/>
              </a:rPr>
              <a:t>deviation,</a:t>
            </a:r>
            <a:r>
              <a:rPr sz="1400" spc="19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19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range.</a:t>
            </a:r>
            <a:endParaRPr sz="1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047699" y="3028888"/>
            <a:ext cx="1814195" cy="228268"/>
          </a:xfrm>
          <a:prstGeom prst="rect">
            <a:avLst/>
          </a:prstGeom>
        </p:spPr>
        <p:txBody>
          <a:bodyPr vert="horz" wrap="square" lIns="0" tIns="12700" rIns="0" bIns="0" rtlCol="0">
            <a:spAutoFit/>
          </a:bodyPr>
          <a:lstStyle/>
          <a:p>
            <a:pPr marL="12700">
              <a:lnSpc>
                <a:spcPct val="100000"/>
              </a:lnSpc>
              <a:spcBef>
                <a:spcPts val="100"/>
              </a:spcBef>
            </a:pPr>
            <a:r>
              <a:rPr sz="1400" b="1" spc="-75" dirty="0">
                <a:solidFill>
                  <a:srgbClr val="FFC000"/>
                </a:solidFill>
                <a:latin typeface="Times New Roman" panose="02020603050405020304" pitchFamily="18" charset="0"/>
                <a:cs typeface="Times New Roman" panose="02020603050405020304" pitchFamily="18" charset="0"/>
              </a:rPr>
              <a:t>Correlation</a:t>
            </a:r>
            <a:r>
              <a:rPr sz="1400" b="1" spc="-20" dirty="0">
                <a:solidFill>
                  <a:srgbClr val="FFC000"/>
                </a:solidFill>
                <a:latin typeface="Times New Roman" panose="02020603050405020304" pitchFamily="18" charset="0"/>
                <a:cs typeface="Times New Roman" panose="02020603050405020304" pitchFamily="18" charset="0"/>
              </a:rPr>
              <a:t> </a:t>
            </a:r>
            <a:r>
              <a:rPr sz="1400" b="1" spc="-70" dirty="0">
                <a:solidFill>
                  <a:srgbClr val="FFC000"/>
                </a:solidFill>
                <a:latin typeface="Times New Roman" panose="02020603050405020304" pitchFamily="18" charset="0"/>
                <a:cs typeface="Times New Roman" panose="02020603050405020304" pitchFamily="18" charset="0"/>
              </a:rPr>
              <a:t>Analysis</a:t>
            </a:r>
            <a:endParaRPr sz="1400" b="1" dirty="0">
              <a:solidFill>
                <a:srgbClr val="FFC000"/>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6047698" y="3400236"/>
            <a:ext cx="2486701" cy="1727332"/>
          </a:xfrm>
          <a:prstGeom prst="rect">
            <a:avLst/>
          </a:prstGeom>
        </p:spPr>
        <p:txBody>
          <a:bodyPr vert="horz" wrap="square" lIns="0" tIns="12700" rIns="0" bIns="0" rtlCol="0">
            <a:spAutoFit/>
          </a:bodyPr>
          <a:lstStyle/>
          <a:p>
            <a:pPr marL="12700" marR="5080">
              <a:lnSpc>
                <a:spcPct val="114999"/>
              </a:lnSpc>
              <a:spcBef>
                <a:spcPts val="100"/>
              </a:spcBef>
            </a:pPr>
            <a:r>
              <a:rPr sz="1400" spc="-10" dirty="0">
                <a:latin typeface="Times New Roman" panose="02020603050405020304" pitchFamily="18" charset="0"/>
                <a:cs typeface="Times New Roman" panose="02020603050405020304" pitchFamily="18" charset="0"/>
              </a:rPr>
              <a:t>Correlation </a:t>
            </a:r>
            <a:r>
              <a:rPr lang="en-IN" sz="1400" spc="-10" dirty="0">
                <a:latin typeface="Times New Roman" panose="02020603050405020304" pitchFamily="18" charset="0"/>
                <a:cs typeface="Times New Roman" panose="02020603050405020304" pitchFamily="18" charset="0"/>
              </a:rPr>
              <a:t>analysis helps us to </a:t>
            </a:r>
            <a:r>
              <a:rPr sz="1400" spc="-10" dirty="0">
                <a:latin typeface="Times New Roman" panose="02020603050405020304" pitchFamily="18" charset="0"/>
                <a:cs typeface="Times New Roman" panose="02020603050405020304" pitchFamily="18" charset="0"/>
              </a:rPr>
              <a:t>understand</a:t>
            </a:r>
            <a:r>
              <a:rPr lang="en-IN" sz="1400" spc="-10" dirty="0">
                <a:latin typeface="Times New Roman" panose="02020603050405020304" pitchFamily="18" charset="0"/>
                <a:cs typeface="Times New Roman" panose="02020603050405020304" pitchFamily="18" charset="0"/>
              </a:rPr>
              <a:t> relation </a:t>
            </a:r>
            <a:r>
              <a:rPr lang="en-US" sz="1400" dirty="0">
                <a:latin typeface="Times New Roman" panose="02020603050405020304" pitchFamily="18" charset="0"/>
                <a:cs typeface="Times New Roman" panose="02020603050405020304" pitchFamily="18" charset="0"/>
              </a:rPr>
              <a:t>between</a:t>
            </a:r>
            <a:r>
              <a:rPr lang="en-US" sz="1400" spc="10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different</a:t>
            </a:r>
            <a:r>
              <a:rPr lang="en-US" sz="1400" spc="1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variables</a:t>
            </a:r>
            <a:r>
              <a:rPr lang="en-US" sz="1400" spc="10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in</a:t>
            </a:r>
            <a:r>
              <a:rPr lang="en-US" sz="1400" spc="100" dirty="0">
                <a:latin typeface="Times New Roman" panose="02020603050405020304" pitchFamily="18" charset="0"/>
                <a:cs typeface="Times New Roman" panose="02020603050405020304" pitchFamily="18" charset="0"/>
              </a:rPr>
              <a:t>  </a:t>
            </a:r>
            <a:r>
              <a:rPr lang="en-US" sz="1400" spc="25" dirty="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dataset.</a:t>
            </a:r>
            <a:r>
              <a:rPr lang="en-US" sz="1400" spc="13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It</a:t>
            </a:r>
            <a:r>
              <a:rPr lang="en-US" sz="1400" spc="13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measures</a:t>
            </a:r>
            <a:r>
              <a:rPr lang="en-US" sz="1400" spc="13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the</a:t>
            </a:r>
            <a:r>
              <a:rPr lang="en-US" sz="1400" spc="13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strength </a:t>
            </a:r>
            <a:r>
              <a:rPr lang="en-US" sz="1400" dirty="0">
                <a:latin typeface="Times New Roman" panose="02020603050405020304" pitchFamily="18" charset="0"/>
                <a:cs typeface="Times New Roman" panose="02020603050405020304" pitchFamily="18" charset="0"/>
              </a:rPr>
              <a:t>and</a:t>
            </a:r>
            <a:r>
              <a:rPr lang="en-US" sz="1400" spc="3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direction</a:t>
            </a:r>
            <a:r>
              <a:rPr lang="en-US" sz="1400" spc="330" dirty="0">
                <a:latin typeface="Times New Roman" panose="02020603050405020304" pitchFamily="18" charset="0"/>
                <a:cs typeface="Times New Roman" panose="02020603050405020304" pitchFamily="18" charset="0"/>
              </a:rPr>
              <a:t>   </a:t>
            </a:r>
            <a:r>
              <a:rPr lang="en-US" sz="1400" spc="55" dirty="0">
                <a:latin typeface="Times New Roman" panose="02020603050405020304" pitchFamily="18" charset="0"/>
                <a:cs typeface="Times New Roman" panose="02020603050405020304" pitchFamily="18" charset="0"/>
              </a:rPr>
              <a:t>of</a:t>
            </a:r>
            <a:r>
              <a:rPr lang="en-US" sz="1400" spc="325"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the</a:t>
            </a:r>
            <a:r>
              <a:rPr lang="en-US" sz="1400" spc="33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linear </a:t>
            </a:r>
            <a:r>
              <a:rPr lang="en-US" sz="1400" spc="20" dirty="0">
                <a:latin typeface="Times New Roman" panose="02020603050405020304" pitchFamily="18" charset="0"/>
                <a:cs typeface="Times New Roman" panose="02020603050405020304" pitchFamily="18" charset="0"/>
              </a:rPr>
              <a:t>relationship</a:t>
            </a:r>
            <a:r>
              <a:rPr lang="en-US" sz="1400" spc="105" dirty="0">
                <a:latin typeface="Times New Roman" panose="02020603050405020304" pitchFamily="18" charset="0"/>
                <a:cs typeface="Times New Roman" panose="02020603050405020304" pitchFamily="18" charset="0"/>
              </a:rPr>
              <a:t> </a:t>
            </a:r>
            <a:r>
              <a:rPr lang="en-US" sz="1400" spc="20" dirty="0">
                <a:latin typeface="Times New Roman" panose="02020603050405020304" pitchFamily="18" charset="0"/>
                <a:cs typeface="Times New Roman" panose="02020603050405020304" pitchFamily="18" charset="0"/>
              </a:rPr>
              <a:t>between</a:t>
            </a:r>
            <a:r>
              <a:rPr lang="en-US" sz="1400" spc="110"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two</a:t>
            </a:r>
            <a:r>
              <a:rPr lang="en-US" sz="1400" spc="10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variables</a:t>
            </a:r>
            <a:endParaRPr sz="14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6047699" y="3820860"/>
            <a:ext cx="2640330" cy="207173"/>
          </a:xfrm>
          <a:prstGeom prst="rect">
            <a:avLst/>
          </a:prstGeom>
        </p:spPr>
        <p:txBody>
          <a:bodyPr vert="horz" wrap="square" lIns="0" tIns="12700" rIns="0" bIns="0" rtlCol="0">
            <a:spAutoFit/>
          </a:bodyPr>
          <a:lstStyle/>
          <a:p>
            <a:pPr marL="12700" marR="5080" algn="just">
              <a:lnSpc>
                <a:spcPct val="114999"/>
              </a:lnSpc>
              <a:spcBef>
                <a:spcPts val="100"/>
              </a:spcBef>
            </a:pPr>
            <a:r>
              <a:rPr sz="1200" spc="-10" dirty="0">
                <a:latin typeface="Arial MT"/>
                <a:cs typeface="Arial MT"/>
              </a:rPr>
              <a:t>.</a:t>
            </a:r>
            <a:endParaRPr sz="1200" dirty="0">
              <a:latin typeface="Arial MT"/>
              <a:cs typeface="Arial MT"/>
            </a:endParaRPr>
          </a:p>
        </p:txBody>
      </p:sp>
      <p:pic>
        <p:nvPicPr>
          <p:cNvPr id="15" name="Picture 14">
            <a:extLst>
              <a:ext uri="{FF2B5EF4-FFF2-40B4-BE49-F238E27FC236}">
                <a16:creationId xmlns:a16="http://schemas.microsoft.com/office/drawing/2014/main" id="{7D9FA901-00C8-0C8A-4B7D-7AE7C6312D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0675" y="863854"/>
            <a:ext cx="2053776" cy="1888428"/>
          </a:xfrm>
          <a:prstGeom prst="rect">
            <a:avLst/>
          </a:prstGeom>
        </p:spPr>
      </p:pic>
      <p:sp>
        <p:nvSpPr>
          <p:cNvPr id="18" name="TextBox 17">
            <a:extLst>
              <a:ext uri="{FF2B5EF4-FFF2-40B4-BE49-F238E27FC236}">
                <a16:creationId xmlns:a16="http://schemas.microsoft.com/office/drawing/2014/main" id="{105C7412-ED7A-5F77-D649-EF51EA92AE51}"/>
              </a:ext>
            </a:extLst>
          </p:cNvPr>
          <p:cNvSpPr txBox="1"/>
          <p:nvPr/>
        </p:nvSpPr>
        <p:spPr>
          <a:xfrm>
            <a:off x="384624" y="2981592"/>
            <a:ext cx="2510976" cy="2092881"/>
          </a:xfrm>
          <a:prstGeom prst="rect">
            <a:avLst/>
          </a:prstGeom>
          <a:noFill/>
        </p:spPr>
        <p:txBody>
          <a:bodyPr wrap="square" rtlCol="0">
            <a:spAutoFit/>
          </a:bodyPr>
          <a:lstStyle/>
          <a:p>
            <a:r>
              <a:rPr lang="en-IN" sz="1400" b="1" dirty="0">
                <a:solidFill>
                  <a:srgbClr val="FFC000"/>
                </a:solidFill>
                <a:latin typeface="Times New Roman" panose="02020603050405020304" pitchFamily="18" charset="0"/>
                <a:cs typeface="Times New Roman" panose="02020603050405020304" pitchFamily="18" charset="0"/>
              </a:rPr>
              <a:t>Data Visualization</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Data Visualization is a powerful tool for exploring and understanding complex datasets . It allows us to visually represent the data in the form of charts , graphs and plots.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B0392A8-DF92-65FA-82F0-001E24C5096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FAEC77B-FD94-6A3E-51B7-A96956712FB0}"/>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dirty="0">
                <a:latin typeface="Times New Roman" panose="02020603050405020304" pitchFamily="18" charset="0"/>
                <a:cs typeface="Times New Roman" panose="02020603050405020304" pitchFamily="18" charset="0"/>
              </a:rPr>
              <a:t>Analytical Methods and Algorithms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C493E40-527A-4E0F-6D9C-011FDD45AD29}"/>
              </a:ext>
            </a:extLst>
          </p:cNvPr>
          <p:cNvSpPr txBox="1"/>
          <p:nvPr/>
        </p:nvSpPr>
        <p:spPr>
          <a:xfrm>
            <a:off x="381000" y="1123950"/>
            <a:ext cx="8574124" cy="424731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Clustering Algorithms</a:t>
            </a:r>
            <a:endParaRPr lang="en-IN" dirty="0">
              <a:solidFill>
                <a:schemeClr val="tx1">
                  <a:lumMod val="95000"/>
                </a:schemeClr>
              </a:solidFill>
            </a:endParaRPr>
          </a:p>
          <a:p>
            <a:pPr marL="285750" indent="-285750">
              <a:buFontTx/>
              <a:buChar char="-"/>
            </a:pPr>
            <a:r>
              <a:rPr lang="en-IN" dirty="0">
                <a:latin typeface="Times New Roman" panose="02020603050405020304" pitchFamily="18" charset="0"/>
                <a:cs typeface="Times New Roman" panose="02020603050405020304" pitchFamily="18" charset="0"/>
              </a:rPr>
              <a:t>K-means</a:t>
            </a:r>
          </a:p>
          <a:p>
            <a:pPr marL="285750" indent="-285750">
              <a:buFontTx/>
              <a:buChar char="-"/>
            </a:pPr>
            <a:r>
              <a:rPr lang="en-IN" dirty="0">
                <a:latin typeface="Times New Roman" panose="02020603050405020304" pitchFamily="18" charset="0"/>
                <a:cs typeface="Times New Roman" panose="02020603050405020304" pitchFamily="18" charset="0"/>
              </a:rPr>
              <a:t>Hierarchical Clustering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Association Mining</a:t>
            </a:r>
          </a:p>
          <a:p>
            <a:pPr marL="285750" indent="-285750">
              <a:buFontTx/>
              <a:buChar char="-"/>
            </a:pPr>
            <a:r>
              <a:rPr lang="en-IN" dirty="0" err="1">
                <a:latin typeface="Times New Roman" panose="02020603050405020304" pitchFamily="18" charset="0"/>
                <a:cs typeface="Times New Roman" panose="02020603050405020304" pitchFamily="18" charset="0"/>
              </a:rPr>
              <a:t>Aprori</a:t>
            </a:r>
            <a:r>
              <a:rPr lang="en-IN" dirty="0">
                <a:latin typeface="Times New Roman" panose="02020603050405020304" pitchFamily="18" charset="0"/>
                <a:cs typeface="Times New Roman" panose="02020603050405020304" pitchFamily="18" charset="0"/>
              </a:rPr>
              <a:t> Algorithm</a:t>
            </a:r>
          </a:p>
          <a:p>
            <a:pPr marL="285750" indent="-285750">
              <a:buFontTx/>
              <a:buChar char="-"/>
            </a:pPr>
            <a:r>
              <a:rPr lang="en-IN" dirty="0">
                <a:latin typeface="Times New Roman" panose="02020603050405020304" pitchFamily="18" charset="0"/>
                <a:cs typeface="Times New Roman" panose="02020603050405020304" pitchFamily="18" charset="0"/>
              </a:rPr>
              <a:t>FP-growth</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Classification Algorithms</a:t>
            </a:r>
          </a:p>
          <a:p>
            <a:r>
              <a:rPr lang="en-IN" dirty="0">
                <a:latin typeface="Times New Roman" panose="02020603050405020304" pitchFamily="18" charset="0"/>
                <a:cs typeface="Times New Roman" panose="02020603050405020304" pitchFamily="18" charset="0"/>
              </a:rPr>
              <a:t>-  Logistic Regression</a:t>
            </a:r>
          </a:p>
          <a:p>
            <a:r>
              <a:rPr lang="en-IN" dirty="0">
                <a:latin typeface="Times New Roman" panose="02020603050405020304" pitchFamily="18" charset="0"/>
                <a:cs typeface="Times New Roman" panose="02020603050405020304" pitchFamily="18" charset="0"/>
              </a:rPr>
              <a:t>-  Random Forest Classification</a:t>
            </a:r>
          </a:p>
          <a:p>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29A374-5710-AC8B-5D37-1D2894B91D0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9213444-F95A-E5AF-7EAD-9D292842F4D1}"/>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latin typeface="Times New Roman" panose="02020603050405020304" pitchFamily="18" charset="0"/>
                <a:cs typeface="Times New Roman" panose="02020603050405020304" pitchFamily="18" charset="0"/>
              </a:rPr>
              <a:t>Clustering Algorithms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13CD817-134E-04E1-AD85-E63CE3FE89A9}"/>
              </a:ext>
            </a:extLst>
          </p:cNvPr>
          <p:cNvSpPr txBox="1"/>
          <p:nvPr/>
        </p:nvSpPr>
        <p:spPr>
          <a:xfrm>
            <a:off x="381000" y="1123950"/>
            <a:ext cx="4495800" cy="3629199"/>
          </a:xfrm>
          <a:prstGeom prst="rect">
            <a:avLst/>
          </a:prstGeom>
          <a:noFill/>
        </p:spPr>
        <p:txBody>
          <a:bodyPr wrap="square" rtlCol="0">
            <a:spAutoFit/>
          </a:bodyPr>
          <a:lstStyle/>
          <a:p>
            <a:pPr marL="12700" algn="just">
              <a:lnSpc>
                <a:spcPct val="100000"/>
              </a:lnSpc>
              <a:spcBef>
                <a:spcPts val="100"/>
              </a:spcBef>
            </a:pPr>
            <a:r>
              <a:rPr lang="en-US" spc="-135" dirty="0">
                <a:latin typeface="Times New Roman" panose="02020603050405020304" pitchFamily="18" charset="0"/>
                <a:cs typeface="Times New Roman" panose="02020603050405020304" pitchFamily="18" charset="0"/>
              </a:rPr>
              <a:t>K-</a:t>
            </a:r>
            <a:r>
              <a:rPr lang="en-US" spc="-90" dirty="0">
                <a:latin typeface="Times New Roman" panose="02020603050405020304" pitchFamily="18" charset="0"/>
                <a:cs typeface="Times New Roman" panose="02020603050405020304" pitchFamily="18" charset="0"/>
              </a:rPr>
              <a:t>means</a:t>
            </a:r>
            <a:r>
              <a:rPr lang="en-US" spc="-8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Clustering:</a:t>
            </a:r>
          </a:p>
          <a:p>
            <a:pPr marL="12700" marR="5715" algn="just">
              <a:lnSpc>
                <a:spcPct val="100000"/>
              </a:lnSpc>
              <a:spcBef>
                <a:spcPts val="1680"/>
              </a:spcBef>
            </a:pPr>
            <a:r>
              <a:rPr lang="en-US" sz="1400" i="1" spc="-10" dirty="0">
                <a:latin typeface="Times New Roman" panose="02020603050405020304" pitchFamily="18" charset="0"/>
                <a:cs typeface="Times New Roman" panose="02020603050405020304" pitchFamily="18" charset="0"/>
              </a:rPr>
              <a:t>Algorithm:</a:t>
            </a:r>
            <a:r>
              <a:rPr lang="en-US" sz="1400" i="1" spc="3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K-means</a:t>
            </a:r>
            <a:r>
              <a:rPr lang="en-US" sz="1400" spc="38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partitions</a:t>
            </a:r>
            <a:r>
              <a:rPr lang="en-US" sz="1400" spc="38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38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dataset</a:t>
            </a:r>
            <a:r>
              <a:rPr lang="en-US" sz="1400" spc="380"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into</a:t>
            </a:r>
            <a:r>
              <a:rPr lang="en-US" sz="1400" spc="38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a:t>
            </a:r>
            <a:r>
              <a:rPr lang="en-US" sz="1400" spc="38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clusters</a:t>
            </a:r>
            <a:r>
              <a:rPr lang="en-US" sz="1400" spc="380" dirty="0">
                <a:latin typeface="Times New Roman" panose="02020603050405020304" pitchFamily="18" charset="0"/>
                <a:cs typeface="Times New Roman" panose="02020603050405020304" pitchFamily="18" charset="0"/>
              </a:rPr>
              <a:t> </a:t>
            </a:r>
            <a:r>
              <a:rPr lang="en-US" sz="1400" spc="-25" dirty="0">
                <a:latin typeface="Times New Roman" panose="02020603050405020304" pitchFamily="18" charset="0"/>
                <a:cs typeface="Times New Roman" panose="02020603050405020304" pitchFamily="18" charset="0"/>
              </a:rPr>
              <a:t>by </a:t>
            </a:r>
            <a:r>
              <a:rPr lang="en-US" sz="1400" dirty="0">
                <a:latin typeface="Times New Roman" panose="02020603050405020304" pitchFamily="18" charset="0"/>
                <a:cs typeface="Times New Roman" panose="02020603050405020304" pitchFamily="18" charset="0"/>
              </a:rPr>
              <a:t>minimizing</a:t>
            </a:r>
            <a:r>
              <a:rPr lang="en-US" sz="1400" spc="26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2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sum</a:t>
            </a:r>
            <a:r>
              <a:rPr lang="en-US" sz="1400" spc="26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of</a:t>
            </a:r>
            <a:r>
              <a:rPr lang="en-US" sz="1400" spc="2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squared</a:t>
            </a:r>
            <a:r>
              <a:rPr lang="en-US" sz="1400" spc="2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distances</a:t>
            </a:r>
            <a:r>
              <a:rPr lang="en-US" sz="1400" spc="265"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between</a:t>
            </a:r>
            <a:r>
              <a:rPr lang="en-US" sz="1400" spc="2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data</a:t>
            </a:r>
            <a:r>
              <a:rPr lang="en-US" sz="1400" spc="265" dirty="0">
                <a:latin typeface="Times New Roman" panose="02020603050405020304" pitchFamily="18" charset="0"/>
                <a:cs typeface="Times New Roman" panose="02020603050405020304" pitchFamily="18" charset="0"/>
              </a:rPr>
              <a:t> </a:t>
            </a:r>
            <a:r>
              <a:rPr lang="en-US" sz="1400" spc="40" dirty="0">
                <a:latin typeface="Times New Roman" panose="02020603050405020304" pitchFamily="18" charset="0"/>
                <a:cs typeface="Times New Roman" panose="02020603050405020304" pitchFamily="18" charset="0"/>
              </a:rPr>
              <a:t>points </a:t>
            </a:r>
            <a:r>
              <a:rPr lang="en-US" sz="1400" spc="50" dirty="0">
                <a:latin typeface="Times New Roman" panose="02020603050405020304" pitchFamily="18" charset="0"/>
                <a:cs typeface="Times New Roman" panose="02020603050405020304" pitchFamily="18" charset="0"/>
              </a:rPr>
              <a:t>and</a:t>
            </a:r>
            <a:r>
              <a:rPr lang="en-US" sz="1400" spc="45"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centroids</a:t>
            </a:r>
            <a:r>
              <a:rPr lang="en-US" sz="1400" spc="4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of</a:t>
            </a:r>
            <a:r>
              <a:rPr lang="en-US" sz="1400" spc="4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their</a:t>
            </a:r>
            <a:r>
              <a:rPr lang="en-US"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assigned</a:t>
            </a:r>
            <a:r>
              <a:rPr lang="en-US" sz="1400" spc="4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clusters.</a:t>
            </a:r>
          </a:p>
          <a:p>
            <a:pPr>
              <a:lnSpc>
                <a:spcPct val="100000"/>
              </a:lnSpc>
              <a:spcBef>
                <a:spcPts val="70"/>
              </a:spcBef>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spc="-50" dirty="0">
                <a:latin typeface="Times New Roman" panose="02020603050405020304" pitchFamily="18" charset="0"/>
                <a:cs typeface="Times New Roman" panose="02020603050405020304" pitchFamily="18" charset="0"/>
              </a:rPr>
              <a:t>Sensitivity</a:t>
            </a:r>
            <a:r>
              <a:rPr lang="en-US" sz="1400" i="1" spc="75"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to</a:t>
            </a:r>
            <a:r>
              <a:rPr lang="en-US" sz="1400" i="1" spc="65" dirty="0">
                <a:latin typeface="Times New Roman" panose="02020603050405020304" pitchFamily="18" charset="0"/>
                <a:cs typeface="Times New Roman" panose="02020603050405020304" pitchFamily="18" charset="0"/>
              </a:rPr>
              <a:t> </a:t>
            </a:r>
            <a:r>
              <a:rPr lang="en-US" sz="1400" i="1" spc="-45" dirty="0">
                <a:latin typeface="Times New Roman" panose="02020603050405020304" pitchFamily="18" charset="0"/>
                <a:cs typeface="Times New Roman" panose="02020603050405020304" pitchFamily="18" charset="0"/>
              </a:rPr>
              <a:t>Outliers:</a:t>
            </a:r>
            <a:r>
              <a:rPr lang="en-US" sz="1400" i="1" spc="9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K-means</a:t>
            </a:r>
            <a:r>
              <a:rPr lang="en-US" sz="1400" spc="10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is</a:t>
            </a:r>
            <a:r>
              <a:rPr lang="en-US" sz="1400" spc="1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sensitive</a:t>
            </a:r>
            <a:r>
              <a:rPr lang="en-US" sz="1400" spc="105" dirty="0">
                <a:latin typeface="Times New Roman" panose="02020603050405020304" pitchFamily="18" charset="0"/>
                <a:cs typeface="Times New Roman" panose="02020603050405020304" pitchFamily="18" charset="0"/>
              </a:rPr>
              <a:t> </a:t>
            </a:r>
            <a:r>
              <a:rPr lang="en-US" sz="1400" spc="80" dirty="0">
                <a:latin typeface="Times New Roman" panose="02020603050405020304" pitchFamily="18" charset="0"/>
                <a:cs typeface="Times New Roman" panose="02020603050405020304" pitchFamily="18" charset="0"/>
              </a:rPr>
              <a:t>to</a:t>
            </a:r>
            <a:r>
              <a:rPr lang="en-US" sz="1400" spc="10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outliers</a:t>
            </a:r>
            <a:r>
              <a:rPr lang="en-US" sz="1400" spc="10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because</a:t>
            </a:r>
            <a:r>
              <a:rPr lang="en-US" sz="1400" spc="105" dirty="0">
                <a:latin typeface="Times New Roman" panose="02020603050405020304" pitchFamily="18" charset="0"/>
                <a:cs typeface="Times New Roman" panose="02020603050405020304" pitchFamily="18" charset="0"/>
              </a:rPr>
              <a:t> </a:t>
            </a:r>
            <a:r>
              <a:rPr lang="en-US" sz="1400" spc="40" dirty="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minimizes</a:t>
            </a:r>
            <a:r>
              <a:rPr lang="en-US" sz="1400" spc="22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2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sum</a:t>
            </a:r>
            <a:r>
              <a:rPr lang="en-US" sz="1400" spc="22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of</a:t>
            </a:r>
            <a:r>
              <a:rPr lang="en-US" sz="1400" spc="2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squared</a:t>
            </a:r>
            <a:r>
              <a:rPr lang="en-US" sz="1400" spc="2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distances,</a:t>
            </a:r>
            <a:r>
              <a:rPr lang="en-US" sz="1400" spc="2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making</a:t>
            </a:r>
            <a:r>
              <a:rPr lang="en-US" sz="1400" spc="225" dirty="0">
                <a:latin typeface="Times New Roman" panose="02020603050405020304" pitchFamily="18" charset="0"/>
                <a:cs typeface="Times New Roman" panose="02020603050405020304" pitchFamily="18" charset="0"/>
              </a:rPr>
              <a:t> </a:t>
            </a:r>
            <a:r>
              <a:rPr lang="en-US" sz="1400" spc="70" dirty="0">
                <a:latin typeface="Times New Roman" panose="02020603050405020304" pitchFamily="18" charset="0"/>
                <a:cs typeface="Times New Roman" panose="02020603050405020304" pitchFamily="18" charset="0"/>
              </a:rPr>
              <a:t>it</a:t>
            </a:r>
            <a:r>
              <a:rPr lang="en-US" sz="1400" spc="22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susceptible </a:t>
            </a:r>
            <a:r>
              <a:rPr lang="en-US" sz="1400" spc="80" dirty="0">
                <a:latin typeface="Times New Roman" panose="02020603050405020304" pitchFamily="18" charset="0"/>
                <a:cs typeface="Times New Roman" panose="02020603050405020304" pitchFamily="18" charset="0"/>
              </a:rPr>
              <a:t>to</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being</a:t>
            </a:r>
            <a:r>
              <a:rPr lang="en-US" sz="1400" spc="15"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pulled</a:t>
            </a:r>
            <a:r>
              <a:rPr lang="en-US" sz="1400" spc="15"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towards</a:t>
            </a:r>
            <a:r>
              <a:rPr lang="en-US" sz="1400" spc="1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outliers.</a:t>
            </a:r>
          </a:p>
          <a:p>
            <a:pPr>
              <a:lnSpc>
                <a:spcPct val="100000"/>
              </a:lnSpc>
              <a:spcBef>
                <a:spcPts val="70"/>
              </a:spcBef>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dirty="0">
                <a:latin typeface="Times New Roman" panose="02020603050405020304" pitchFamily="18" charset="0"/>
                <a:cs typeface="Times New Roman" panose="02020603050405020304" pitchFamily="18" charset="0"/>
              </a:rPr>
              <a:t>Shape</a:t>
            </a:r>
            <a:r>
              <a:rPr lang="en-US" sz="1400" i="1" spc="105"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of</a:t>
            </a:r>
            <a:r>
              <a:rPr lang="en-US" sz="1400" i="1" spc="110" dirty="0">
                <a:latin typeface="Times New Roman" panose="02020603050405020304" pitchFamily="18" charset="0"/>
                <a:cs typeface="Times New Roman" panose="02020603050405020304" pitchFamily="18" charset="0"/>
              </a:rPr>
              <a:t> </a:t>
            </a:r>
            <a:r>
              <a:rPr lang="en-US" sz="1400" i="1" spc="-35" dirty="0">
                <a:latin typeface="Times New Roman" panose="02020603050405020304" pitchFamily="18" charset="0"/>
                <a:cs typeface="Times New Roman" panose="02020603050405020304" pitchFamily="18" charset="0"/>
              </a:rPr>
              <a:t>Clusters:</a:t>
            </a:r>
            <a:r>
              <a:rPr lang="en-US" sz="1400" i="1"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K-means</a:t>
            </a:r>
            <a:r>
              <a:rPr lang="en-US" sz="1400" spc="1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assumes</a:t>
            </a:r>
            <a:r>
              <a:rPr lang="en-US" sz="1400" spc="145" dirty="0">
                <a:latin typeface="Times New Roman" panose="02020603050405020304" pitchFamily="18" charset="0"/>
                <a:cs typeface="Times New Roman" panose="02020603050405020304" pitchFamily="18" charset="0"/>
              </a:rPr>
              <a:t> </a:t>
            </a:r>
            <a:r>
              <a:rPr lang="en-US" sz="1400" spc="70" dirty="0">
                <a:latin typeface="Times New Roman" panose="02020603050405020304" pitchFamily="18" charset="0"/>
                <a:cs typeface="Times New Roman" panose="02020603050405020304" pitchFamily="18" charset="0"/>
              </a:rPr>
              <a:t>that</a:t>
            </a:r>
            <a:r>
              <a:rPr lang="en-US" sz="1400" spc="1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clusters</a:t>
            </a:r>
            <a:r>
              <a:rPr lang="en-US" sz="1400" spc="1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are</a:t>
            </a:r>
            <a:r>
              <a:rPr lang="en-US" sz="1400" spc="14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spherical </a:t>
            </a:r>
            <a:r>
              <a:rPr lang="en-US" sz="1400" spc="50" dirty="0">
                <a:latin typeface="Times New Roman" panose="02020603050405020304" pitchFamily="18" charset="0"/>
                <a:cs typeface="Times New Roman" panose="02020603050405020304" pitchFamily="18" charset="0"/>
              </a:rPr>
              <a:t>and</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equally</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sized,</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which</a:t>
            </a:r>
            <a:r>
              <a:rPr lang="en-US" sz="1400"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may</a:t>
            </a:r>
            <a:r>
              <a:rPr lang="en-US" sz="1400" spc="114" dirty="0">
                <a:latin typeface="Times New Roman" panose="02020603050405020304" pitchFamily="18" charset="0"/>
                <a:cs typeface="Times New Roman" panose="02020603050405020304" pitchFamily="18" charset="0"/>
              </a:rPr>
              <a:t>  </a:t>
            </a:r>
            <a:r>
              <a:rPr lang="en-US" sz="1400" spc="80" dirty="0">
                <a:latin typeface="Times New Roman" panose="02020603050405020304" pitchFamily="18" charset="0"/>
                <a:cs typeface="Times New Roman" panose="02020603050405020304" pitchFamily="18" charset="0"/>
              </a:rPr>
              <a:t>not</a:t>
            </a:r>
            <a:r>
              <a:rPr lang="en-US" sz="1400"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always</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be</a:t>
            </a:r>
            <a:r>
              <a:rPr lang="en-US" sz="1400" spc="12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case</a:t>
            </a:r>
            <a:r>
              <a:rPr lang="en-US" sz="1400" spc="120" dirty="0">
                <a:latin typeface="Times New Roman" panose="02020603050405020304" pitchFamily="18" charset="0"/>
                <a:cs typeface="Times New Roman" panose="02020603050405020304" pitchFamily="18" charset="0"/>
              </a:rPr>
              <a:t>  </a:t>
            </a:r>
            <a:r>
              <a:rPr lang="en-US" sz="1400" spc="25" dirty="0">
                <a:latin typeface="Times New Roman" panose="02020603050405020304" pitchFamily="18" charset="0"/>
                <a:cs typeface="Times New Roman" panose="02020603050405020304" pitchFamily="18" charset="0"/>
              </a:rPr>
              <a:t>in </a:t>
            </a:r>
            <a:r>
              <a:rPr lang="en-US" sz="1400" dirty="0">
                <a:latin typeface="Times New Roman" panose="02020603050405020304" pitchFamily="18" charset="0"/>
                <a:cs typeface="Times New Roman" panose="02020603050405020304" pitchFamily="18" charset="0"/>
              </a:rPr>
              <a:t>real-world</a:t>
            </a:r>
            <a:r>
              <a:rPr lang="en-US" sz="1400" spc="41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data.</a:t>
            </a:r>
          </a:p>
          <a:p>
            <a:pPr marL="12700" marR="5080" algn="just">
              <a:lnSpc>
                <a:spcPct val="100000"/>
              </a:lnSpc>
            </a:pPr>
            <a:endParaRPr lang="en-US" sz="1400" spc="-10" dirty="0">
              <a:latin typeface="Times New Roman" panose="02020603050405020304" pitchFamily="18" charset="0"/>
              <a:cs typeface="Times New Roman" panose="02020603050405020304" pitchFamily="18" charset="0"/>
            </a:endParaRPr>
          </a:p>
          <a:p>
            <a:pPr marL="12700" algn="just">
              <a:lnSpc>
                <a:spcPct val="100000"/>
              </a:lnSpc>
            </a:pPr>
            <a:r>
              <a:rPr lang="en-US" sz="1400" i="1" spc="-55" dirty="0">
                <a:latin typeface="Times New Roman" panose="02020603050405020304" pitchFamily="18" charset="0"/>
                <a:cs typeface="Times New Roman" panose="02020603050405020304" pitchFamily="18" charset="0"/>
              </a:rPr>
              <a:t>Silhouette</a:t>
            </a:r>
            <a:r>
              <a:rPr lang="en-US" sz="1400" i="1" spc="-30" dirty="0">
                <a:latin typeface="Times New Roman" panose="02020603050405020304" pitchFamily="18" charset="0"/>
                <a:cs typeface="Times New Roman" panose="02020603050405020304" pitchFamily="18" charset="0"/>
              </a:rPr>
              <a:t> </a:t>
            </a:r>
            <a:r>
              <a:rPr lang="en-US" sz="1400" i="1" spc="-20" dirty="0">
                <a:latin typeface="Times New Roman" panose="02020603050405020304" pitchFamily="18" charset="0"/>
                <a:cs typeface="Times New Roman" panose="02020603050405020304" pitchFamily="18" charset="0"/>
              </a:rPr>
              <a:t>Score</a:t>
            </a:r>
            <a:r>
              <a:rPr lang="en-US" sz="1400" i="1" spc="-30" dirty="0">
                <a:latin typeface="Times New Roman" panose="02020603050405020304" pitchFamily="18" charset="0"/>
                <a:cs typeface="Times New Roman" panose="02020603050405020304" pitchFamily="18" charset="0"/>
              </a:rPr>
              <a:t> </a:t>
            </a:r>
            <a:r>
              <a:rPr lang="en-US" sz="1400" i="1" spc="-45" dirty="0">
                <a:latin typeface="Times New Roman" panose="02020603050405020304" pitchFamily="18" charset="0"/>
                <a:cs typeface="Times New Roman" panose="02020603050405020304" pitchFamily="18" charset="0"/>
              </a:rPr>
              <a:t>(K-</a:t>
            </a:r>
            <a:r>
              <a:rPr lang="en-US" sz="1400" i="1" spc="-40" dirty="0">
                <a:latin typeface="Times New Roman" panose="02020603050405020304" pitchFamily="18" charset="0"/>
                <a:cs typeface="Times New Roman" panose="02020603050405020304" pitchFamily="18" charset="0"/>
              </a:rPr>
              <a:t>Means):</a:t>
            </a:r>
            <a:r>
              <a:rPr lang="en-US" sz="1400" i="1" spc="-25" dirty="0">
                <a:latin typeface="Times New Roman" panose="02020603050405020304" pitchFamily="18" charset="0"/>
                <a:cs typeface="Times New Roman" panose="02020603050405020304" pitchFamily="18" charset="0"/>
              </a:rPr>
              <a:t> </a:t>
            </a:r>
            <a:r>
              <a:rPr lang="en-US" sz="1400" spc="-20" dirty="0">
                <a:latin typeface="Times New Roman" panose="02020603050405020304" pitchFamily="18" charset="0"/>
                <a:cs typeface="Times New Roman" panose="02020603050405020304" pitchFamily="18" charset="0"/>
              </a:rPr>
              <a:t>0.7</a:t>
            </a:r>
          </a:p>
        </p:txBody>
      </p:sp>
      <p:pic>
        <p:nvPicPr>
          <p:cNvPr id="4" name="Picture 3">
            <a:extLst>
              <a:ext uri="{FF2B5EF4-FFF2-40B4-BE49-F238E27FC236}">
                <a16:creationId xmlns:a16="http://schemas.microsoft.com/office/drawing/2014/main" id="{023C1D27-3CF2-7CE9-38FE-5269752A0C3B}"/>
              </a:ext>
            </a:extLst>
          </p:cNvPr>
          <p:cNvPicPr>
            <a:picLocks noChangeAspect="1"/>
          </p:cNvPicPr>
          <p:nvPr/>
        </p:nvPicPr>
        <p:blipFill>
          <a:blip r:embed="rId2"/>
          <a:stretch>
            <a:fillRect/>
          </a:stretch>
        </p:blipFill>
        <p:spPr>
          <a:xfrm>
            <a:off x="5181600" y="445566"/>
            <a:ext cx="3048000" cy="2141424"/>
          </a:xfrm>
          <a:prstGeom prst="rect">
            <a:avLst/>
          </a:prstGeom>
        </p:spPr>
      </p:pic>
      <p:pic>
        <p:nvPicPr>
          <p:cNvPr id="6" name="Picture 5">
            <a:extLst>
              <a:ext uri="{FF2B5EF4-FFF2-40B4-BE49-F238E27FC236}">
                <a16:creationId xmlns:a16="http://schemas.microsoft.com/office/drawing/2014/main" id="{8ED214CC-27BE-D603-A3C4-950A80BC5251}"/>
              </a:ext>
            </a:extLst>
          </p:cNvPr>
          <p:cNvPicPr>
            <a:picLocks noChangeAspect="1"/>
          </p:cNvPicPr>
          <p:nvPr/>
        </p:nvPicPr>
        <p:blipFill>
          <a:blip r:embed="rId3"/>
          <a:stretch>
            <a:fillRect/>
          </a:stretch>
        </p:blipFill>
        <p:spPr>
          <a:xfrm>
            <a:off x="5181600" y="2724150"/>
            <a:ext cx="3048000" cy="2213963"/>
          </a:xfrm>
          <a:prstGeom prst="rect">
            <a:avLst/>
          </a:prstGeom>
        </p:spPr>
      </p:pic>
    </p:spTree>
    <p:extLst>
      <p:ext uri="{BB962C8B-B14F-4D97-AF65-F5344CB8AC3E}">
        <p14:creationId xmlns:p14="http://schemas.microsoft.com/office/powerpoint/2010/main" val="266265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B9F613-3934-512B-95B4-8ACC696E177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8169FD1-30F5-5816-7000-34D4C91402B4}"/>
              </a:ext>
            </a:extLst>
          </p:cNvPr>
          <p:cNvPicPr>
            <a:picLocks noChangeAspect="1"/>
          </p:cNvPicPr>
          <p:nvPr/>
        </p:nvPicPr>
        <p:blipFill>
          <a:blip r:embed="rId2"/>
          <a:stretch>
            <a:fillRect/>
          </a:stretch>
        </p:blipFill>
        <p:spPr>
          <a:xfrm>
            <a:off x="457201" y="509299"/>
            <a:ext cx="4114800" cy="3815051"/>
          </a:xfrm>
          <a:prstGeom prst="rect">
            <a:avLst/>
          </a:prstGeom>
        </p:spPr>
      </p:pic>
      <p:pic>
        <p:nvPicPr>
          <p:cNvPr id="6" name="Picture 5">
            <a:extLst>
              <a:ext uri="{FF2B5EF4-FFF2-40B4-BE49-F238E27FC236}">
                <a16:creationId xmlns:a16="http://schemas.microsoft.com/office/drawing/2014/main" id="{B2393B26-5467-9653-B822-B510299DB01A}"/>
              </a:ext>
            </a:extLst>
          </p:cNvPr>
          <p:cNvPicPr>
            <a:picLocks noChangeAspect="1"/>
          </p:cNvPicPr>
          <p:nvPr/>
        </p:nvPicPr>
        <p:blipFill>
          <a:blip r:embed="rId3"/>
          <a:stretch>
            <a:fillRect/>
          </a:stretch>
        </p:blipFill>
        <p:spPr>
          <a:xfrm>
            <a:off x="4757274" y="499775"/>
            <a:ext cx="4114800" cy="3824576"/>
          </a:xfrm>
          <a:prstGeom prst="rect">
            <a:avLst/>
          </a:prstGeom>
        </p:spPr>
      </p:pic>
    </p:spTree>
    <p:extLst>
      <p:ext uri="{BB962C8B-B14F-4D97-AF65-F5344CB8AC3E}">
        <p14:creationId xmlns:p14="http://schemas.microsoft.com/office/powerpoint/2010/main" val="2567194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527</TotalTime>
  <Words>1859</Words>
  <Application>Microsoft Macintosh PowerPoint</Application>
  <PresentationFormat>On-screen Show (16:9)</PresentationFormat>
  <Paragraphs>183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MT</vt:lpstr>
      <vt:lpstr>Century Gothic</vt:lpstr>
      <vt:lpstr>Times New Roman</vt:lpstr>
      <vt:lpstr>Wingdings 3</vt:lpstr>
      <vt:lpstr>Ion</vt:lpstr>
      <vt:lpstr>Mental Health Analytics in Workplace</vt:lpstr>
      <vt:lpstr>Introduction</vt:lpstr>
      <vt:lpstr>Dataset Overview</vt:lpstr>
      <vt:lpstr>Data Structure</vt:lpstr>
      <vt:lpstr>Dataset Cleaning and Initial Analysis</vt:lpstr>
      <vt:lpstr>Exploratory Data Analysis</vt:lpstr>
      <vt:lpstr>Analytical Methods and Algorithms</vt:lpstr>
      <vt:lpstr>Clustering Algorithms</vt:lpstr>
      <vt:lpstr>PowerPoint Presentation</vt:lpstr>
      <vt:lpstr>PowerPoint Presentation</vt:lpstr>
      <vt:lpstr>Clustering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&amp; Discovery Project</dc:title>
  <dc:creator>Mihika Kubadia</dc:creator>
  <cp:lastModifiedBy>15203897254</cp:lastModifiedBy>
  <cp:revision>8</cp:revision>
  <dcterms:created xsi:type="dcterms:W3CDTF">2024-12-08T18:48:51Z</dcterms:created>
  <dcterms:modified xsi:type="dcterms:W3CDTF">2024-12-12T01:39:58Z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