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00e35c42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00e35c42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To generate why questions, I only considered sentences with specific clause markers like “because”, “since”, and “as”, again using spacy’s dependency parser. Then, I extracted just the first independent clause which comes before the marker. Ex: “I went to the store because I had no milk” would first become “I went to the store”. Next, I inverted it following the same rules as binary question inversion, so the final question becomes “Why did I go to the store?”. To generate time-related questions, I first went through all the noun phrases of the sentence using Spacy’s noun-chunk feature. Then, using the NER feature of spacy, I identified phrases who’s root had “DATE” tag. Then I identified if they were plural or singular words, and converted the rest of the phrase to “how many” or “which” accordingly, as you can see in the examples given. </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00e35c42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00e35c42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Next I simply passed all the generated questions through a post-processor to check for punctuation, spacing, and capitalization. Finally, to rank all the questions, I first got rid of questions with odd number of quotes or parentheses as they would not be grammatically correct, and got rid of questions that were too short or too long, as they were most likely incorrect or not fluent, as per extensive testing. We also valued why, which, and how many questions higher than yes/no questions, so ranked them accordingly. </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6fdcd11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6fdcd11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6fdcd1107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6fdcd1107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6fdcd1107_1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fdcd1107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decided to use tf-idf: it is used to quantify the importance of a word in a document, and it can be used to determine similarity of documents through heuristics like ‘matching score’, which we ended up using.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Tf-idf technique has two components, calculating the term frequency: proportion of a word in a document in relation to all other words in that document, calculating inverse document frequency: the log of the number of documents divided by the number of documents the word exists in. The final tf-idf score for a term-document combo is the product of these 2 values.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6fdcd1107_1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6fdcd1107_1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6fdcd1107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6fdcd1107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6fdcd1107_1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6fdcd1107_1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6fdcd1107_1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6fdcd1107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6fdcd1107_1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6fdcd1107_1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6fdcd11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6fdcd11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00e35c4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00e35c4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487b316e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487b316e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71ba9cf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1ba9cf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487b316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487b316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acd288a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acd288a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0e35c4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0e35c4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 divided my work on question generation into different stages – pre-processing, generation of 3 different types of questions, post-processing, and ranking.</a:t>
            </a:r>
            <a:endParaRPr/>
          </a:p>
          <a:p>
            <a:pPr indent="0" lvl="0" marL="0" rtl="0" algn="l">
              <a:lnSpc>
                <a:spcPct val="115000"/>
              </a:lnSpc>
              <a:spcBef>
                <a:spcPts val="1200"/>
              </a:spcBef>
              <a:spcAft>
                <a:spcPts val="0"/>
              </a:spcAft>
              <a:buClr>
                <a:schemeClr val="dk1"/>
              </a:buClr>
              <a:buSzPts val="1100"/>
              <a:buFont typeface="Arial"/>
              <a:buNone/>
            </a:pPr>
            <a:r>
              <a:rPr lang="en"/>
              <a:t>Pre-processing: I used spacy to split the article up into its sentences. Then, I identified sentences with specific clause markers such as “because”, “since”, and “that”, using spacy’s dependency parser. The marker “that” typically connects an independent clause to a dependent clause so I simplified the sentence to just the dependent clause, without the marker. Ex: (read from slide). The marker “since” and “because” typically connect 2 independent clauses, so I simplified the sentence into 2 of these clauses as standalone sentences. Ex: (read from slide). Finally, I also got rid of parentheses in sentences using regular expression matching, to keep sentences shorter and simpler. </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00e35c42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00e35c42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To generate yes/no questions, I first identified the main verb and subject by using spacy’s dependency parser. Then, I analyzed the verb form and split it into several cases. If the verb consists of an auxiliary verb, the subject and the auxiliary can be inverted, and the rest of the sentence kept as is. If the lemma form of the verb is “be”, then the verb and the subject can be inverted, and the rest of the sentence kept as is. If the verb is in past tense, then we can introduce an auxiliary verb “did”, and then follow the auxiliary rules I mentioned before. Present tense verbs work similarly, but with the verb “do” for plural subjects, and “does” for singular subjects.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Report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Answering and Question Generation</a:t>
            </a:r>
            <a:endParaRPr/>
          </a:p>
        </p:txBody>
      </p:sp>
      <p:sp>
        <p:nvSpPr>
          <p:cNvPr id="56" name="Google Shape;56;p13"/>
          <p:cNvSpPr txBox="1"/>
          <p:nvPr/>
        </p:nvSpPr>
        <p:spPr>
          <a:xfrm>
            <a:off x="1392600" y="3626725"/>
            <a:ext cx="6358800" cy="5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Group DFA: Nikitha Murikinati, Elias Joseph, Sunjana Kulkarni, Mihika Bairathi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2)</a:t>
            </a:r>
            <a:endParaRPr/>
          </a:p>
        </p:txBody>
      </p:sp>
      <p:sp>
        <p:nvSpPr>
          <p:cNvPr id="213" name="Google Shape;213;p22"/>
          <p:cNvSpPr/>
          <p:nvPr/>
        </p:nvSpPr>
        <p:spPr>
          <a:xfrm>
            <a:off x="1552025" y="1275850"/>
            <a:ext cx="10347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214" name="Google Shape;214;p22"/>
          <p:cNvSpPr/>
          <p:nvPr/>
        </p:nvSpPr>
        <p:spPr>
          <a:xfrm>
            <a:off x="1933775" y="1551238"/>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1210475" y="19472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216" name="Google Shape;216;p22"/>
          <p:cNvSpPr txBox="1"/>
          <p:nvPr/>
        </p:nvSpPr>
        <p:spPr>
          <a:xfrm>
            <a:off x="1715100" y="1506775"/>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Pre-Processing</a:t>
            </a:r>
            <a:endParaRPr sz="1100"/>
          </a:p>
        </p:txBody>
      </p:sp>
      <p:sp>
        <p:nvSpPr>
          <p:cNvPr id="217" name="Google Shape;217;p22"/>
          <p:cNvSpPr/>
          <p:nvPr/>
        </p:nvSpPr>
        <p:spPr>
          <a:xfrm>
            <a:off x="1933775" y="22244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rot="2700000">
            <a:off x="1117305" y="22244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rot="-2700000">
            <a:off x="2750355" y="22244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391550"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Yes/No</a:t>
            </a:r>
            <a:endParaRPr/>
          </a:p>
        </p:txBody>
      </p:sp>
      <p:sp>
        <p:nvSpPr>
          <p:cNvPr id="221" name="Google Shape;221;p22"/>
          <p:cNvSpPr/>
          <p:nvPr/>
        </p:nvSpPr>
        <p:spPr>
          <a:xfrm>
            <a:off x="1526825"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222" name="Google Shape;222;p22"/>
          <p:cNvSpPr/>
          <p:nvPr/>
        </p:nvSpPr>
        <p:spPr>
          <a:xfrm>
            <a:off x="2662100"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Which / </a:t>
            </a:r>
            <a:endParaRPr/>
          </a:p>
          <a:p>
            <a:pPr indent="0" lvl="0" marL="0" rtl="0" algn="ctr">
              <a:spcBef>
                <a:spcPts val="0"/>
              </a:spcBef>
              <a:spcAft>
                <a:spcPts val="0"/>
              </a:spcAft>
              <a:buNone/>
            </a:pPr>
            <a:r>
              <a:rPr lang="en"/>
              <a:t>How many</a:t>
            </a:r>
            <a:endParaRPr/>
          </a:p>
          <a:p>
            <a:pPr indent="0" lvl="0" marL="0" rtl="0" algn="l">
              <a:spcBef>
                <a:spcPts val="0"/>
              </a:spcBef>
              <a:spcAft>
                <a:spcPts val="0"/>
              </a:spcAft>
              <a:buNone/>
            </a:pPr>
            <a:r>
              <a:t/>
            </a:r>
            <a:endParaRPr/>
          </a:p>
        </p:txBody>
      </p:sp>
      <p:sp>
        <p:nvSpPr>
          <p:cNvPr id="223" name="Google Shape;223;p22"/>
          <p:cNvSpPr txBox="1"/>
          <p:nvPr/>
        </p:nvSpPr>
        <p:spPr>
          <a:xfrm>
            <a:off x="2511425" y="2134063"/>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3 types of QG</a:t>
            </a:r>
            <a:endParaRPr sz="1100"/>
          </a:p>
        </p:txBody>
      </p:sp>
      <p:sp>
        <p:nvSpPr>
          <p:cNvPr id="224" name="Google Shape;224;p22"/>
          <p:cNvSpPr/>
          <p:nvPr/>
        </p:nvSpPr>
        <p:spPr>
          <a:xfrm rot="-2700000">
            <a:off x="1117305" y="31058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1933775" y="31058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rot="2700000">
            <a:off x="2750355" y="313505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1210475" y="35036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Questions</a:t>
            </a:r>
            <a:endParaRPr/>
          </a:p>
        </p:txBody>
      </p:sp>
      <p:sp>
        <p:nvSpPr>
          <p:cNvPr id="228" name="Google Shape;228;p22"/>
          <p:cNvSpPr txBox="1"/>
          <p:nvPr/>
        </p:nvSpPr>
        <p:spPr>
          <a:xfrm>
            <a:off x="2586725" y="3090688"/>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Post-Processing</a:t>
            </a:r>
            <a:endParaRPr sz="1100"/>
          </a:p>
        </p:txBody>
      </p:sp>
      <p:sp>
        <p:nvSpPr>
          <p:cNvPr id="229" name="Google Shape;229;p22"/>
          <p:cNvSpPr/>
          <p:nvPr/>
        </p:nvSpPr>
        <p:spPr>
          <a:xfrm>
            <a:off x="1933775" y="37808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1210475" y="41786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Ranked Questions</a:t>
            </a:r>
            <a:endParaRPr/>
          </a:p>
        </p:txBody>
      </p:sp>
      <p:sp>
        <p:nvSpPr>
          <p:cNvPr id="231" name="Google Shape;231;p22"/>
          <p:cNvSpPr txBox="1"/>
          <p:nvPr/>
        </p:nvSpPr>
        <p:spPr>
          <a:xfrm>
            <a:off x="1715100" y="3766375"/>
            <a:ext cx="17709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Question Ranking</a:t>
            </a:r>
            <a:endParaRPr sz="1100"/>
          </a:p>
        </p:txBody>
      </p:sp>
      <p:sp>
        <p:nvSpPr>
          <p:cNvPr id="232" name="Google Shape;232;p22"/>
          <p:cNvSpPr txBox="1"/>
          <p:nvPr/>
        </p:nvSpPr>
        <p:spPr>
          <a:xfrm>
            <a:off x="4168925" y="1098125"/>
            <a:ext cx="4872300" cy="3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Why-Question Generation</a:t>
            </a:r>
            <a:endParaRPr b="1"/>
          </a:p>
          <a:p>
            <a:pPr indent="-317500" lvl="0" marL="457200" rtl="0" algn="l">
              <a:spcBef>
                <a:spcPts val="0"/>
              </a:spcBef>
              <a:spcAft>
                <a:spcPts val="0"/>
              </a:spcAft>
              <a:buSzPts val="1400"/>
              <a:buAutoNum type="arabicPeriod"/>
            </a:pPr>
            <a:r>
              <a:rPr lang="en"/>
              <a:t>Markers: Only considers sentences with specific clause markers</a:t>
            </a:r>
            <a:endParaRPr/>
          </a:p>
          <a:p>
            <a:pPr indent="-317500" lvl="0" marL="457200" rtl="0" algn="l">
              <a:spcBef>
                <a:spcPts val="0"/>
              </a:spcBef>
              <a:spcAft>
                <a:spcPts val="0"/>
              </a:spcAft>
              <a:buSzPts val="1400"/>
              <a:buAutoNum type="arabicPeriod"/>
            </a:pPr>
            <a:r>
              <a:rPr lang="en"/>
              <a:t>Extraction: Extracts relevant part of sentence, identical to pre-processing stage</a:t>
            </a:r>
            <a:endParaRPr/>
          </a:p>
          <a:p>
            <a:pPr indent="-317500" lvl="0" marL="457200" rtl="0" algn="l">
              <a:spcBef>
                <a:spcPts val="0"/>
              </a:spcBef>
              <a:spcAft>
                <a:spcPts val="0"/>
              </a:spcAft>
              <a:buSzPts val="1400"/>
              <a:buAutoNum type="arabicPeriod"/>
            </a:pPr>
            <a:r>
              <a:rPr lang="en"/>
              <a:t>Inversion: Follows same rules as Yes/No-question inversion, adds “Why” in the beginning</a:t>
            </a:r>
            <a:endParaRPr/>
          </a:p>
          <a:p>
            <a:pPr indent="0" lvl="0" marL="0" rtl="0" algn="l">
              <a:spcBef>
                <a:spcPts val="0"/>
              </a:spcBef>
              <a:spcAft>
                <a:spcPts val="0"/>
              </a:spcAft>
              <a:buClr>
                <a:schemeClr val="dk1"/>
              </a:buClr>
              <a:buSzPts val="1100"/>
              <a:buFont typeface="Arial"/>
              <a:buNone/>
            </a:pPr>
            <a:br>
              <a:rPr lang="en"/>
            </a:br>
            <a:r>
              <a:rPr b="1" lang="en">
                <a:solidFill>
                  <a:schemeClr val="dk1"/>
                </a:solidFill>
              </a:rPr>
              <a:t>Which/How Many-Question Generation</a:t>
            </a:r>
            <a:endParaRPr b="1">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NER Tag: Generates all noun chunks using SpaCy, identifies chunks with tag “DATE”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Question Word (</a:t>
            </a:r>
            <a:r>
              <a:rPr lang="en">
                <a:solidFill>
                  <a:srgbClr val="FF0000"/>
                </a:solidFill>
              </a:rPr>
              <a:t>plural</a:t>
            </a:r>
            <a:r>
              <a:rPr lang="en">
                <a:solidFill>
                  <a:schemeClr val="dk1"/>
                </a:solidFill>
              </a:rPr>
              <a:t> vs. </a:t>
            </a:r>
            <a:r>
              <a:rPr lang="en">
                <a:solidFill>
                  <a:srgbClr val="0000FF"/>
                </a:solidFill>
              </a:rPr>
              <a:t>singular</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p>
        </p:txBody>
      </p:sp>
      <p:sp>
        <p:nvSpPr>
          <p:cNvPr id="233" name="Google Shape;233;p22"/>
          <p:cNvSpPr/>
          <p:nvPr/>
        </p:nvSpPr>
        <p:spPr>
          <a:xfrm>
            <a:off x="4751700" y="3758725"/>
            <a:ext cx="4098600" cy="201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ran for </a:t>
            </a:r>
            <a:r>
              <a:rPr lang="en">
                <a:solidFill>
                  <a:srgbClr val="FF0000"/>
                </a:solidFill>
              </a:rPr>
              <a:t>two entire days</a:t>
            </a:r>
            <a:r>
              <a:rPr lang="en"/>
              <a:t>.</a:t>
            </a:r>
            <a:endParaRPr/>
          </a:p>
        </p:txBody>
      </p:sp>
      <p:sp>
        <p:nvSpPr>
          <p:cNvPr id="234" name="Google Shape;234;p22"/>
          <p:cNvSpPr/>
          <p:nvPr/>
        </p:nvSpPr>
        <p:spPr>
          <a:xfrm>
            <a:off x="4751700" y="4126338"/>
            <a:ext cx="4098600" cy="201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ran for how many days?</a:t>
            </a:r>
            <a:endParaRPr/>
          </a:p>
        </p:txBody>
      </p:sp>
      <p:sp>
        <p:nvSpPr>
          <p:cNvPr id="235" name="Google Shape;235;p22"/>
          <p:cNvSpPr/>
          <p:nvPr/>
        </p:nvSpPr>
        <p:spPr>
          <a:xfrm>
            <a:off x="4751700" y="4493950"/>
            <a:ext cx="4098600" cy="201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was born in </a:t>
            </a:r>
            <a:r>
              <a:rPr lang="en">
                <a:solidFill>
                  <a:srgbClr val="0000FF"/>
                </a:solidFill>
              </a:rPr>
              <a:t>the 20th century</a:t>
            </a:r>
            <a:r>
              <a:rPr lang="en"/>
              <a:t>.</a:t>
            </a:r>
            <a:endParaRPr/>
          </a:p>
        </p:txBody>
      </p:sp>
      <p:sp>
        <p:nvSpPr>
          <p:cNvPr id="236" name="Google Shape;236;p22"/>
          <p:cNvSpPr/>
          <p:nvPr/>
        </p:nvSpPr>
        <p:spPr>
          <a:xfrm>
            <a:off x="4751700" y="4845250"/>
            <a:ext cx="4098600" cy="201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was born in which century?</a:t>
            </a:r>
            <a:endParaRPr/>
          </a:p>
        </p:txBody>
      </p:sp>
      <p:sp>
        <p:nvSpPr>
          <p:cNvPr id="237" name="Google Shape;237;p22"/>
          <p:cNvSpPr/>
          <p:nvPr/>
        </p:nvSpPr>
        <p:spPr>
          <a:xfrm>
            <a:off x="6715650" y="3959713"/>
            <a:ext cx="170700" cy="15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6715650" y="4694950"/>
            <a:ext cx="170700" cy="15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2)</a:t>
            </a:r>
            <a:endParaRPr/>
          </a:p>
        </p:txBody>
      </p:sp>
      <p:sp>
        <p:nvSpPr>
          <p:cNvPr id="244" name="Google Shape;244;p23"/>
          <p:cNvSpPr/>
          <p:nvPr/>
        </p:nvSpPr>
        <p:spPr>
          <a:xfrm>
            <a:off x="1552025" y="1275850"/>
            <a:ext cx="10347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245" name="Google Shape;245;p23"/>
          <p:cNvSpPr/>
          <p:nvPr/>
        </p:nvSpPr>
        <p:spPr>
          <a:xfrm>
            <a:off x="1933775" y="1551238"/>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1210475" y="19472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247" name="Google Shape;247;p23"/>
          <p:cNvSpPr txBox="1"/>
          <p:nvPr/>
        </p:nvSpPr>
        <p:spPr>
          <a:xfrm>
            <a:off x="1715100" y="1506775"/>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Pre-Processing</a:t>
            </a:r>
            <a:endParaRPr sz="1100"/>
          </a:p>
        </p:txBody>
      </p:sp>
      <p:sp>
        <p:nvSpPr>
          <p:cNvPr id="248" name="Google Shape;248;p23"/>
          <p:cNvSpPr/>
          <p:nvPr/>
        </p:nvSpPr>
        <p:spPr>
          <a:xfrm>
            <a:off x="1933775" y="22244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rot="2700000">
            <a:off x="1117305" y="22244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rot="-2700000">
            <a:off x="2750355" y="22244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391550"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Yes/No</a:t>
            </a:r>
            <a:endParaRPr/>
          </a:p>
        </p:txBody>
      </p:sp>
      <p:sp>
        <p:nvSpPr>
          <p:cNvPr id="252" name="Google Shape;252;p23"/>
          <p:cNvSpPr/>
          <p:nvPr/>
        </p:nvSpPr>
        <p:spPr>
          <a:xfrm>
            <a:off x="1526825"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253" name="Google Shape;253;p23"/>
          <p:cNvSpPr/>
          <p:nvPr/>
        </p:nvSpPr>
        <p:spPr>
          <a:xfrm>
            <a:off x="2662100"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Which / </a:t>
            </a:r>
            <a:endParaRPr/>
          </a:p>
          <a:p>
            <a:pPr indent="0" lvl="0" marL="0" rtl="0" algn="ctr">
              <a:spcBef>
                <a:spcPts val="0"/>
              </a:spcBef>
              <a:spcAft>
                <a:spcPts val="0"/>
              </a:spcAft>
              <a:buNone/>
            </a:pPr>
            <a:r>
              <a:rPr lang="en"/>
              <a:t>How many</a:t>
            </a:r>
            <a:endParaRPr/>
          </a:p>
          <a:p>
            <a:pPr indent="0" lvl="0" marL="0" rtl="0" algn="l">
              <a:spcBef>
                <a:spcPts val="0"/>
              </a:spcBef>
              <a:spcAft>
                <a:spcPts val="0"/>
              </a:spcAft>
              <a:buNone/>
            </a:pPr>
            <a:r>
              <a:t/>
            </a:r>
            <a:endParaRPr/>
          </a:p>
        </p:txBody>
      </p:sp>
      <p:sp>
        <p:nvSpPr>
          <p:cNvPr id="254" name="Google Shape;254;p23"/>
          <p:cNvSpPr txBox="1"/>
          <p:nvPr/>
        </p:nvSpPr>
        <p:spPr>
          <a:xfrm>
            <a:off x="2511425" y="2134063"/>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3 types of QG</a:t>
            </a:r>
            <a:endParaRPr sz="1100"/>
          </a:p>
        </p:txBody>
      </p:sp>
      <p:sp>
        <p:nvSpPr>
          <p:cNvPr id="255" name="Google Shape;255;p23"/>
          <p:cNvSpPr/>
          <p:nvPr/>
        </p:nvSpPr>
        <p:spPr>
          <a:xfrm rot="-2700000">
            <a:off x="1117305" y="31058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1933775" y="31058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rot="2700000">
            <a:off x="2750355" y="313505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1210475" y="35036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Questions</a:t>
            </a:r>
            <a:endParaRPr/>
          </a:p>
        </p:txBody>
      </p:sp>
      <p:sp>
        <p:nvSpPr>
          <p:cNvPr id="259" name="Google Shape;259;p23"/>
          <p:cNvSpPr txBox="1"/>
          <p:nvPr/>
        </p:nvSpPr>
        <p:spPr>
          <a:xfrm>
            <a:off x="2586725" y="3090688"/>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Post-Processing</a:t>
            </a:r>
            <a:endParaRPr sz="1100"/>
          </a:p>
        </p:txBody>
      </p:sp>
      <p:sp>
        <p:nvSpPr>
          <p:cNvPr id="260" name="Google Shape;260;p23"/>
          <p:cNvSpPr/>
          <p:nvPr/>
        </p:nvSpPr>
        <p:spPr>
          <a:xfrm>
            <a:off x="1933775" y="37808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1210475" y="41786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Ranked Questions</a:t>
            </a:r>
            <a:endParaRPr/>
          </a:p>
        </p:txBody>
      </p:sp>
      <p:sp>
        <p:nvSpPr>
          <p:cNvPr id="262" name="Google Shape;262;p23"/>
          <p:cNvSpPr txBox="1"/>
          <p:nvPr/>
        </p:nvSpPr>
        <p:spPr>
          <a:xfrm>
            <a:off x="1715100" y="3766375"/>
            <a:ext cx="17709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Question Ranking</a:t>
            </a:r>
            <a:endParaRPr sz="1100"/>
          </a:p>
        </p:txBody>
      </p:sp>
      <p:sp>
        <p:nvSpPr>
          <p:cNvPr id="263" name="Google Shape;263;p23"/>
          <p:cNvSpPr txBox="1"/>
          <p:nvPr/>
        </p:nvSpPr>
        <p:spPr>
          <a:xfrm>
            <a:off x="4168925" y="1185400"/>
            <a:ext cx="4892400" cy="31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Post-Processing</a:t>
            </a:r>
            <a:endParaRPr/>
          </a:p>
          <a:p>
            <a:pPr indent="-317500" lvl="0" marL="457200" rtl="0" algn="l">
              <a:spcBef>
                <a:spcPts val="0"/>
              </a:spcBef>
              <a:spcAft>
                <a:spcPts val="0"/>
              </a:spcAft>
              <a:buSzPts val="1400"/>
              <a:buAutoNum type="arabicPeriod"/>
            </a:pPr>
            <a:r>
              <a:rPr lang="en"/>
              <a:t>Fixed capitalization, punctuation, uneven spacing</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Question Ranking</a:t>
            </a:r>
            <a:endParaRPr b="1"/>
          </a:p>
          <a:p>
            <a:pPr indent="-317500" lvl="0" marL="457200" rtl="0" algn="l">
              <a:spcBef>
                <a:spcPts val="0"/>
              </a:spcBef>
              <a:spcAft>
                <a:spcPts val="0"/>
              </a:spcAft>
              <a:buSzPts val="1400"/>
              <a:buAutoNum type="arabicPeriod"/>
            </a:pPr>
            <a:r>
              <a:rPr lang="en"/>
              <a:t>Length: Only 5-12 word long questions kept</a:t>
            </a:r>
            <a:endParaRPr/>
          </a:p>
          <a:p>
            <a:pPr indent="-317500" lvl="0" marL="457200" rtl="0" algn="l">
              <a:spcBef>
                <a:spcPts val="0"/>
              </a:spcBef>
              <a:spcAft>
                <a:spcPts val="0"/>
              </a:spcAft>
              <a:buSzPts val="1400"/>
              <a:buAutoNum type="arabicPeriod"/>
            </a:pPr>
            <a:r>
              <a:rPr lang="en">
                <a:solidFill>
                  <a:schemeClr val="dk1"/>
                </a:solidFill>
              </a:rPr>
              <a:t>Grammar: Verified each sentence had matched quotes, parentheses, else discarded</a:t>
            </a:r>
            <a:endParaRPr/>
          </a:p>
          <a:p>
            <a:pPr indent="-317500" lvl="0" marL="457200" rtl="0" algn="l">
              <a:spcBef>
                <a:spcPts val="0"/>
              </a:spcBef>
              <a:spcAft>
                <a:spcPts val="0"/>
              </a:spcAft>
              <a:buSzPts val="1400"/>
              <a:buAutoNum type="arabicPeriod"/>
            </a:pPr>
            <a:r>
              <a:rPr lang="en"/>
              <a:t>Type: Why-questions and how many/which-questions ranked higher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269" name="Google Shape;269;p24"/>
          <p:cNvSpPr txBox="1"/>
          <p:nvPr>
            <p:ph idx="1" type="body"/>
          </p:nvPr>
        </p:nvSpPr>
        <p:spPr>
          <a:xfrm>
            <a:off x="4239150" y="1017725"/>
            <a:ext cx="4761900" cy="39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Pre-processing</a:t>
            </a:r>
            <a:endParaRPr b="1"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Use SpaCy’s lemmatizer and sentence tokenizer </a:t>
            </a:r>
            <a:endParaRPr sz="1400">
              <a:solidFill>
                <a:srgbClr val="000000"/>
              </a:solidFill>
            </a:endParaRPr>
          </a:p>
          <a:p>
            <a:pPr indent="0" lvl="0" marL="457200" rtl="0" algn="ctr">
              <a:lnSpc>
                <a:spcPct val="100000"/>
              </a:lnSpc>
              <a:spcBef>
                <a:spcPts val="0"/>
              </a:spcBef>
              <a:spcAft>
                <a:spcPts val="0"/>
              </a:spcAft>
              <a:buNone/>
            </a:pPr>
            <a:r>
              <a:t/>
            </a:r>
            <a:endParaRPr sz="1400">
              <a:solidFill>
                <a:srgbClr val="000000"/>
              </a:solidFill>
            </a:endParaRPr>
          </a:p>
          <a:p>
            <a:pPr indent="0" lvl="0" marL="0" rtl="0" algn="l">
              <a:spcBef>
                <a:spcPts val="0"/>
              </a:spcBef>
              <a:spcAft>
                <a:spcPts val="0"/>
              </a:spcAft>
              <a:buNone/>
            </a:pPr>
            <a:br>
              <a:rPr lang="en" sz="1400">
                <a:solidFill>
                  <a:srgbClr val="000000"/>
                </a:solidFill>
              </a:rPr>
            </a:br>
            <a:endParaRPr sz="14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Extract keywords from the lemmatized question based on NLTK’s POS tagging as weighted features</a:t>
            </a:r>
            <a:endParaRPr sz="1400">
              <a:solidFill>
                <a:srgbClr val="000000"/>
              </a:solidFill>
            </a:endParaRPr>
          </a:p>
          <a:p>
            <a:pPr indent="457200" lvl="0" marL="457200" rtl="0" algn="l">
              <a:spcBef>
                <a:spcPts val="1600"/>
              </a:spcBef>
              <a:spcAft>
                <a:spcPts val="0"/>
              </a:spcAft>
              <a:buNone/>
            </a:pPr>
            <a:br>
              <a:rPr lang="en" sz="1400">
                <a:solidFill>
                  <a:srgbClr val="000000"/>
                </a:solidFill>
              </a:rPr>
            </a:b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Classify question into category</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Where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Why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Who</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What/Which</a:t>
            </a:r>
            <a:endParaRPr>
              <a:solidFill>
                <a:srgbClr val="000000"/>
              </a:solidFill>
            </a:endParaRPr>
          </a:p>
        </p:txBody>
      </p:sp>
      <p:sp>
        <p:nvSpPr>
          <p:cNvPr id="270" name="Google Shape;270;p24"/>
          <p:cNvSpPr/>
          <p:nvPr/>
        </p:nvSpPr>
        <p:spPr>
          <a:xfrm>
            <a:off x="1137156" y="1258075"/>
            <a:ext cx="748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271" name="Google Shape;271;p24"/>
          <p:cNvSpPr/>
          <p:nvPr/>
        </p:nvSpPr>
        <p:spPr>
          <a:xfrm>
            <a:off x="1375965" y="1575952"/>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2642731" y="2038125"/>
            <a:ext cx="9249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273" name="Google Shape;273;p24"/>
          <p:cNvSpPr/>
          <p:nvPr/>
        </p:nvSpPr>
        <p:spPr>
          <a:xfrm>
            <a:off x="2775956" y="2347887"/>
            <a:ext cx="271200" cy="307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txBox="1"/>
          <p:nvPr/>
        </p:nvSpPr>
        <p:spPr>
          <a:xfrm>
            <a:off x="1712181" y="1614950"/>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275" name="Google Shape;275;p24"/>
          <p:cNvSpPr/>
          <p:nvPr/>
        </p:nvSpPr>
        <p:spPr>
          <a:xfrm>
            <a:off x="676656" y="2038125"/>
            <a:ext cx="1669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276" name="Google Shape;276;p24"/>
          <p:cNvSpPr/>
          <p:nvPr/>
        </p:nvSpPr>
        <p:spPr>
          <a:xfrm rot="-1938062">
            <a:off x="1712094" y="2332442"/>
            <a:ext cx="271162" cy="30754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950806" y="2723950"/>
            <a:ext cx="22923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a:t>
            </a:r>
            <a:r>
              <a:rPr lang="en"/>
              <a:t>elevant</a:t>
            </a:r>
            <a:r>
              <a:rPr lang="en"/>
              <a:t> Sentences</a:t>
            </a:r>
            <a:endParaRPr/>
          </a:p>
        </p:txBody>
      </p:sp>
      <p:sp>
        <p:nvSpPr>
          <p:cNvPr id="278" name="Google Shape;278;p24"/>
          <p:cNvSpPr/>
          <p:nvPr/>
        </p:nvSpPr>
        <p:spPr>
          <a:xfrm>
            <a:off x="2044330" y="30158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1086431" y="34520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a:t>
            </a:r>
            <a:r>
              <a:rPr lang="en"/>
              <a:t>Relevant</a:t>
            </a:r>
            <a:r>
              <a:rPr lang="en"/>
              <a:t> </a:t>
            </a:r>
            <a:r>
              <a:rPr lang="en"/>
              <a:t>Sentence</a:t>
            </a:r>
            <a:endParaRPr/>
          </a:p>
        </p:txBody>
      </p:sp>
      <p:sp>
        <p:nvSpPr>
          <p:cNvPr id="280" name="Google Shape;280;p24"/>
          <p:cNvSpPr txBox="1"/>
          <p:nvPr/>
        </p:nvSpPr>
        <p:spPr>
          <a:xfrm>
            <a:off x="3087993" y="2283688"/>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281" name="Google Shape;281;p24"/>
          <p:cNvSpPr txBox="1"/>
          <p:nvPr/>
        </p:nvSpPr>
        <p:spPr>
          <a:xfrm>
            <a:off x="2356399" y="3054850"/>
            <a:ext cx="5049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Tf-idf</a:t>
            </a:r>
            <a:endParaRPr sz="1100"/>
          </a:p>
        </p:txBody>
      </p:sp>
      <p:sp>
        <p:nvSpPr>
          <p:cNvPr id="282" name="Google Shape;282;p24"/>
          <p:cNvSpPr/>
          <p:nvPr/>
        </p:nvSpPr>
        <p:spPr>
          <a:xfrm>
            <a:off x="1086431" y="41801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a:t>
            </a:r>
            <a:r>
              <a:rPr lang="en"/>
              <a:t>Relevant</a:t>
            </a:r>
            <a:r>
              <a:rPr lang="en"/>
              <a:t> Phrase</a:t>
            </a:r>
            <a:endParaRPr/>
          </a:p>
        </p:txBody>
      </p:sp>
      <p:sp>
        <p:nvSpPr>
          <p:cNvPr id="283" name="Google Shape;283;p24"/>
          <p:cNvSpPr/>
          <p:nvPr/>
        </p:nvSpPr>
        <p:spPr>
          <a:xfrm>
            <a:off x="2044330" y="37439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6693900" y="1884338"/>
            <a:ext cx="147600" cy="1569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txBox="1"/>
          <p:nvPr/>
        </p:nvSpPr>
        <p:spPr>
          <a:xfrm>
            <a:off x="7125750" y="3885850"/>
            <a:ext cx="1296300" cy="82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When</a:t>
            </a:r>
            <a:endParaRPr/>
          </a:p>
          <a:p>
            <a:pPr indent="-317500" lvl="0" marL="457200" rtl="0" algn="l">
              <a:spcBef>
                <a:spcPts val="0"/>
              </a:spcBef>
              <a:spcAft>
                <a:spcPts val="0"/>
              </a:spcAft>
              <a:buSzPts val="1400"/>
              <a:buChar char="●"/>
            </a:pPr>
            <a:r>
              <a:rPr lang="en"/>
              <a:t>Binary</a:t>
            </a:r>
            <a:endParaRPr/>
          </a:p>
          <a:p>
            <a:pPr indent="-317500" lvl="0" marL="457200" rtl="0" algn="l">
              <a:spcBef>
                <a:spcPts val="0"/>
              </a:spcBef>
              <a:spcAft>
                <a:spcPts val="0"/>
              </a:spcAft>
              <a:buSzPts val="1400"/>
              <a:buChar char="●"/>
            </a:pPr>
            <a:r>
              <a:rPr lang="en"/>
              <a:t>Other</a:t>
            </a:r>
            <a:endParaRPr/>
          </a:p>
        </p:txBody>
      </p:sp>
      <p:sp>
        <p:nvSpPr>
          <p:cNvPr id="286" name="Google Shape;286;p24"/>
          <p:cNvSpPr/>
          <p:nvPr/>
        </p:nvSpPr>
        <p:spPr>
          <a:xfrm>
            <a:off x="6693900" y="3195150"/>
            <a:ext cx="147600" cy="1569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4843350" y="1614950"/>
            <a:ext cx="3988800" cy="24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rPr>
              <a:t>The horses </a:t>
            </a:r>
            <a:r>
              <a:rPr lang="en" sz="1300">
                <a:solidFill>
                  <a:srgbClr val="FF0000"/>
                </a:solidFill>
              </a:rPr>
              <a:t>jumped</a:t>
            </a:r>
            <a:r>
              <a:rPr lang="en" sz="1300">
                <a:solidFill>
                  <a:schemeClr val="dk1"/>
                </a:solidFill>
              </a:rPr>
              <a:t> the fence.</a:t>
            </a:r>
            <a:endParaRPr/>
          </a:p>
        </p:txBody>
      </p:sp>
      <p:sp>
        <p:nvSpPr>
          <p:cNvPr id="288" name="Google Shape;288;p24"/>
          <p:cNvSpPr/>
          <p:nvPr/>
        </p:nvSpPr>
        <p:spPr>
          <a:xfrm>
            <a:off x="4843350" y="2069438"/>
            <a:ext cx="3988800" cy="24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rPr>
              <a:t>The horse </a:t>
            </a:r>
            <a:r>
              <a:rPr lang="en" sz="1300">
                <a:solidFill>
                  <a:srgbClr val="FF0000"/>
                </a:solidFill>
              </a:rPr>
              <a:t>jump</a:t>
            </a:r>
            <a:r>
              <a:rPr lang="en" sz="1300">
                <a:solidFill>
                  <a:schemeClr val="dk1"/>
                </a:solidFill>
              </a:rPr>
              <a:t> the fence.</a:t>
            </a:r>
            <a:endParaRPr/>
          </a:p>
        </p:txBody>
      </p:sp>
      <p:sp>
        <p:nvSpPr>
          <p:cNvPr id="289" name="Google Shape;289;p24"/>
          <p:cNvSpPr/>
          <p:nvPr/>
        </p:nvSpPr>
        <p:spPr>
          <a:xfrm>
            <a:off x="4843350" y="2953950"/>
            <a:ext cx="3988800" cy="24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rPr>
              <a:t>Who go to Target on Monday morning?</a:t>
            </a:r>
            <a:endParaRPr/>
          </a:p>
        </p:txBody>
      </p:sp>
      <p:sp>
        <p:nvSpPr>
          <p:cNvPr id="290" name="Google Shape;290;p24"/>
          <p:cNvSpPr/>
          <p:nvPr/>
        </p:nvSpPr>
        <p:spPr>
          <a:xfrm>
            <a:off x="4843350" y="3362350"/>
            <a:ext cx="3988800" cy="24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rPr>
              <a:t>“Monday”, “Target”, “morning”, “go”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296" name="Google Shape;296;p25"/>
          <p:cNvSpPr txBox="1"/>
          <p:nvPr>
            <p:ph idx="1" type="body"/>
          </p:nvPr>
        </p:nvSpPr>
        <p:spPr>
          <a:xfrm>
            <a:off x="4239150" y="1017725"/>
            <a:ext cx="4741800" cy="390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Getting Most </a:t>
            </a:r>
            <a:r>
              <a:rPr b="1" lang="en" sz="1400">
                <a:solidFill>
                  <a:srgbClr val="000000"/>
                </a:solidFill>
              </a:rPr>
              <a:t>Relevant</a:t>
            </a:r>
            <a:r>
              <a:rPr b="1" lang="en" sz="1400">
                <a:solidFill>
                  <a:srgbClr val="000000"/>
                </a:solidFill>
              </a:rPr>
              <a:t> Sentences</a:t>
            </a:r>
            <a:endParaRPr b="1"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Features for a sentence</a:t>
            </a:r>
            <a:endParaRPr sz="1400">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CBOW model for each sentence</a:t>
            </a:r>
            <a:endParaRPr>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Bigram and trigram precision against question</a:t>
            </a:r>
            <a:endParaRPr>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Uses NLTK’s Synset similarity detection when comparing to keywords</a:t>
            </a:r>
            <a:endParaRPr>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Selection criteria</a:t>
            </a:r>
            <a:endParaRPr>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If there are less than 5 words, check there are at least 2 unique keywords</a:t>
            </a:r>
            <a:endParaRPr>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Else check:</a:t>
            </a:r>
            <a:endParaRPr>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p:txBody>
      </p:sp>
      <p:sp>
        <p:nvSpPr>
          <p:cNvPr id="297" name="Google Shape;297;p25"/>
          <p:cNvSpPr/>
          <p:nvPr/>
        </p:nvSpPr>
        <p:spPr>
          <a:xfrm>
            <a:off x="1137156" y="1258075"/>
            <a:ext cx="748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298" name="Google Shape;298;p25"/>
          <p:cNvSpPr/>
          <p:nvPr/>
        </p:nvSpPr>
        <p:spPr>
          <a:xfrm>
            <a:off x="1375965" y="1575952"/>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2642731" y="2038125"/>
            <a:ext cx="9249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300" name="Google Shape;300;p25"/>
          <p:cNvSpPr/>
          <p:nvPr/>
        </p:nvSpPr>
        <p:spPr>
          <a:xfrm>
            <a:off x="2775956" y="2347887"/>
            <a:ext cx="271200" cy="307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txBox="1"/>
          <p:nvPr/>
        </p:nvSpPr>
        <p:spPr>
          <a:xfrm>
            <a:off x="1712181" y="1614950"/>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02" name="Google Shape;302;p25"/>
          <p:cNvSpPr/>
          <p:nvPr/>
        </p:nvSpPr>
        <p:spPr>
          <a:xfrm>
            <a:off x="676656" y="2038125"/>
            <a:ext cx="1669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303" name="Google Shape;303;p25"/>
          <p:cNvSpPr/>
          <p:nvPr/>
        </p:nvSpPr>
        <p:spPr>
          <a:xfrm rot="-1938062">
            <a:off x="1712094" y="2332442"/>
            <a:ext cx="271162" cy="30754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950806" y="2723950"/>
            <a:ext cx="22923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Sentences</a:t>
            </a:r>
            <a:endParaRPr/>
          </a:p>
        </p:txBody>
      </p:sp>
      <p:sp>
        <p:nvSpPr>
          <p:cNvPr id="305" name="Google Shape;305;p25"/>
          <p:cNvSpPr/>
          <p:nvPr/>
        </p:nvSpPr>
        <p:spPr>
          <a:xfrm>
            <a:off x="2044330" y="30158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1086431" y="34520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a:t>
            </a:r>
            <a:endParaRPr/>
          </a:p>
        </p:txBody>
      </p:sp>
      <p:sp>
        <p:nvSpPr>
          <p:cNvPr id="307" name="Google Shape;307;p25"/>
          <p:cNvSpPr txBox="1"/>
          <p:nvPr/>
        </p:nvSpPr>
        <p:spPr>
          <a:xfrm>
            <a:off x="3087993" y="2283688"/>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08" name="Google Shape;308;p25"/>
          <p:cNvSpPr txBox="1"/>
          <p:nvPr/>
        </p:nvSpPr>
        <p:spPr>
          <a:xfrm>
            <a:off x="2356399" y="3054850"/>
            <a:ext cx="5049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Tf-idf</a:t>
            </a:r>
            <a:endParaRPr sz="1100"/>
          </a:p>
        </p:txBody>
      </p:sp>
      <p:sp>
        <p:nvSpPr>
          <p:cNvPr id="309" name="Google Shape;309;p25"/>
          <p:cNvSpPr/>
          <p:nvPr/>
        </p:nvSpPr>
        <p:spPr>
          <a:xfrm>
            <a:off x="1086431" y="41801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Phrase</a:t>
            </a:r>
            <a:endParaRPr/>
          </a:p>
        </p:txBody>
      </p:sp>
      <p:sp>
        <p:nvSpPr>
          <p:cNvPr id="310" name="Google Shape;310;p25"/>
          <p:cNvSpPr/>
          <p:nvPr/>
        </p:nvSpPr>
        <p:spPr>
          <a:xfrm>
            <a:off x="2044330" y="37439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4914000" y="2449975"/>
            <a:ext cx="3918300" cy="652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Sentence score = (unique keyword count)*0.4 + (keyword count)*0.3 + (bigram count)*0.2 + (trigram count)*0.2</a:t>
            </a:r>
            <a:endParaRPr/>
          </a:p>
        </p:txBody>
      </p:sp>
      <p:sp>
        <p:nvSpPr>
          <p:cNvPr id="312" name="Google Shape;312;p25"/>
          <p:cNvSpPr/>
          <p:nvPr/>
        </p:nvSpPr>
        <p:spPr>
          <a:xfrm>
            <a:off x="4914000" y="4088675"/>
            <a:ext cx="3918300" cy="652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br>
              <a:rPr lang="en">
                <a:solidFill>
                  <a:schemeClr val="dk1"/>
                </a:solidFill>
              </a:rPr>
            </a:br>
            <a:r>
              <a:rPr lang="en">
                <a:solidFill>
                  <a:schemeClr val="dk1"/>
                </a:solidFill>
              </a:rPr>
              <a:t>sentence score &gt;= [(num keywords)*0.6 + (num words in question)*0.8]*0.2</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318" name="Google Shape;318;p26"/>
          <p:cNvSpPr txBox="1"/>
          <p:nvPr>
            <p:ph idx="1" type="body"/>
          </p:nvPr>
        </p:nvSpPr>
        <p:spPr>
          <a:xfrm>
            <a:off x="4239150" y="1152475"/>
            <a:ext cx="4661400" cy="376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Getting Most Relevant Sentence (Tf-Idf)</a:t>
            </a:r>
            <a:endParaRPr b="1" sz="1400">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Treat candidate sentences and query sentence as a combined set of “documents”</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Create a “vocabulary” made up of words from the query “document”</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Use “matching score” heuristic, which takes a sentence “document”, circulates through all the words in the vocab, sums up the tf-idf scores for each word paired with the document, returns this as the “matching score” </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The sentence with the highest “matching score” is the most relevant to the query</a:t>
            </a:r>
            <a:endParaRPr sz="1400">
              <a:solidFill>
                <a:srgbClr val="000000"/>
              </a:solidFill>
            </a:endParaRPr>
          </a:p>
        </p:txBody>
      </p:sp>
      <p:sp>
        <p:nvSpPr>
          <p:cNvPr id="319" name="Google Shape;319;p26"/>
          <p:cNvSpPr/>
          <p:nvPr/>
        </p:nvSpPr>
        <p:spPr>
          <a:xfrm>
            <a:off x="1137156" y="1258075"/>
            <a:ext cx="748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320" name="Google Shape;320;p26"/>
          <p:cNvSpPr/>
          <p:nvPr/>
        </p:nvSpPr>
        <p:spPr>
          <a:xfrm>
            <a:off x="1375965" y="1575952"/>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2642731" y="2038125"/>
            <a:ext cx="9249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322" name="Google Shape;322;p26"/>
          <p:cNvSpPr/>
          <p:nvPr/>
        </p:nvSpPr>
        <p:spPr>
          <a:xfrm>
            <a:off x="2775956" y="2347887"/>
            <a:ext cx="271200" cy="307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txBox="1"/>
          <p:nvPr/>
        </p:nvSpPr>
        <p:spPr>
          <a:xfrm>
            <a:off x="1712181" y="1614950"/>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24" name="Google Shape;324;p26"/>
          <p:cNvSpPr/>
          <p:nvPr/>
        </p:nvSpPr>
        <p:spPr>
          <a:xfrm>
            <a:off x="676656" y="2038125"/>
            <a:ext cx="1669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325" name="Google Shape;325;p26"/>
          <p:cNvSpPr/>
          <p:nvPr/>
        </p:nvSpPr>
        <p:spPr>
          <a:xfrm rot="-1938062">
            <a:off x="1712094" y="2332442"/>
            <a:ext cx="271162" cy="30754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950806" y="2723950"/>
            <a:ext cx="22923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Sentences</a:t>
            </a:r>
            <a:endParaRPr/>
          </a:p>
        </p:txBody>
      </p:sp>
      <p:sp>
        <p:nvSpPr>
          <p:cNvPr id="327" name="Google Shape;327;p26"/>
          <p:cNvSpPr/>
          <p:nvPr/>
        </p:nvSpPr>
        <p:spPr>
          <a:xfrm>
            <a:off x="2044330" y="30158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1086431" y="34520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a:t>
            </a:r>
            <a:endParaRPr/>
          </a:p>
        </p:txBody>
      </p:sp>
      <p:sp>
        <p:nvSpPr>
          <p:cNvPr id="329" name="Google Shape;329;p26"/>
          <p:cNvSpPr txBox="1"/>
          <p:nvPr/>
        </p:nvSpPr>
        <p:spPr>
          <a:xfrm>
            <a:off x="3087993" y="2283688"/>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30" name="Google Shape;330;p26"/>
          <p:cNvSpPr txBox="1"/>
          <p:nvPr/>
        </p:nvSpPr>
        <p:spPr>
          <a:xfrm>
            <a:off x="2356400" y="3054850"/>
            <a:ext cx="575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Tf-Idf</a:t>
            </a:r>
            <a:endParaRPr sz="1100"/>
          </a:p>
        </p:txBody>
      </p:sp>
      <p:sp>
        <p:nvSpPr>
          <p:cNvPr id="331" name="Google Shape;331;p26"/>
          <p:cNvSpPr/>
          <p:nvPr/>
        </p:nvSpPr>
        <p:spPr>
          <a:xfrm>
            <a:off x="1086431" y="41801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Phrase</a:t>
            </a:r>
            <a:endParaRPr/>
          </a:p>
        </p:txBody>
      </p:sp>
      <p:sp>
        <p:nvSpPr>
          <p:cNvPr id="332" name="Google Shape;332;p26"/>
          <p:cNvSpPr/>
          <p:nvPr/>
        </p:nvSpPr>
        <p:spPr>
          <a:xfrm>
            <a:off x="2044330" y="37439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338" name="Google Shape;338;p27"/>
          <p:cNvSpPr txBox="1"/>
          <p:nvPr>
            <p:ph idx="1" type="body"/>
          </p:nvPr>
        </p:nvSpPr>
        <p:spPr>
          <a:xfrm>
            <a:off x="4239150" y="960100"/>
            <a:ext cx="4593300" cy="376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Getting Binary Question Answer</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Remove query statements from question</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Perform basic negation checking</a:t>
            </a:r>
            <a:endParaRPr sz="1400">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If one statement is positive and the other is negative, return “No”</a:t>
            </a:r>
            <a:endParaRPr>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If both statements are positive or both are negative</a:t>
            </a:r>
            <a:endParaRPr>
              <a:solidFill>
                <a:srgbClr val="000000"/>
              </a:solidFill>
            </a:endParaRPr>
          </a:p>
          <a:p>
            <a:pPr indent="-317500" lvl="2" marL="1371600" rtl="0" algn="l">
              <a:lnSpc>
                <a:spcPct val="100000"/>
              </a:lnSpc>
              <a:spcBef>
                <a:spcPts val="0"/>
              </a:spcBef>
              <a:spcAft>
                <a:spcPts val="0"/>
              </a:spcAft>
              <a:buClr>
                <a:srgbClr val="000000"/>
              </a:buClr>
              <a:buSzPts val="1400"/>
              <a:buAutoNum type="romanLcPeriod"/>
            </a:pPr>
            <a:r>
              <a:rPr lang="en">
                <a:solidFill>
                  <a:srgbClr val="000000"/>
                </a:solidFill>
              </a:rPr>
              <a:t>Set synonymous words in question and candidate answer to same word, then check if question sentence has words not in answer sentence. If so, return “No”, else return “Yes”</a:t>
            </a:r>
            <a:endParaRPr>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sp>
        <p:nvSpPr>
          <p:cNvPr id="339" name="Google Shape;339;p27"/>
          <p:cNvSpPr/>
          <p:nvPr/>
        </p:nvSpPr>
        <p:spPr>
          <a:xfrm>
            <a:off x="1137156" y="1258075"/>
            <a:ext cx="748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340" name="Google Shape;340;p27"/>
          <p:cNvSpPr/>
          <p:nvPr/>
        </p:nvSpPr>
        <p:spPr>
          <a:xfrm>
            <a:off x="1375965" y="1575952"/>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2642731" y="2038125"/>
            <a:ext cx="9249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342" name="Google Shape;342;p27"/>
          <p:cNvSpPr/>
          <p:nvPr/>
        </p:nvSpPr>
        <p:spPr>
          <a:xfrm>
            <a:off x="2775956" y="2347887"/>
            <a:ext cx="271200" cy="307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txBox="1"/>
          <p:nvPr/>
        </p:nvSpPr>
        <p:spPr>
          <a:xfrm>
            <a:off x="1712181" y="1575950"/>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44" name="Google Shape;344;p27"/>
          <p:cNvSpPr/>
          <p:nvPr/>
        </p:nvSpPr>
        <p:spPr>
          <a:xfrm>
            <a:off x="676656" y="2038125"/>
            <a:ext cx="1669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345" name="Google Shape;345;p27"/>
          <p:cNvSpPr/>
          <p:nvPr/>
        </p:nvSpPr>
        <p:spPr>
          <a:xfrm rot="-1938062">
            <a:off x="1712094" y="2332442"/>
            <a:ext cx="271162" cy="30754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950806" y="2723950"/>
            <a:ext cx="22923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Sentences</a:t>
            </a:r>
            <a:endParaRPr/>
          </a:p>
        </p:txBody>
      </p:sp>
      <p:sp>
        <p:nvSpPr>
          <p:cNvPr id="347" name="Google Shape;347;p27"/>
          <p:cNvSpPr/>
          <p:nvPr/>
        </p:nvSpPr>
        <p:spPr>
          <a:xfrm>
            <a:off x="2044330" y="30158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1086431" y="34520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a:t>
            </a:r>
            <a:endParaRPr/>
          </a:p>
        </p:txBody>
      </p:sp>
      <p:sp>
        <p:nvSpPr>
          <p:cNvPr id="349" name="Google Shape;349;p27"/>
          <p:cNvSpPr txBox="1"/>
          <p:nvPr/>
        </p:nvSpPr>
        <p:spPr>
          <a:xfrm>
            <a:off x="3087993" y="2283688"/>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50" name="Google Shape;350;p27"/>
          <p:cNvSpPr txBox="1"/>
          <p:nvPr/>
        </p:nvSpPr>
        <p:spPr>
          <a:xfrm>
            <a:off x="2356400" y="3054850"/>
            <a:ext cx="575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Tf-Idf</a:t>
            </a:r>
            <a:endParaRPr sz="1100"/>
          </a:p>
        </p:txBody>
      </p:sp>
      <p:sp>
        <p:nvSpPr>
          <p:cNvPr id="351" name="Google Shape;351;p27"/>
          <p:cNvSpPr/>
          <p:nvPr/>
        </p:nvSpPr>
        <p:spPr>
          <a:xfrm>
            <a:off x="1086431" y="41801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Phrase</a:t>
            </a:r>
            <a:endParaRPr/>
          </a:p>
        </p:txBody>
      </p:sp>
      <p:sp>
        <p:nvSpPr>
          <p:cNvPr id="352" name="Google Shape;352;p27"/>
          <p:cNvSpPr/>
          <p:nvPr/>
        </p:nvSpPr>
        <p:spPr>
          <a:xfrm>
            <a:off x="2044330" y="37439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358" name="Google Shape;358;p28"/>
          <p:cNvSpPr txBox="1"/>
          <p:nvPr>
            <p:ph idx="1" type="body"/>
          </p:nvPr>
        </p:nvSpPr>
        <p:spPr>
          <a:xfrm>
            <a:off x="4239150" y="1017725"/>
            <a:ext cx="4593000" cy="376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Getting “Who” Question Answer</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Extract noun phrases and corresponding verb phrase</a:t>
            </a:r>
            <a:endParaRPr sz="1400">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Uses SpaCy’s noun chunk extractor to get noun phrases</a:t>
            </a:r>
            <a:endParaRPr>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Manually created verb phrase extractor and matched with corresponding noun phrase using SpaCy’s dependency parser</a:t>
            </a:r>
            <a:endParaRPr>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Remove noun phrases that contain a word in the question and is not a stop-word</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Used SpaCy’s NER recognition to get more likely candidates for a person answer</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Return noun phrase that has the most keyword matches between its corresponding verb phrase and the question</a:t>
            </a:r>
            <a:endParaRPr sz="1400">
              <a:solidFill>
                <a:srgbClr val="000000"/>
              </a:solidFill>
            </a:endParaRPr>
          </a:p>
        </p:txBody>
      </p:sp>
      <p:sp>
        <p:nvSpPr>
          <p:cNvPr id="359" name="Google Shape;359;p28"/>
          <p:cNvSpPr/>
          <p:nvPr/>
        </p:nvSpPr>
        <p:spPr>
          <a:xfrm>
            <a:off x="1137156" y="1258075"/>
            <a:ext cx="748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360" name="Google Shape;360;p28"/>
          <p:cNvSpPr/>
          <p:nvPr/>
        </p:nvSpPr>
        <p:spPr>
          <a:xfrm>
            <a:off x="1375965" y="1575952"/>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2642731" y="2038125"/>
            <a:ext cx="9249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362" name="Google Shape;362;p28"/>
          <p:cNvSpPr/>
          <p:nvPr/>
        </p:nvSpPr>
        <p:spPr>
          <a:xfrm>
            <a:off x="2775956" y="2347887"/>
            <a:ext cx="271200" cy="307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txBox="1"/>
          <p:nvPr/>
        </p:nvSpPr>
        <p:spPr>
          <a:xfrm>
            <a:off x="1712181" y="1575950"/>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64" name="Google Shape;364;p28"/>
          <p:cNvSpPr/>
          <p:nvPr/>
        </p:nvSpPr>
        <p:spPr>
          <a:xfrm>
            <a:off x="676656" y="2038125"/>
            <a:ext cx="1669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365" name="Google Shape;365;p28"/>
          <p:cNvSpPr/>
          <p:nvPr/>
        </p:nvSpPr>
        <p:spPr>
          <a:xfrm rot="-1938062">
            <a:off x="1712094" y="2332442"/>
            <a:ext cx="271162" cy="30754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950806" y="2723950"/>
            <a:ext cx="22923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Sentences</a:t>
            </a:r>
            <a:endParaRPr/>
          </a:p>
        </p:txBody>
      </p:sp>
      <p:sp>
        <p:nvSpPr>
          <p:cNvPr id="367" name="Google Shape;367;p28"/>
          <p:cNvSpPr/>
          <p:nvPr/>
        </p:nvSpPr>
        <p:spPr>
          <a:xfrm>
            <a:off x="2044330" y="30158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1086431" y="34520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a:t>
            </a:r>
            <a:endParaRPr/>
          </a:p>
        </p:txBody>
      </p:sp>
      <p:sp>
        <p:nvSpPr>
          <p:cNvPr id="369" name="Google Shape;369;p28"/>
          <p:cNvSpPr txBox="1"/>
          <p:nvPr/>
        </p:nvSpPr>
        <p:spPr>
          <a:xfrm>
            <a:off x="3087993" y="2283688"/>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70" name="Google Shape;370;p28"/>
          <p:cNvSpPr txBox="1"/>
          <p:nvPr/>
        </p:nvSpPr>
        <p:spPr>
          <a:xfrm>
            <a:off x="2356400" y="3054850"/>
            <a:ext cx="575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Tf-Idf</a:t>
            </a:r>
            <a:endParaRPr sz="1100"/>
          </a:p>
        </p:txBody>
      </p:sp>
      <p:sp>
        <p:nvSpPr>
          <p:cNvPr id="371" name="Google Shape;371;p28"/>
          <p:cNvSpPr/>
          <p:nvPr/>
        </p:nvSpPr>
        <p:spPr>
          <a:xfrm>
            <a:off x="1086431" y="41801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Phrase</a:t>
            </a:r>
            <a:endParaRPr/>
          </a:p>
        </p:txBody>
      </p:sp>
      <p:sp>
        <p:nvSpPr>
          <p:cNvPr id="372" name="Google Shape;372;p28"/>
          <p:cNvSpPr/>
          <p:nvPr/>
        </p:nvSpPr>
        <p:spPr>
          <a:xfrm>
            <a:off x="2044330" y="37439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378" name="Google Shape;378;p29"/>
          <p:cNvSpPr txBox="1"/>
          <p:nvPr>
            <p:ph idx="1" type="body"/>
          </p:nvPr>
        </p:nvSpPr>
        <p:spPr>
          <a:xfrm>
            <a:off x="4239150" y="1080200"/>
            <a:ext cx="4721700" cy="376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Getting “What”/“Which” Question Answer</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Extract noun phrases and corresponding verb phrase using same method as in “Why” questions</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Determine if category question. Ex:</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“Which </a:t>
            </a:r>
            <a:r>
              <a:rPr lang="en" sz="1400">
                <a:solidFill>
                  <a:srgbClr val="FF0000"/>
                </a:solidFill>
              </a:rPr>
              <a:t>horse</a:t>
            </a:r>
            <a:r>
              <a:rPr lang="en" sz="1400">
                <a:solidFill>
                  <a:srgbClr val="000000"/>
                </a:solidFill>
              </a:rPr>
              <a:t> jumped the fence?”</a:t>
            </a:r>
            <a:r>
              <a:rPr lang="en" sz="1400">
                <a:solidFill>
                  <a:srgbClr val="000000"/>
                </a:solidFill>
              </a:rPr>
              <a:t>        </a:t>
            </a:r>
            <a:r>
              <a:rPr lang="en" sz="1400">
                <a:solidFill>
                  <a:srgbClr val="000000"/>
                </a:solidFill>
              </a:rPr>
              <a:t>“</a:t>
            </a:r>
            <a:r>
              <a:rPr lang="en" sz="1400">
                <a:solidFill>
                  <a:srgbClr val="FF0000"/>
                </a:solidFill>
              </a:rPr>
              <a:t>horse</a:t>
            </a:r>
            <a:r>
              <a:rPr lang="en" sz="1400">
                <a:solidFill>
                  <a:srgbClr val="000000"/>
                </a:solidFill>
              </a:rPr>
              <a:t>”</a:t>
            </a:r>
            <a:r>
              <a:rPr lang="en" sz="1400">
                <a:solidFill>
                  <a:srgbClr val="000000"/>
                </a:solidFill>
              </a:rPr>
              <a:t> </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If the category is a time word such as in </a:t>
            </a:r>
            <a:r>
              <a:rPr lang="en" sz="1400">
                <a:solidFill>
                  <a:srgbClr val="000000"/>
                </a:solidFill>
              </a:rPr>
              <a:t>“What </a:t>
            </a:r>
            <a:r>
              <a:rPr lang="en" sz="1400">
                <a:solidFill>
                  <a:srgbClr val="FF0000"/>
                </a:solidFill>
              </a:rPr>
              <a:t>year</a:t>
            </a:r>
            <a:r>
              <a:rPr lang="en" sz="1400">
                <a:solidFill>
                  <a:srgbClr val="000000"/>
                </a:solidFill>
              </a:rPr>
              <a:t>...”</a:t>
            </a:r>
            <a:r>
              <a:rPr lang="en" sz="1400">
                <a:solidFill>
                  <a:srgbClr val="000000"/>
                </a:solidFill>
              </a:rPr>
              <a:t> send question to “When” question answerer</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chemeClr val="dk1"/>
                </a:solidFill>
              </a:rPr>
              <a:t>Remove noun phrases that contain a word in the question and is not a stop-word and is not the category (if there is one)</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If there is a category, narrow down phrases to those containing the category if there are any</a:t>
            </a:r>
            <a:endParaRPr sz="1400">
              <a:solidFill>
                <a:schemeClr val="dk1"/>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Return noun phrase that has the most keyword matches between its corresponding verb phrase and the question</a:t>
            </a:r>
            <a:endParaRPr sz="1400">
              <a:solidFill>
                <a:srgbClr val="000000"/>
              </a:solidFill>
            </a:endParaRPr>
          </a:p>
        </p:txBody>
      </p:sp>
      <p:sp>
        <p:nvSpPr>
          <p:cNvPr id="379" name="Google Shape;379;p29"/>
          <p:cNvSpPr/>
          <p:nvPr/>
        </p:nvSpPr>
        <p:spPr>
          <a:xfrm>
            <a:off x="1137156" y="1258075"/>
            <a:ext cx="748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380" name="Google Shape;380;p29"/>
          <p:cNvSpPr/>
          <p:nvPr/>
        </p:nvSpPr>
        <p:spPr>
          <a:xfrm>
            <a:off x="1375965" y="1575952"/>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2642731" y="2038125"/>
            <a:ext cx="9249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382" name="Google Shape;382;p29"/>
          <p:cNvSpPr/>
          <p:nvPr/>
        </p:nvSpPr>
        <p:spPr>
          <a:xfrm>
            <a:off x="2775956" y="2347887"/>
            <a:ext cx="271200" cy="307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txBox="1"/>
          <p:nvPr/>
        </p:nvSpPr>
        <p:spPr>
          <a:xfrm>
            <a:off x="1712181" y="1575950"/>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84" name="Google Shape;384;p29"/>
          <p:cNvSpPr/>
          <p:nvPr/>
        </p:nvSpPr>
        <p:spPr>
          <a:xfrm>
            <a:off x="676656" y="2038125"/>
            <a:ext cx="1669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385" name="Google Shape;385;p29"/>
          <p:cNvSpPr/>
          <p:nvPr/>
        </p:nvSpPr>
        <p:spPr>
          <a:xfrm rot="-1938062">
            <a:off x="1712094" y="2332442"/>
            <a:ext cx="271162" cy="30754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950806" y="2723950"/>
            <a:ext cx="22923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Sentences</a:t>
            </a:r>
            <a:endParaRPr/>
          </a:p>
        </p:txBody>
      </p:sp>
      <p:sp>
        <p:nvSpPr>
          <p:cNvPr id="387" name="Google Shape;387;p29"/>
          <p:cNvSpPr/>
          <p:nvPr/>
        </p:nvSpPr>
        <p:spPr>
          <a:xfrm>
            <a:off x="2044330" y="30158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1086431" y="34520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a:t>
            </a:r>
            <a:endParaRPr/>
          </a:p>
        </p:txBody>
      </p:sp>
      <p:sp>
        <p:nvSpPr>
          <p:cNvPr id="389" name="Google Shape;389;p29"/>
          <p:cNvSpPr txBox="1"/>
          <p:nvPr/>
        </p:nvSpPr>
        <p:spPr>
          <a:xfrm>
            <a:off x="3087993" y="2283688"/>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390" name="Google Shape;390;p29"/>
          <p:cNvSpPr txBox="1"/>
          <p:nvPr/>
        </p:nvSpPr>
        <p:spPr>
          <a:xfrm>
            <a:off x="2356400" y="3054850"/>
            <a:ext cx="575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Tf-Idf</a:t>
            </a:r>
            <a:endParaRPr sz="1100"/>
          </a:p>
        </p:txBody>
      </p:sp>
      <p:sp>
        <p:nvSpPr>
          <p:cNvPr id="391" name="Google Shape;391;p29"/>
          <p:cNvSpPr/>
          <p:nvPr/>
        </p:nvSpPr>
        <p:spPr>
          <a:xfrm>
            <a:off x="1086431" y="41801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Phrase</a:t>
            </a:r>
            <a:endParaRPr/>
          </a:p>
        </p:txBody>
      </p:sp>
      <p:sp>
        <p:nvSpPr>
          <p:cNvPr id="392" name="Google Shape;392;p29"/>
          <p:cNvSpPr/>
          <p:nvPr/>
        </p:nvSpPr>
        <p:spPr>
          <a:xfrm>
            <a:off x="2044330" y="37439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4788250" y="2038125"/>
            <a:ext cx="3670500" cy="20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rot="-5400000">
            <a:off x="7518869" y="2076526"/>
            <a:ext cx="147900" cy="1644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400" name="Google Shape;400;p30"/>
          <p:cNvSpPr txBox="1"/>
          <p:nvPr>
            <p:ph idx="1" type="body"/>
          </p:nvPr>
        </p:nvSpPr>
        <p:spPr>
          <a:xfrm>
            <a:off x="4239150" y="1152475"/>
            <a:ext cx="4593300" cy="376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Getting “Where”/“Why” Question Answer</a:t>
            </a:r>
            <a:endParaRPr b="1"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Where</a:t>
            </a:r>
            <a:endParaRPr sz="1400">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Use NER tagging to determine if any location based phrases exist</a:t>
            </a:r>
            <a:endParaRPr>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If some exist, filter places by those not contained in the sentence and return first phrase left. </a:t>
            </a:r>
            <a:endParaRPr>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If none, extract noun phrases from sentence and return first one. </a:t>
            </a:r>
            <a:endParaRPr>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Why</a:t>
            </a:r>
            <a:endParaRPr sz="1400">
              <a:solidFill>
                <a:srgbClr val="000000"/>
              </a:solidFill>
            </a:endParaRPr>
          </a:p>
          <a:p>
            <a:pPr indent="-317500" lvl="1" marL="914400" rtl="0" algn="l">
              <a:lnSpc>
                <a:spcPct val="100000"/>
              </a:lnSpc>
              <a:spcBef>
                <a:spcPts val="0"/>
              </a:spcBef>
              <a:spcAft>
                <a:spcPts val="0"/>
              </a:spcAft>
              <a:buClr>
                <a:srgbClr val="000000"/>
              </a:buClr>
              <a:buSzPts val="1400"/>
              <a:buAutoNum type="alphaLcPeriod"/>
            </a:pPr>
            <a:r>
              <a:rPr lang="en">
                <a:solidFill>
                  <a:srgbClr val="000000"/>
                </a:solidFill>
              </a:rPr>
              <a:t>Finds specific clause markers such as “because”, “since”, “due to”, and “as” and returns remaining sentence following these words.</a:t>
            </a:r>
            <a:endParaRPr>
              <a:solidFill>
                <a:srgbClr val="000000"/>
              </a:solidFill>
            </a:endParaRPr>
          </a:p>
        </p:txBody>
      </p:sp>
      <p:sp>
        <p:nvSpPr>
          <p:cNvPr id="401" name="Google Shape;401;p30"/>
          <p:cNvSpPr/>
          <p:nvPr/>
        </p:nvSpPr>
        <p:spPr>
          <a:xfrm>
            <a:off x="1137156" y="1258075"/>
            <a:ext cx="748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402" name="Google Shape;402;p30"/>
          <p:cNvSpPr/>
          <p:nvPr/>
        </p:nvSpPr>
        <p:spPr>
          <a:xfrm>
            <a:off x="1375965" y="1575952"/>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2642731" y="2038125"/>
            <a:ext cx="9249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404" name="Google Shape;404;p30"/>
          <p:cNvSpPr/>
          <p:nvPr/>
        </p:nvSpPr>
        <p:spPr>
          <a:xfrm>
            <a:off x="2775956" y="2347887"/>
            <a:ext cx="271200" cy="307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txBox="1"/>
          <p:nvPr/>
        </p:nvSpPr>
        <p:spPr>
          <a:xfrm>
            <a:off x="1712181" y="1575950"/>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406" name="Google Shape;406;p30"/>
          <p:cNvSpPr/>
          <p:nvPr/>
        </p:nvSpPr>
        <p:spPr>
          <a:xfrm>
            <a:off x="676656" y="2038125"/>
            <a:ext cx="1669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407" name="Google Shape;407;p30"/>
          <p:cNvSpPr/>
          <p:nvPr/>
        </p:nvSpPr>
        <p:spPr>
          <a:xfrm rot="-1938062">
            <a:off x="1712094" y="2332442"/>
            <a:ext cx="271162" cy="30754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950806" y="2723950"/>
            <a:ext cx="22923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Sentences</a:t>
            </a:r>
            <a:endParaRPr/>
          </a:p>
        </p:txBody>
      </p:sp>
      <p:sp>
        <p:nvSpPr>
          <p:cNvPr id="409" name="Google Shape;409;p30"/>
          <p:cNvSpPr/>
          <p:nvPr/>
        </p:nvSpPr>
        <p:spPr>
          <a:xfrm>
            <a:off x="2044330" y="30158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1086431" y="34520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a:t>
            </a:r>
            <a:endParaRPr/>
          </a:p>
        </p:txBody>
      </p:sp>
      <p:sp>
        <p:nvSpPr>
          <p:cNvPr id="411" name="Google Shape;411;p30"/>
          <p:cNvSpPr txBox="1"/>
          <p:nvPr/>
        </p:nvSpPr>
        <p:spPr>
          <a:xfrm>
            <a:off x="3087993" y="2283688"/>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412" name="Google Shape;412;p30"/>
          <p:cNvSpPr txBox="1"/>
          <p:nvPr/>
        </p:nvSpPr>
        <p:spPr>
          <a:xfrm>
            <a:off x="2356400" y="3054850"/>
            <a:ext cx="575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Tf-Idf</a:t>
            </a:r>
            <a:endParaRPr sz="1100"/>
          </a:p>
        </p:txBody>
      </p:sp>
      <p:sp>
        <p:nvSpPr>
          <p:cNvPr id="413" name="Google Shape;413;p30"/>
          <p:cNvSpPr/>
          <p:nvPr/>
        </p:nvSpPr>
        <p:spPr>
          <a:xfrm>
            <a:off x="1086431" y="41801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Phrase</a:t>
            </a:r>
            <a:endParaRPr/>
          </a:p>
        </p:txBody>
      </p:sp>
      <p:sp>
        <p:nvSpPr>
          <p:cNvPr id="414" name="Google Shape;414;p30"/>
          <p:cNvSpPr/>
          <p:nvPr/>
        </p:nvSpPr>
        <p:spPr>
          <a:xfrm>
            <a:off x="2044330" y="37439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420" name="Google Shape;420;p31"/>
          <p:cNvSpPr txBox="1"/>
          <p:nvPr>
            <p:ph idx="1" type="body"/>
          </p:nvPr>
        </p:nvSpPr>
        <p:spPr>
          <a:xfrm>
            <a:off x="4239150" y="1152475"/>
            <a:ext cx="4741800" cy="376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Getting “When” Question Answer</a:t>
            </a:r>
            <a:endParaRPr b="1"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Extraction of noun phrases from sentence</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Filtering phrases by:</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a. Preceded by a preposition in original sentence</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b. Don’t appear in the question (minus stop-words)</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c. Have “DATE” or “TIME” NER tags </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eriod"/>
            </a:pPr>
            <a:r>
              <a:rPr lang="en" sz="1400">
                <a:solidFill>
                  <a:srgbClr val="000000"/>
                </a:solidFill>
              </a:rPr>
              <a:t>Return the first phrase of those remaining, fall back to the previous filter in case no sentences remain</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rPr>
              <a:t>Getting Other Question Answer</a:t>
            </a:r>
            <a:endParaRPr b="1"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Use the noun/verb phrase extraction method from the “Who” questions, without NER filtering </a:t>
            </a:r>
            <a:endParaRPr sz="1400">
              <a:solidFill>
                <a:srgbClr val="000000"/>
              </a:solidFill>
            </a:endParaRPr>
          </a:p>
        </p:txBody>
      </p:sp>
      <p:sp>
        <p:nvSpPr>
          <p:cNvPr id="421" name="Google Shape;421;p31"/>
          <p:cNvSpPr/>
          <p:nvPr/>
        </p:nvSpPr>
        <p:spPr>
          <a:xfrm>
            <a:off x="1137156" y="1258075"/>
            <a:ext cx="748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422" name="Google Shape;422;p31"/>
          <p:cNvSpPr/>
          <p:nvPr/>
        </p:nvSpPr>
        <p:spPr>
          <a:xfrm>
            <a:off x="1375965" y="1575952"/>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2642731" y="2038125"/>
            <a:ext cx="9249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424" name="Google Shape;424;p31"/>
          <p:cNvSpPr/>
          <p:nvPr/>
        </p:nvSpPr>
        <p:spPr>
          <a:xfrm>
            <a:off x="2775956" y="2347887"/>
            <a:ext cx="271200" cy="307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txBox="1"/>
          <p:nvPr/>
        </p:nvSpPr>
        <p:spPr>
          <a:xfrm>
            <a:off x="1712181" y="1575950"/>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426" name="Google Shape;426;p31"/>
          <p:cNvSpPr/>
          <p:nvPr/>
        </p:nvSpPr>
        <p:spPr>
          <a:xfrm>
            <a:off x="676656" y="2038125"/>
            <a:ext cx="1669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427" name="Google Shape;427;p31"/>
          <p:cNvSpPr/>
          <p:nvPr/>
        </p:nvSpPr>
        <p:spPr>
          <a:xfrm rot="-1938062">
            <a:off x="1712094" y="2332442"/>
            <a:ext cx="271162" cy="30754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950806" y="2723950"/>
            <a:ext cx="22923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Sentences</a:t>
            </a:r>
            <a:endParaRPr/>
          </a:p>
        </p:txBody>
      </p:sp>
      <p:sp>
        <p:nvSpPr>
          <p:cNvPr id="429" name="Google Shape;429;p31"/>
          <p:cNvSpPr/>
          <p:nvPr/>
        </p:nvSpPr>
        <p:spPr>
          <a:xfrm>
            <a:off x="2044330" y="30158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1086431" y="34520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Sentence</a:t>
            </a:r>
            <a:endParaRPr/>
          </a:p>
        </p:txBody>
      </p:sp>
      <p:sp>
        <p:nvSpPr>
          <p:cNvPr id="431" name="Google Shape;431;p31"/>
          <p:cNvSpPr txBox="1"/>
          <p:nvPr/>
        </p:nvSpPr>
        <p:spPr>
          <a:xfrm>
            <a:off x="3087993" y="2283688"/>
            <a:ext cx="11103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Preprocessing</a:t>
            </a:r>
            <a:endParaRPr sz="1100"/>
          </a:p>
        </p:txBody>
      </p:sp>
      <p:sp>
        <p:nvSpPr>
          <p:cNvPr id="432" name="Google Shape;432;p31"/>
          <p:cNvSpPr txBox="1"/>
          <p:nvPr/>
        </p:nvSpPr>
        <p:spPr>
          <a:xfrm>
            <a:off x="2356400" y="3054850"/>
            <a:ext cx="575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Tf-Idf</a:t>
            </a:r>
            <a:endParaRPr sz="1100"/>
          </a:p>
        </p:txBody>
      </p:sp>
      <p:sp>
        <p:nvSpPr>
          <p:cNvPr id="433" name="Google Shape;433;p31"/>
          <p:cNvSpPr/>
          <p:nvPr/>
        </p:nvSpPr>
        <p:spPr>
          <a:xfrm>
            <a:off x="1086431" y="4180150"/>
            <a:ext cx="21870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Most Relevant Phrase</a:t>
            </a:r>
            <a:endParaRPr/>
          </a:p>
        </p:txBody>
      </p:sp>
      <p:sp>
        <p:nvSpPr>
          <p:cNvPr id="434" name="Google Shape;434;p31"/>
          <p:cNvSpPr/>
          <p:nvPr/>
        </p:nvSpPr>
        <p:spPr>
          <a:xfrm>
            <a:off x="2044330" y="3743960"/>
            <a:ext cx="271200" cy="385500"/>
          </a:xfrm>
          <a:prstGeom prst="downArrow">
            <a:avLst>
              <a:gd fmla="val 50000" name="adj1"/>
              <a:gd fmla="val 524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p>
          <a:p>
            <a:pPr indent="0" lvl="0" marL="0" rtl="0" algn="l">
              <a:spcBef>
                <a:spcPts val="0"/>
              </a:spcBef>
              <a:spcAft>
                <a:spcPts val="1600"/>
              </a:spcAft>
              <a:buNone/>
            </a:pPr>
            <a:r>
              <a:t/>
            </a:r>
            <a:endParaRPr/>
          </a:p>
        </p:txBody>
      </p:sp>
      <p:sp>
        <p:nvSpPr>
          <p:cNvPr id="63" name="Google Shape;63;p14"/>
          <p:cNvSpPr/>
          <p:nvPr/>
        </p:nvSpPr>
        <p:spPr>
          <a:xfrm>
            <a:off x="3877700" y="1121438"/>
            <a:ext cx="1095000" cy="36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64" name="Google Shape;64;p14"/>
          <p:cNvSpPr/>
          <p:nvPr/>
        </p:nvSpPr>
        <p:spPr>
          <a:xfrm rot="-2411948">
            <a:off x="3375434" y="1621521"/>
            <a:ext cx="542415" cy="311444"/>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8301830">
            <a:off x="4914237" y="1621589"/>
            <a:ext cx="542295" cy="311321"/>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2431100" y="2071250"/>
            <a:ext cx="1778100" cy="15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Who</a:t>
            </a:r>
            <a:endParaRPr/>
          </a:p>
          <a:p>
            <a:pPr indent="-317500" lvl="0" marL="457200" rtl="0" algn="l">
              <a:spcBef>
                <a:spcPts val="0"/>
              </a:spcBef>
              <a:spcAft>
                <a:spcPts val="0"/>
              </a:spcAft>
              <a:buSzPts val="1400"/>
              <a:buAutoNum type="arabicPeriod"/>
            </a:pPr>
            <a:r>
              <a:rPr lang="en"/>
              <a:t>What</a:t>
            </a:r>
            <a:endParaRPr/>
          </a:p>
          <a:p>
            <a:pPr indent="-317500" lvl="0" marL="457200" rtl="0" algn="l">
              <a:spcBef>
                <a:spcPts val="0"/>
              </a:spcBef>
              <a:spcAft>
                <a:spcPts val="0"/>
              </a:spcAft>
              <a:buSzPts val="1400"/>
              <a:buAutoNum type="arabicPeriod"/>
            </a:pPr>
            <a:r>
              <a:rPr lang="en"/>
              <a:t>Where</a:t>
            </a:r>
            <a:endParaRPr/>
          </a:p>
        </p:txBody>
      </p:sp>
      <p:sp>
        <p:nvSpPr>
          <p:cNvPr id="67" name="Google Shape;67;p14"/>
          <p:cNvSpPr/>
          <p:nvPr/>
        </p:nvSpPr>
        <p:spPr>
          <a:xfrm>
            <a:off x="4622225" y="2071250"/>
            <a:ext cx="1778100" cy="15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Why</a:t>
            </a:r>
            <a:endParaRPr/>
          </a:p>
          <a:p>
            <a:pPr indent="-317500" lvl="0" marL="457200" rtl="0" algn="l">
              <a:spcBef>
                <a:spcPts val="0"/>
              </a:spcBef>
              <a:spcAft>
                <a:spcPts val="0"/>
              </a:spcAft>
              <a:buSzPts val="1400"/>
              <a:buAutoNum type="arabicPeriod"/>
            </a:pPr>
            <a:r>
              <a:rPr lang="en"/>
              <a:t>Yes/No</a:t>
            </a:r>
            <a:endParaRPr/>
          </a:p>
          <a:p>
            <a:pPr indent="-317500" lvl="0" marL="457200" rtl="0" algn="l">
              <a:spcBef>
                <a:spcPts val="0"/>
              </a:spcBef>
              <a:spcAft>
                <a:spcPts val="0"/>
              </a:spcAft>
              <a:buSzPts val="1400"/>
              <a:buAutoNum type="arabicPeriod"/>
            </a:pPr>
            <a:r>
              <a:rPr lang="en"/>
              <a:t>How many / which</a:t>
            </a:r>
            <a:endParaRPr/>
          </a:p>
        </p:txBody>
      </p:sp>
      <p:sp>
        <p:nvSpPr>
          <p:cNvPr id="68" name="Google Shape;68;p14"/>
          <p:cNvSpPr/>
          <p:nvPr/>
        </p:nvSpPr>
        <p:spPr>
          <a:xfrm rot="-7747199">
            <a:off x="3375390" y="3761171"/>
            <a:ext cx="542518" cy="311343"/>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2994864">
            <a:off x="4995256" y="3761205"/>
            <a:ext cx="542294" cy="311287"/>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536150" y="4196150"/>
            <a:ext cx="1778100" cy="36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Combine Lists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1)</a:t>
            </a:r>
            <a:endParaRPr/>
          </a:p>
        </p:txBody>
      </p:sp>
      <p:sp>
        <p:nvSpPr>
          <p:cNvPr id="76" name="Google Shape;76;p15"/>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Pre-Processing</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Use neuralcoref to find all coreference chains in the article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Fill in all pronouns with the entity they reference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Split the article into sentences</a:t>
            </a:r>
            <a:endParaRPr sz="1400">
              <a:solidFill>
                <a:srgbClr val="000000"/>
              </a:solidFill>
            </a:endParaRPr>
          </a:p>
        </p:txBody>
      </p:sp>
      <p:sp>
        <p:nvSpPr>
          <p:cNvPr id="77" name="Google Shape;77;p15"/>
          <p:cNvSpPr/>
          <p:nvPr/>
        </p:nvSpPr>
        <p:spPr>
          <a:xfrm>
            <a:off x="462175" y="13448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 article with co-references</a:t>
            </a:r>
            <a:endParaRPr/>
          </a:p>
        </p:txBody>
      </p:sp>
      <p:sp>
        <p:nvSpPr>
          <p:cNvPr id="78" name="Google Shape;78;p15"/>
          <p:cNvSpPr/>
          <p:nvPr/>
        </p:nvSpPr>
        <p:spPr>
          <a:xfrm>
            <a:off x="462175" y="21694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Dependency parse and named entity recognition of each sentence</a:t>
            </a:r>
            <a:endParaRPr/>
          </a:p>
        </p:txBody>
      </p:sp>
      <p:sp>
        <p:nvSpPr>
          <p:cNvPr id="79" name="Google Shape;79;p15"/>
          <p:cNvSpPr/>
          <p:nvPr/>
        </p:nvSpPr>
        <p:spPr>
          <a:xfrm>
            <a:off x="462175" y="2936638"/>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Find verb, subject, direct object</a:t>
            </a:r>
            <a:endParaRPr/>
          </a:p>
        </p:txBody>
      </p:sp>
      <p:sp>
        <p:nvSpPr>
          <p:cNvPr id="80" name="Google Shape;80;p15"/>
          <p:cNvSpPr/>
          <p:nvPr/>
        </p:nvSpPr>
        <p:spPr>
          <a:xfrm>
            <a:off x="462175" y="3716650"/>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Clean up Questions</a:t>
            </a:r>
            <a:endParaRPr/>
          </a:p>
        </p:txBody>
      </p:sp>
      <p:sp>
        <p:nvSpPr>
          <p:cNvPr id="81" name="Google Shape;81;p15"/>
          <p:cNvSpPr/>
          <p:nvPr/>
        </p:nvSpPr>
        <p:spPr>
          <a:xfrm>
            <a:off x="2153275" y="18540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2153275" y="26563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2153275" y="342627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1)</a:t>
            </a:r>
            <a:endParaRPr/>
          </a:p>
        </p:txBody>
      </p:sp>
      <p:sp>
        <p:nvSpPr>
          <p:cNvPr id="89" name="Google Shape;89;p16"/>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Parsing</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Use dependency parsing to find verb, subject, and direct object groups</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Use stanfordnlp to get the parse tree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Use Named Entity Recognition (NER) to determine which W-Question can be made</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Use spacy for NER</a:t>
            </a:r>
            <a:endParaRPr sz="1400">
              <a:solidFill>
                <a:srgbClr val="000000"/>
              </a:solidFill>
            </a:endParaRPr>
          </a:p>
        </p:txBody>
      </p:sp>
      <p:sp>
        <p:nvSpPr>
          <p:cNvPr id="90" name="Google Shape;90;p16"/>
          <p:cNvSpPr/>
          <p:nvPr/>
        </p:nvSpPr>
        <p:spPr>
          <a:xfrm>
            <a:off x="462175" y="13448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 article with co-references</a:t>
            </a:r>
            <a:endParaRPr/>
          </a:p>
        </p:txBody>
      </p:sp>
      <p:sp>
        <p:nvSpPr>
          <p:cNvPr id="91" name="Google Shape;91;p16"/>
          <p:cNvSpPr/>
          <p:nvPr/>
        </p:nvSpPr>
        <p:spPr>
          <a:xfrm>
            <a:off x="462175" y="21694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Dependency parse and named entity recognition of each sentence</a:t>
            </a:r>
            <a:endParaRPr/>
          </a:p>
        </p:txBody>
      </p:sp>
      <p:sp>
        <p:nvSpPr>
          <p:cNvPr id="92" name="Google Shape;92;p16"/>
          <p:cNvSpPr/>
          <p:nvPr/>
        </p:nvSpPr>
        <p:spPr>
          <a:xfrm>
            <a:off x="462175" y="2936638"/>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Find verb, subject, direct object</a:t>
            </a:r>
            <a:endParaRPr/>
          </a:p>
        </p:txBody>
      </p:sp>
      <p:sp>
        <p:nvSpPr>
          <p:cNvPr id="93" name="Google Shape;93;p16"/>
          <p:cNvSpPr/>
          <p:nvPr/>
        </p:nvSpPr>
        <p:spPr>
          <a:xfrm>
            <a:off x="462175" y="3716650"/>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Clean up Questions</a:t>
            </a:r>
            <a:endParaRPr/>
          </a:p>
        </p:txBody>
      </p:sp>
      <p:sp>
        <p:nvSpPr>
          <p:cNvPr id="94" name="Google Shape;94;p16"/>
          <p:cNvSpPr/>
          <p:nvPr/>
        </p:nvSpPr>
        <p:spPr>
          <a:xfrm>
            <a:off x="2153275" y="18540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153275" y="26563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2153275" y="342627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1)</a:t>
            </a:r>
            <a:endParaRPr/>
          </a:p>
        </p:txBody>
      </p:sp>
      <p:sp>
        <p:nvSpPr>
          <p:cNvPr id="102" name="Google Shape;102;p17"/>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Creating the questions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Fill in a template with the words found in the dependency parse.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Use Named Entity Recognition (NER) to determine which W-Question can be made</a:t>
            </a:r>
            <a:endParaRPr sz="1400">
              <a:solidFill>
                <a:srgbClr val="000000"/>
              </a:solidFill>
            </a:endParaRPr>
          </a:p>
        </p:txBody>
      </p:sp>
      <p:sp>
        <p:nvSpPr>
          <p:cNvPr id="103" name="Google Shape;103;p17"/>
          <p:cNvSpPr/>
          <p:nvPr/>
        </p:nvSpPr>
        <p:spPr>
          <a:xfrm>
            <a:off x="462175" y="13448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 article with co-references</a:t>
            </a:r>
            <a:endParaRPr/>
          </a:p>
        </p:txBody>
      </p:sp>
      <p:sp>
        <p:nvSpPr>
          <p:cNvPr id="104" name="Google Shape;104;p17"/>
          <p:cNvSpPr/>
          <p:nvPr/>
        </p:nvSpPr>
        <p:spPr>
          <a:xfrm>
            <a:off x="462175" y="21694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Dependency parse and named entity recognition of each sentence</a:t>
            </a:r>
            <a:endParaRPr/>
          </a:p>
        </p:txBody>
      </p:sp>
      <p:sp>
        <p:nvSpPr>
          <p:cNvPr id="105" name="Google Shape;105;p17"/>
          <p:cNvSpPr/>
          <p:nvPr/>
        </p:nvSpPr>
        <p:spPr>
          <a:xfrm>
            <a:off x="462175" y="2936638"/>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Find verb, subject, direct object</a:t>
            </a:r>
            <a:endParaRPr/>
          </a:p>
        </p:txBody>
      </p:sp>
      <p:sp>
        <p:nvSpPr>
          <p:cNvPr id="106" name="Google Shape;106;p17"/>
          <p:cNvSpPr/>
          <p:nvPr/>
        </p:nvSpPr>
        <p:spPr>
          <a:xfrm>
            <a:off x="462175" y="3716650"/>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Clean up Questions</a:t>
            </a:r>
            <a:endParaRPr/>
          </a:p>
        </p:txBody>
      </p:sp>
      <p:sp>
        <p:nvSpPr>
          <p:cNvPr id="107" name="Google Shape;107;p17"/>
          <p:cNvSpPr/>
          <p:nvPr/>
        </p:nvSpPr>
        <p:spPr>
          <a:xfrm>
            <a:off x="2153275" y="18540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2153275" y="26563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2153275" y="342627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4967025" y="2489525"/>
            <a:ext cx="3711000" cy="57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&lt;W word&gt; &lt;Verb&gt; &lt;Direct Object&gt;?</a:t>
            </a:r>
            <a:endParaRPr/>
          </a:p>
          <a:p>
            <a:pPr indent="0" lvl="0" marL="0" rtl="0" algn="l">
              <a:spcBef>
                <a:spcPts val="0"/>
              </a:spcBef>
              <a:spcAft>
                <a:spcPts val="0"/>
              </a:spcAft>
              <a:buNone/>
            </a:pPr>
            <a:r>
              <a:rPr lang="en"/>
              <a:t>&lt;W word&gt; did &lt;Subject&gt; Verb&gt;?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1)</a:t>
            </a:r>
            <a:endParaRPr/>
          </a:p>
        </p:txBody>
      </p:sp>
      <p:sp>
        <p:nvSpPr>
          <p:cNvPr id="116" name="Google Shape;116;p18"/>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Clean up Questions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Use dependency tree to add descriptors to each word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Use dependency types such as amod, compound, det, case, advmod, etc…</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Concatenate all relevant words into a phrase</a:t>
            </a:r>
            <a:endParaRPr>
              <a:solidFill>
                <a:srgbClr val="000000"/>
              </a:solidFill>
            </a:endParaRPr>
          </a:p>
          <a:p>
            <a:pPr indent="0" lvl="0" marL="457200" rtl="0" algn="l">
              <a:spcBef>
                <a:spcPts val="1600"/>
              </a:spcBef>
              <a:spcAft>
                <a:spcPts val="1600"/>
              </a:spcAft>
              <a:buNone/>
            </a:pPr>
            <a:r>
              <a:t/>
            </a:r>
            <a:endParaRPr sz="1400">
              <a:solidFill>
                <a:srgbClr val="000000"/>
              </a:solidFill>
            </a:endParaRPr>
          </a:p>
        </p:txBody>
      </p:sp>
      <p:sp>
        <p:nvSpPr>
          <p:cNvPr id="117" name="Google Shape;117;p18"/>
          <p:cNvSpPr/>
          <p:nvPr/>
        </p:nvSpPr>
        <p:spPr>
          <a:xfrm>
            <a:off x="462175" y="13448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 article with co-references</a:t>
            </a:r>
            <a:endParaRPr/>
          </a:p>
        </p:txBody>
      </p:sp>
      <p:sp>
        <p:nvSpPr>
          <p:cNvPr id="118" name="Google Shape;118;p18"/>
          <p:cNvSpPr/>
          <p:nvPr/>
        </p:nvSpPr>
        <p:spPr>
          <a:xfrm>
            <a:off x="462175" y="21694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Dependency parse and named entity recognition of each sentence</a:t>
            </a:r>
            <a:endParaRPr/>
          </a:p>
        </p:txBody>
      </p:sp>
      <p:sp>
        <p:nvSpPr>
          <p:cNvPr id="119" name="Google Shape;119;p18"/>
          <p:cNvSpPr/>
          <p:nvPr/>
        </p:nvSpPr>
        <p:spPr>
          <a:xfrm>
            <a:off x="462175" y="2936638"/>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Find verb, subject, direct object</a:t>
            </a:r>
            <a:endParaRPr/>
          </a:p>
        </p:txBody>
      </p:sp>
      <p:sp>
        <p:nvSpPr>
          <p:cNvPr id="120" name="Google Shape;120;p18"/>
          <p:cNvSpPr/>
          <p:nvPr/>
        </p:nvSpPr>
        <p:spPr>
          <a:xfrm>
            <a:off x="462175" y="3716650"/>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Clean up Questions</a:t>
            </a:r>
            <a:endParaRPr/>
          </a:p>
        </p:txBody>
      </p:sp>
      <p:sp>
        <p:nvSpPr>
          <p:cNvPr id="121" name="Google Shape;121;p18"/>
          <p:cNvSpPr/>
          <p:nvPr/>
        </p:nvSpPr>
        <p:spPr>
          <a:xfrm>
            <a:off x="2153275" y="18540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2153275" y="26563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2153275" y="342627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4984325" y="3097050"/>
            <a:ext cx="3891900" cy="30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What based tradition?</a:t>
            </a:r>
            <a:endParaRPr/>
          </a:p>
        </p:txBody>
      </p:sp>
      <p:sp>
        <p:nvSpPr>
          <p:cNvPr id="125" name="Google Shape;125;p18"/>
          <p:cNvSpPr txBox="1"/>
          <p:nvPr/>
        </p:nvSpPr>
        <p:spPr>
          <a:xfrm>
            <a:off x="4984325" y="3706650"/>
            <a:ext cx="38919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What </a:t>
            </a:r>
            <a:r>
              <a:rPr lang="en">
                <a:solidFill>
                  <a:srgbClr val="00FF00"/>
                </a:solidFill>
              </a:rPr>
              <a:t>is</a:t>
            </a:r>
            <a:r>
              <a:rPr lang="en">
                <a:solidFill>
                  <a:srgbClr val="FF0000"/>
                </a:solidFill>
              </a:rPr>
              <a:t> </a:t>
            </a:r>
            <a:r>
              <a:rPr lang="en"/>
              <a:t>based </a:t>
            </a:r>
            <a:r>
              <a:rPr lang="en">
                <a:solidFill>
                  <a:srgbClr val="00FF00"/>
                </a:solidFill>
              </a:rPr>
              <a:t>on the </a:t>
            </a:r>
            <a:r>
              <a:rPr lang="en">
                <a:solidFill>
                  <a:srgbClr val="00FF00"/>
                </a:solidFill>
              </a:rPr>
              <a:t>ancient</a:t>
            </a:r>
            <a:r>
              <a:rPr lang="en">
                <a:solidFill>
                  <a:srgbClr val="38761D"/>
                </a:solidFill>
              </a:rPr>
              <a:t> </a:t>
            </a:r>
            <a:r>
              <a:rPr lang="en">
                <a:solidFill>
                  <a:srgbClr val="00FF00"/>
                </a:solidFill>
              </a:rPr>
              <a:t>Chinese </a:t>
            </a:r>
            <a:r>
              <a:rPr lang="en"/>
              <a:t>tradition?</a:t>
            </a:r>
            <a:endParaRPr/>
          </a:p>
        </p:txBody>
      </p:sp>
      <p:sp>
        <p:nvSpPr>
          <p:cNvPr id="126" name="Google Shape;126;p18"/>
          <p:cNvSpPr/>
          <p:nvPr/>
        </p:nvSpPr>
        <p:spPr>
          <a:xfrm>
            <a:off x="6572875" y="342627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1)</a:t>
            </a:r>
            <a:endParaRPr/>
          </a:p>
        </p:txBody>
      </p:sp>
      <p:sp>
        <p:nvSpPr>
          <p:cNvPr id="132" name="Google Shape;132;p19"/>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Clean up Questions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Lemmatize verbs using nltk.  The different templates required the verbs to be in different forms.</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Consider edge cases to clean up</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Use sets to discard questions with answers similar to a previously generated question.</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Discard questions with vague subjects such as ‘it’ or ‘he’ </a:t>
            </a:r>
            <a:endParaRPr sz="1400">
              <a:solidFill>
                <a:srgbClr val="000000"/>
              </a:solidFill>
            </a:endParaRPr>
          </a:p>
        </p:txBody>
      </p:sp>
      <p:sp>
        <p:nvSpPr>
          <p:cNvPr id="133" name="Google Shape;133;p19"/>
          <p:cNvSpPr/>
          <p:nvPr/>
        </p:nvSpPr>
        <p:spPr>
          <a:xfrm>
            <a:off x="462175" y="13448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 article with co-references</a:t>
            </a:r>
            <a:endParaRPr/>
          </a:p>
        </p:txBody>
      </p:sp>
      <p:sp>
        <p:nvSpPr>
          <p:cNvPr id="134" name="Google Shape;134;p19"/>
          <p:cNvSpPr/>
          <p:nvPr/>
        </p:nvSpPr>
        <p:spPr>
          <a:xfrm>
            <a:off x="462175" y="2169425"/>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Dependency parse and named entity recognition of each sentence</a:t>
            </a:r>
            <a:endParaRPr/>
          </a:p>
        </p:txBody>
      </p:sp>
      <p:sp>
        <p:nvSpPr>
          <p:cNvPr id="135" name="Google Shape;135;p19"/>
          <p:cNvSpPr/>
          <p:nvPr/>
        </p:nvSpPr>
        <p:spPr>
          <a:xfrm>
            <a:off x="462175" y="2936638"/>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Find verb, subject, direct object</a:t>
            </a:r>
            <a:endParaRPr/>
          </a:p>
        </p:txBody>
      </p:sp>
      <p:sp>
        <p:nvSpPr>
          <p:cNvPr id="136" name="Google Shape;136;p19"/>
          <p:cNvSpPr/>
          <p:nvPr/>
        </p:nvSpPr>
        <p:spPr>
          <a:xfrm>
            <a:off x="462175" y="3716650"/>
            <a:ext cx="3633300" cy="4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Clean up Questions</a:t>
            </a:r>
            <a:endParaRPr/>
          </a:p>
        </p:txBody>
      </p:sp>
      <p:sp>
        <p:nvSpPr>
          <p:cNvPr id="137" name="Google Shape;137;p19"/>
          <p:cNvSpPr/>
          <p:nvPr/>
        </p:nvSpPr>
        <p:spPr>
          <a:xfrm>
            <a:off x="2153275" y="18540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2153275" y="265632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2153275" y="3426275"/>
            <a:ext cx="251100" cy="24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txBox="1"/>
          <p:nvPr/>
        </p:nvSpPr>
        <p:spPr>
          <a:xfrm>
            <a:off x="4941175" y="2183400"/>
            <a:ext cx="35727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What did John describe</a:t>
            </a:r>
            <a:r>
              <a:rPr lang="en">
                <a:solidFill>
                  <a:srgbClr val="FF0000"/>
                </a:solidFill>
              </a:rPr>
              <a:t>d</a:t>
            </a:r>
            <a:endParaRPr>
              <a:solidFill>
                <a:srgbClr val="FF0000"/>
              </a:solidFill>
            </a:endParaRPr>
          </a:p>
        </p:txBody>
      </p:sp>
      <p:sp>
        <p:nvSpPr>
          <p:cNvPr id="141" name="Google Shape;141;p19"/>
          <p:cNvSpPr txBox="1"/>
          <p:nvPr/>
        </p:nvSpPr>
        <p:spPr>
          <a:xfrm>
            <a:off x="4941175" y="2793000"/>
            <a:ext cx="35727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What did John describe</a:t>
            </a:r>
            <a:endParaRPr/>
          </a:p>
        </p:txBody>
      </p:sp>
      <p:sp>
        <p:nvSpPr>
          <p:cNvPr id="142" name="Google Shape;142;p19"/>
          <p:cNvSpPr/>
          <p:nvPr/>
        </p:nvSpPr>
        <p:spPr>
          <a:xfrm>
            <a:off x="6572875" y="2580125"/>
            <a:ext cx="251100" cy="184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2)</a:t>
            </a:r>
            <a:endParaRPr/>
          </a:p>
        </p:txBody>
      </p:sp>
      <p:sp>
        <p:nvSpPr>
          <p:cNvPr id="148" name="Google Shape;148;p20"/>
          <p:cNvSpPr/>
          <p:nvPr/>
        </p:nvSpPr>
        <p:spPr>
          <a:xfrm>
            <a:off x="1552025" y="1275850"/>
            <a:ext cx="10347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149" name="Google Shape;149;p20"/>
          <p:cNvSpPr/>
          <p:nvPr/>
        </p:nvSpPr>
        <p:spPr>
          <a:xfrm>
            <a:off x="1933775" y="1551238"/>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1210475" y="19472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151" name="Google Shape;151;p20"/>
          <p:cNvSpPr txBox="1"/>
          <p:nvPr/>
        </p:nvSpPr>
        <p:spPr>
          <a:xfrm>
            <a:off x="1715100" y="1506775"/>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Pre-Processing</a:t>
            </a:r>
            <a:endParaRPr sz="1100"/>
          </a:p>
        </p:txBody>
      </p:sp>
      <p:sp>
        <p:nvSpPr>
          <p:cNvPr id="152" name="Google Shape;152;p20"/>
          <p:cNvSpPr/>
          <p:nvPr/>
        </p:nvSpPr>
        <p:spPr>
          <a:xfrm>
            <a:off x="1933775" y="22244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rot="2700000">
            <a:off x="1117305" y="22244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rot="-2700000">
            <a:off x="2750355" y="22244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391550"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Yes/No</a:t>
            </a:r>
            <a:endParaRPr/>
          </a:p>
        </p:txBody>
      </p:sp>
      <p:sp>
        <p:nvSpPr>
          <p:cNvPr id="156" name="Google Shape;156;p20"/>
          <p:cNvSpPr/>
          <p:nvPr/>
        </p:nvSpPr>
        <p:spPr>
          <a:xfrm>
            <a:off x="1526825"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157" name="Google Shape;157;p20"/>
          <p:cNvSpPr/>
          <p:nvPr/>
        </p:nvSpPr>
        <p:spPr>
          <a:xfrm>
            <a:off x="2662100"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Which / </a:t>
            </a:r>
            <a:endParaRPr/>
          </a:p>
          <a:p>
            <a:pPr indent="0" lvl="0" marL="0" rtl="0" algn="ctr">
              <a:spcBef>
                <a:spcPts val="0"/>
              </a:spcBef>
              <a:spcAft>
                <a:spcPts val="0"/>
              </a:spcAft>
              <a:buNone/>
            </a:pPr>
            <a:r>
              <a:rPr lang="en"/>
              <a:t>How many</a:t>
            </a:r>
            <a:endParaRPr/>
          </a:p>
          <a:p>
            <a:pPr indent="0" lvl="0" marL="0" rtl="0" algn="l">
              <a:spcBef>
                <a:spcPts val="0"/>
              </a:spcBef>
              <a:spcAft>
                <a:spcPts val="0"/>
              </a:spcAft>
              <a:buNone/>
            </a:pPr>
            <a:r>
              <a:t/>
            </a:r>
            <a:endParaRPr/>
          </a:p>
        </p:txBody>
      </p:sp>
      <p:sp>
        <p:nvSpPr>
          <p:cNvPr id="158" name="Google Shape;158;p20"/>
          <p:cNvSpPr txBox="1"/>
          <p:nvPr/>
        </p:nvSpPr>
        <p:spPr>
          <a:xfrm>
            <a:off x="2511425" y="2134063"/>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3 types of QG</a:t>
            </a:r>
            <a:endParaRPr sz="1100"/>
          </a:p>
        </p:txBody>
      </p:sp>
      <p:sp>
        <p:nvSpPr>
          <p:cNvPr id="159" name="Google Shape;159;p20"/>
          <p:cNvSpPr/>
          <p:nvPr/>
        </p:nvSpPr>
        <p:spPr>
          <a:xfrm rot="-2700000">
            <a:off x="1117305" y="31058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1933775" y="31058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2700000">
            <a:off x="2750355" y="313505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1210475" y="35036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Questions</a:t>
            </a:r>
            <a:endParaRPr/>
          </a:p>
        </p:txBody>
      </p:sp>
      <p:sp>
        <p:nvSpPr>
          <p:cNvPr id="163" name="Google Shape;163;p20"/>
          <p:cNvSpPr txBox="1"/>
          <p:nvPr/>
        </p:nvSpPr>
        <p:spPr>
          <a:xfrm>
            <a:off x="2586725" y="3090688"/>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Post-Processing</a:t>
            </a:r>
            <a:endParaRPr sz="1100"/>
          </a:p>
        </p:txBody>
      </p:sp>
      <p:sp>
        <p:nvSpPr>
          <p:cNvPr id="164" name="Google Shape;164;p20"/>
          <p:cNvSpPr/>
          <p:nvPr/>
        </p:nvSpPr>
        <p:spPr>
          <a:xfrm>
            <a:off x="1933775" y="37808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1210475" y="41786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Ranked</a:t>
            </a:r>
            <a:r>
              <a:rPr lang="en"/>
              <a:t> Questions</a:t>
            </a:r>
            <a:endParaRPr/>
          </a:p>
        </p:txBody>
      </p:sp>
      <p:sp>
        <p:nvSpPr>
          <p:cNvPr id="166" name="Google Shape;166;p20"/>
          <p:cNvSpPr txBox="1"/>
          <p:nvPr/>
        </p:nvSpPr>
        <p:spPr>
          <a:xfrm>
            <a:off x="1715100" y="3766375"/>
            <a:ext cx="17709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Question Ranking</a:t>
            </a:r>
            <a:endParaRPr sz="1100"/>
          </a:p>
        </p:txBody>
      </p:sp>
      <p:sp>
        <p:nvSpPr>
          <p:cNvPr id="167" name="Google Shape;167;p20"/>
          <p:cNvSpPr txBox="1"/>
          <p:nvPr/>
        </p:nvSpPr>
        <p:spPr>
          <a:xfrm>
            <a:off x="4168925" y="1185400"/>
            <a:ext cx="4892400" cy="38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Pre-Processing</a:t>
            </a:r>
            <a:endParaRPr b="1"/>
          </a:p>
          <a:p>
            <a:pPr indent="-317500" lvl="0" marL="457200" rtl="0" algn="l">
              <a:spcBef>
                <a:spcPts val="0"/>
              </a:spcBef>
              <a:spcAft>
                <a:spcPts val="0"/>
              </a:spcAft>
              <a:buSzPts val="1400"/>
              <a:buAutoNum type="arabicPeriod"/>
            </a:pPr>
            <a:r>
              <a:rPr lang="en"/>
              <a:t>Sentence tokenization using SpaCy</a:t>
            </a:r>
            <a:endParaRPr/>
          </a:p>
          <a:p>
            <a:pPr indent="-317500" lvl="0" marL="457200" rtl="0" algn="l">
              <a:spcBef>
                <a:spcPts val="0"/>
              </a:spcBef>
              <a:spcAft>
                <a:spcPts val="0"/>
              </a:spcAft>
              <a:buSzPts val="1400"/>
              <a:buAutoNum type="arabicPeriod"/>
            </a:pPr>
            <a:r>
              <a:rPr lang="en"/>
              <a:t>Sentence simplification using specific clause markers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Sentence shortening by removing parentheses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
        <p:nvSpPr>
          <p:cNvPr id="168" name="Google Shape;168;p20"/>
          <p:cNvSpPr/>
          <p:nvPr/>
        </p:nvSpPr>
        <p:spPr>
          <a:xfrm>
            <a:off x="4711475" y="1947250"/>
            <a:ext cx="4068600" cy="3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went to the market </a:t>
            </a:r>
            <a:r>
              <a:rPr lang="en">
                <a:solidFill>
                  <a:srgbClr val="FF0000"/>
                </a:solidFill>
              </a:rPr>
              <a:t>since</a:t>
            </a:r>
            <a:r>
              <a:rPr lang="en"/>
              <a:t> he was out of milk.</a:t>
            </a:r>
            <a:endParaRPr/>
          </a:p>
        </p:txBody>
      </p:sp>
      <p:sp>
        <p:nvSpPr>
          <p:cNvPr id="169" name="Google Shape;169;p20"/>
          <p:cNvSpPr/>
          <p:nvPr/>
        </p:nvSpPr>
        <p:spPr>
          <a:xfrm>
            <a:off x="6610175" y="2309038"/>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4711475" y="2665150"/>
            <a:ext cx="4068600" cy="3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went to the market. He was out of milk.</a:t>
            </a:r>
            <a:endParaRPr/>
          </a:p>
        </p:txBody>
      </p:sp>
      <p:sp>
        <p:nvSpPr>
          <p:cNvPr id="171" name="Google Shape;171;p20"/>
          <p:cNvSpPr/>
          <p:nvPr/>
        </p:nvSpPr>
        <p:spPr>
          <a:xfrm>
            <a:off x="4711475" y="3238575"/>
            <a:ext cx="4068600" cy="3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told me </a:t>
            </a:r>
            <a:r>
              <a:rPr lang="en">
                <a:solidFill>
                  <a:srgbClr val="FF0000"/>
                </a:solidFill>
              </a:rPr>
              <a:t>that</a:t>
            </a:r>
            <a:r>
              <a:rPr lang="en"/>
              <a:t> he was out of milk.</a:t>
            </a:r>
            <a:endParaRPr/>
          </a:p>
        </p:txBody>
      </p:sp>
      <p:sp>
        <p:nvSpPr>
          <p:cNvPr id="172" name="Google Shape;172;p20"/>
          <p:cNvSpPr/>
          <p:nvPr/>
        </p:nvSpPr>
        <p:spPr>
          <a:xfrm>
            <a:off x="6610175" y="3600363"/>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4711475" y="3962175"/>
            <a:ext cx="4068600" cy="3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 was out of milk.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Generation (Part 2)</a:t>
            </a:r>
            <a:endParaRPr/>
          </a:p>
        </p:txBody>
      </p:sp>
      <p:sp>
        <p:nvSpPr>
          <p:cNvPr id="179" name="Google Shape;179;p21"/>
          <p:cNvSpPr/>
          <p:nvPr/>
        </p:nvSpPr>
        <p:spPr>
          <a:xfrm>
            <a:off x="1552025" y="1275850"/>
            <a:ext cx="10347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Article</a:t>
            </a:r>
            <a:endParaRPr/>
          </a:p>
        </p:txBody>
      </p:sp>
      <p:sp>
        <p:nvSpPr>
          <p:cNvPr id="180" name="Google Shape;180;p21"/>
          <p:cNvSpPr/>
          <p:nvPr/>
        </p:nvSpPr>
        <p:spPr>
          <a:xfrm>
            <a:off x="1933775" y="1551238"/>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1210475" y="19472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Sentences</a:t>
            </a:r>
            <a:endParaRPr/>
          </a:p>
        </p:txBody>
      </p:sp>
      <p:sp>
        <p:nvSpPr>
          <p:cNvPr id="182" name="Google Shape;182;p21"/>
          <p:cNvSpPr txBox="1"/>
          <p:nvPr/>
        </p:nvSpPr>
        <p:spPr>
          <a:xfrm>
            <a:off x="1715100" y="1506775"/>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Pre-Processing</a:t>
            </a:r>
            <a:endParaRPr sz="1100"/>
          </a:p>
        </p:txBody>
      </p:sp>
      <p:sp>
        <p:nvSpPr>
          <p:cNvPr id="183" name="Google Shape;183;p21"/>
          <p:cNvSpPr/>
          <p:nvPr/>
        </p:nvSpPr>
        <p:spPr>
          <a:xfrm>
            <a:off x="1933775" y="22244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rot="2700000">
            <a:off x="1117305" y="22244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rot="-2700000">
            <a:off x="2750355" y="22244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391550"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Yes/No</a:t>
            </a:r>
            <a:endParaRPr/>
          </a:p>
        </p:txBody>
      </p:sp>
      <p:sp>
        <p:nvSpPr>
          <p:cNvPr id="187" name="Google Shape;187;p21"/>
          <p:cNvSpPr/>
          <p:nvPr/>
        </p:nvSpPr>
        <p:spPr>
          <a:xfrm>
            <a:off x="1526825"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188" name="Google Shape;188;p21"/>
          <p:cNvSpPr/>
          <p:nvPr/>
        </p:nvSpPr>
        <p:spPr>
          <a:xfrm>
            <a:off x="2662100" y="2622250"/>
            <a:ext cx="1085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Which / </a:t>
            </a:r>
            <a:endParaRPr/>
          </a:p>
          <a:p>
            <a:pPr indent="0" lvl="0" marL="0" rtl="0" algn="ctr">
              <a:spcBef>
                <a:spcPts val="0"/>
              </a:spcBef>
              <a:spcAft>
                <a:spcPts val="0"/>
              </a:spcAft>
              <a:buNone/>
            </a:pPr>
            <a:r>
              <a:rPr lang="en"/>
              <a:t>How many</a:t>
            </a:r>
            <a:endParaRPr/>
          </a:p>
          <a:p>
            <a:pPr indent="0" lvl="0" marL="0" rtl="0" algn="l">
              <a:spcBef>
                <a:spcPts val="0"/>
              </a:spcBef>
              <a:spcAft>
                <a:spcPts val="0"/>
              </a:spcAft>
              <a:buNone/>
            </a:pPr>
            <a:r>
              <a:t/>
            </a:r>
            <a:endParaRPr/>
          </a:p>
        </p:txBody>
      </p:sp>
      <p:sp>
        <p:nvSpPr>
          <p:cNvPr id="189" name="Google Shape;189;p21"/>
          <p:cNvSpPr txBox="1"/>
          <p:nvPr/>
        </p:nvSpPr>
        <p:spPr>
          <a:xfrm>
            <a:off x="2511425" y="2134063"/>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3 types of QG</a:t>
            </a:r>
            <a:endParaRPr sz="1100"/>
          </a:p>
        </p:txBody>
      </p:sp>
      <p:sp>
        <p:nvSpPr>
          <p:cNvPr id="190" name="Google Shape;190;p21"/>
          <p:cNvSpPr/>
          <p:nvPr/>
        </p:nvSpPr>
        <p:spPr>
          <a:xfrm rot="-2700000">
            <a:off x="1117305" y="310580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1933775" y="31058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rot="2700000">
            <a:off x="2750355" y="3135052"/>
            <a:ext cx="271105" cy="36189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1210475" y="35036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Questions</a:t>
            </a:r>
            <a:endParaRPr/>
          </a:p>
        </p:txBody>
      </p:sp>
      <p:sp>
        <p:nvSpPr>
          <p:cNvPr id="194" name="Google Shape;194;p21"/>
          <p:cNvSpPr txBox="1"/>
          <p:nvPr/>
        </p:nvSpPr>
        <p:spPr>
          <a:xfrm>
            <a:off x="2586725" y="3104900"/>
            <a:ext cx="16575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Post-Processing</a:t>
            </a:r>
            <a:endParaRPr sz="1100"/>
          </a:p>
        </p:txBody>
      </p:sp>
      <p:sp>
        <p:nvSpPr>
          <p:cNvPr id="195" name="Google Shape;195;p21"/>
          <p:cNvSpPr/>
          <p:nvPr/>
        </p:nvSpPr>
        <p:spPr>
          <a:xfrm>
            <a:off x="1933775" y="3780850"/>
            <a:ext cx="271200" cy="3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1210475" y="4178650"/>
            <a:ext cx="1717800" cy="2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Ranked Questions</a:t>
            </a:r>
            <a:endParaRPr/>
          </a:p>
        </p:txBody>
      </p:sp>
      <p:sp>
        <p:nvSpPr>
          <p:cNvPr id="197" name="Google Shape;197;p21"/>
          <p:cNvSpPr txBox="1"/>
          <p:nvPr/>
        </p:nvSpPr>
        <p:spPr>
          <a:xfrm>
            <a:off x="1715100" y="3766375"/>
            <a:ext cx="1770900" cy="185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100"/>
              <a:t>Question Ranking</a:t>
            </a:r>
            <a:endParaRPr sz="1100"/>
          </a:p>
        </p:txBody>
      </p:sp>
      <p:sp>
        <p:nvSpPr>
          <p:cNvPr id="198" name="Google Shape;198;p21"/>
          <p:cNvSpPr txBox="1"/>
          <p:nvPr/>
        </p:nvSpPr>
        <p:spPr>
          <a:xfrm>
            <a:off x="4168925" y="1128250"/>
            <a:ext cx="4882500" cy="3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Yes/No-Question Generation</a:t>
            </a:r>
            <a:endParaRPr b="1"/>
          </a:p>
          <a:p>
            <a:pPr indent="-317500" lvl="0" marL="457200" rtl="0" algn="l">
              <a:spcBef>
                <a:spcPts val="0"/>
              </a:spcBef>
              <a:spcAft>
                <a:spcPts val="0"/>
              </a:spcAft>
              <a:buSzPts val="1400"/>
              <a:buAutoNum type="arabicPeriod"/>
            </a:pPr>
            <a:r>
              <a:rPr lang="en"/>
              <a:t>Extraction: Identifies </a:t>
            </a:r>
            <a:r>
              <a:rPr lang="en">
                <a:solidFill>
                  <a:srgbClr val="FF0000"/>
                </a:solidFill>
              </a:rPr>
              <a:t>subject</a:t>
            </a:r>
            <a:r>
              <a:rPr lang="en"/>
              <a:t> and </a:t>
            </a:r>
            <a:r>
              <a:rPr lang="en">
                <a:solidFill>
                  <a:srgbClr val="0000FF"/>
                </a:solidFill>
              </a:rPr>
              <a:t>main verb</a:t>
            </a:r>
            <a:endParaRPr>
              <a:solidFill>
                <a:srgbClr val="0000FF"/>
              </a:solidFill>
            </a:endParaRPr>
          </a:p>
          <a:p>
            <a:pPr indent="-317500" lvl="0" marL="457200" rtl="0" algn="l">
              <a:spcBef>
                <a:spcPts val="0"/>
              </a:spcBef>
              <a:spcAft>
                <a:spcPts val="0"/>
              </a:spcAft>
              <a:buSzPts val="1400"/>
              <a:buAutoNum type="arabicPeriod"/>
            </a:pPr>
            <a:r>
              <a:rPr lang="en"/>
              <a:t>Auxiliary Verb:</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Verb Lemma is “be”: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Verb in Past Tense: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Verb in Present Tense: Plural vs. Singular</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b="1"/>
          </a:p>
        </p:txBody>
      </p:sp>
      <p:sp>
        <p:nvSpPr>
          <p:cNvPr id="199" name="Google Shape;199;p21"/>
          <p:cNvSpPr/>
          <p:nvPr/>
        </p:nvSpPr>
        <p:spPr>
          <a:xfrm>
            <a:off x="4691425" y="1913050"/>
            <a:ext cx="4080600" cy="241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He</a:t>
            </a:r>
            <a:r>
              <a:rPr lang="en"/>
              <a:t> </a:t>
            </a:r>
            <a:r>
              <a:rPr lang="en">
                <a:solidFill>
                  <a:srgbClr val="00FF00"/>
                </a:solidFill>
              </a:rPr>
              <a:t>was</a:t>
            </a:r>
            <a:r>
              <a:rPr lang="en">
                <a:solidFill>
                  <a:srgbClr val="0000FF"/>
                </a:solidFill>
              </a:rPr>
              <a:t> running</a:t>
            </a:r>
            <a:r>
              <a:rPr lang="en"/>
              <a:t> faster than me. </a:t>
            </a:r>
            <a:endParaRPr/>
          </a:p>
        </p:txBody>
      </p:sp>
      <p:sp>
        <p:nvSpPr>
          <p:cNvPr id="200" name="Google Shape;200;p21"/>
          <p:cNvSpPr/>
          <p:nvPr/>
        </p:nvSpPr>
        <p:spPr>
          <a:xfrm>
            <a:off x="4691425" y="2966655"/>
            <a:ext cx="4080600" cy="241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He</a:t>
            </a:r>
            <a:r>
              <a:rPr lang="en"/>
              <a:t> </a:t>
            </a:r>
            <a:r>
              <a:rPr lang="en">
                <a:solidFill>
                  <a:srgbClr val="0000FF"/>
                </a:solidFill>
              </a:rPr>
              <a:t>was</a:t>
            </a:r>
            <a:r>
              <a:rPr lang="en"/>
              <a:t> fast. </a:t>
            </a:r>
            <a:endParaRPr/>
          </a:p>
        </p:txBody>
      </p:sp>
      <p:sp>
        <p:nvSpPr>
          <p:cNvPr id="201" name="Google Shape;201;p21"/>
          <p:cNvSpPr/>
          <p:nvPr/>
        </p:nvSpPr>
        <p:spPr>
          <a:xfrm>
            <a:off x="4691425" y="3474879"/>
            <a:ext cx="4080600" cy="241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Was</a:t>
            </a:r>
            <a:r>
              <a:rPr lang="en"/>
              <a:t> </a:t>
            </a:r>
            <a:r>
              <a:rPr lang="en">
                <a:solidFill>
                  <a:srgbClr val="FF0000"/>
                </a:solidFill>
              </a:rPr>
              <a:t>he</a:t>
            </a:r>
            <a:r>
              <a:rPr lang="en"/>
              <a:t> fast?</a:t>
            </a:r>
            <a:r>
              <a:rPr lang="en"/>
              <a:t> </a:t>
            </a:r>
            <a:endParaRPr/>
          </a:p>
        </p:txBody>
      </p:sp>
      <p:sp>
        <p:nvSpPr>
          <p:cNvPr id="202" name="Google Shape;202;p21"/>
          <p:cNvSpPr/>
          <p:nvPr/>
        </p:nvSpPr>
        <p:spPr>
          <a:xfrm>
            <a:off x="6626275" y="2183463"/>
            <a:ext cx="210900" cy="18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691425" y="2398404"/>
            <a:ext cx="4080600" cy="241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00"/>
                </a:solidFill>
              </a:rPr>
              <a:t>Was</a:t>
            </a:r>
            <a:r>
              <a:rPr lang="en"/>
              <a:t> </a:t>
            </a:r>
            <a:r>
              <a:rPr lang="en">
                <a:solidFill>
                  <a:srgbClr val="FF0000"/>
                </a:solidFill>
              </a:rPr>
              <a:t>he</a:t>
            </a:r>
            <a:r>
              <a:rPr lang="en"/>
              <a:t> </a:t>
            </a:r>
            <a:r>
              <a:rPr lang="en">
                <a:solidFill>
                  <a:srgbClr val="0000FF"/>
                </a:solidFill>
              </a:rPr>
              <a:t>running</a:t>
            </a:r>
            <a:r>
              <a:rPr lang="en"/>
              <a:t> faster than me?</a:t>
            </a:r>
            <a:endParaRPr/>
          </a:p>
        </p:txBody>
      </p:sp>
      <p:sp>
        <p:nvSpPr>
          <p:cNvPr id="204" name="Google Shape;204;p21"/>
          <p:cNvSpPr/>
          <p:nvPr/>
        </p:nvSpPr>
        <p:spPr>
          <a:xfrm>
            <a:off x="6626275" y="3248500"/>
            <a:ext cx="210900" cy="18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4691425" y="3983075"/>
            <a:ext cx="4080600" cy="241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He </a:t>
            </a:r>
            <a:r>
              <a:rPr lang="en">
                <a:solidFill>
                  <a:srgbClr val="FF0000"/>
                </a:solidFill>
              </a:rPr>
              <a:t>ran</a:t>
            </a:r>
            <a:r>
              <a:rPr lang="en"/>
              <a:t> to the store.</a:t>
            </a:r>
            <a:endParaRPr/>
          </a:p>
        </p:txBody>
      </p:sp>
      <p:sp>
        <p:nvSpPr>
          <p:cNvPr id="206" name="Google Shape;206;p21"/>
          <p:cNvSpPr/>
          <p:nvPr/>
        </p:nvSpPr>
        <p:spPr>
          <a:xfrm>
            <a:off x="6626275" y="4264913"/>
            <a:ext cx="210900" cy="18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4691425" y="4491275"/>
            <a:ext cx="4080600" cy="241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00"/>
                </a:solidFill>
              </a:rPr>
              <a:t>Did</a:t>
            </a:r>
            <a:r>
              <a:rPr lang="en">
                <a:solidFill>
                  <a:srgbClr val="0000FF"/>
                </a:solidFill>
              </a:rPr>
              <a:t> he </a:t>
            </a:r>
            <a:r>
              <a:rPr lang="en">
                <a:solidFill>
                  <a:srgbClr val="FF0000"/>
                </a:solidFill>
              </a:rPr>
              <a:t>run</a:t>
            </a:r>
            <a:r>
              <a:rPr lang="en">
                <a:solidFill>
                  <a:srgbClr val="0000FF"/>
                </a:solidFill>
              </a:rPr>
              <a:t> </a:t>
            </a:r>
            <a:r>
              <a:rPr lang="en"/>
              <a:t>to the store?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