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1"/>
  </p:notesMasterIdLst>
  <p:sldIdLst>
    <p:sldId id="256" r:id="rId2"/>
    <p:sldId id="257" r:id="rId3"/>
    <p:sldId id="326" r:id="rId4"/>
    <p:sldId id="262" r:id="rId5"/>
    <p:sldId id="259" r:id="rId6"/>
    <p:sldId id="260" r:id="rId7"/>
    <p:sldId id="261" r:id="rId8"/>
    <p:sldId id="263" r:id="rId9"/>
    <p:sldId id="264" r:id="rId10"/>
    <p:sldId id="282" r:id="rId11"/>
    <p:sldId id="266" r:id="rId12"/>
    <p:sldId id="283" r:id="rId13"/>
    <p:sldId id="267" r:id="rId14"/>
    <p:sldId id="268" r:id="rId15"/>
    <p:sldId id="276" r:id="rId16"/>
    <p:sldId id="269" r:id="rId17"/>
    <p:sldId id="270" r:id="rId18"/>
    <p:sldId id="293" r:id="rId19"/>
    <p:sldId id="285" r:id="rId20"/>
    <p:sldId id="286" r:id="rId21"/>
    <p:sldId id="296" r:id="rId22"/>
    <p:sldId id="297" r:id="rId23"/>
    <p:sldId id="294" r:id="rId24"/>
    <p:sldId id="317" r:id="rId25"/>
    <p:sldId id="315" r:id="rId26"/>
    <p:sldId id="316" r:id="rId27"/>
    <p:sldId id="305" r:id="rId28"/>
    <p:sldId id="304" r:id="rId29"/>
    <p:sldId id="322" r:id="rId30"/>
    <p:sldId id="310" r:id="rId31"/>
    <p:sldId id="306" r:id="rId32"/>
    <p:sldId id="324" r:id="rId33"/>
    <p:sldId id="307" r:id="rId34"/>
    <p:sldId id="308" r:id="rId35"/>
    <p:sldId id="318" r:id="rId36"/>
    <p:sldId id="309" r:id="rId37"/>
    <p:sldId id="311" r:id="rId38"/>
    <p:sldId id="312" r:id="rId39"/>
    <p:sldId id="319" r:id="rId40"/>
    <p:sldId id="313" r:id="rId41"/>
    <p:sldId id="320" r:id="rId42"/>
    <p:sldId id="303" r:id="rId43"/>
    <p:sldId id="295" r:id="rId44"/>
    <p:sldId id="292" r:id="rId45"/>
    <p:sldId id="299" r:id="rId46"/>
    <p:sldId id="300" r:id="rId47"/>
    <p:sldId id="301" r:id="rId48"/>
    <p:sldId id="302" r:id="rId49"/>
    <p:sldId id="314" r:id="rId50"/>
  </p:sldIdLst>
  <p:sldSz cx="12192000" cy="6858000"/>
  <p:notesSz cx="6858000" cy="9144000"/>
  <p:defaultTextStyle>
    <a:defPPr>
      <a:defRPr kern="0"/>
    </a:def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67"/>
    <p:restoredTop sz="96311"/>
  </p:normalViewPr>
  <p:slideViewPr>
    <p:cSldViewPr snapToGrid="0">
      <p:cViewPr>
        <p:scale>
          <a:sx n="121" d="100"/>
          <a:sy n="121" d="100"/>
        </p:scale>
        <p:origin x="144"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736663-B447-2C48-A232-470E1EFC6082}" type="datetimeFigureOut">
              <a:rPr lang="en-US" smtClean="0"/>
              <a:t>12/4/23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CA637F-97AA-CF46-A0A8-0F4F8D921ECF}" type="slidenum">
              <a:rPr lang="en-US" smtClean="0"/>
              <a:t>‹#›</a:t>
            </a:fld>
            <a:endParaRPr lang="en-US"/>
          </a:p>
        </p:txBody>
      </p:sp>
    </p:spTree>
    <p:extLst>
      <p:ext uri="{BB962C8B-B14F-4D97-AF65-F5344CB8AC3E}">
        <p14:creationId xmlns:p14="http://schemas.microsoft.com/office/powerpoint/2010/main" val="2297791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1"/>
            <a:ext cx="10363200" cy="512897"/>
          </a:xfrm>
          <a:prstGeom prst="rect">
            <a:avLst/>
          </a:prstGeom>
        </p:spPr>
        <p:txBody>
          <a:bodyPr wrap="square" lIns="0" tIns="0" rIns="0" bIns="0">
            <a:spAutoFit/>
          </a:bodyPr>
          <a:lstStyle>
            <a:lvl1pPr>
              <a:defRPr sz="3333" b="0" i="0">
                <a:solidFill>
                  <a:srgbClr val="202729"/>
                </a:solidFill>
                <a:latin typeface="Calibri"/>
                <a:cs typeface="Calibri"/>
              </a:defRPr>
            </a:lvl1pPr>
          </a:lstStyle>
          <a:p>
            <a:r>
              <a:rPr lang="en-US"/>
              <a:t>Click to edit Master title style</a:t>
            </a:r>
            <a:endParaRPr/>
          </a:p>
        </p:txBody>
      </p:sp>
      <p:sp>
        <p:nvSpPr>
          <p:cNvPr id="3" name="Holder 3"/>
          <p:cNvSpPr>
            <a:spLocks noGrp="1"/>
          </p:cNvSpPr>
          <p:nvPr>
            <p:ph type="subTitle" idx="4"/>
          </p:nvPr>
        </p:nvSpPr>
        <p:spPr>
          <a:xfrm>
            <a:off x="1828800" y="3840481"/>
            <a:ext cx="8534400" cy="276999"/>
          </a:xfrm>
          <a:prstGeom prst="rect">
            <a:avLst/>
          </a:prstGeom>
        </p:spPr>
        <p:txBody>
          <a:bodyPr wrap="square" lIns="0" tIns="0" rIns="0" bIns="0">
            <a:spAutoFit/>
          </a:bodyPr>
          <a:lstStyle>
            <a:lvl1pPr>
              <a:defRPr b="0" i="0">
                <a:solidFill>
                  <a:schemeClr val="tx1"/>
                </a:solidFill>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2EBE31EA-CEB5-4044-8734-56DED41F8883}" type="datetime1">
              <a:rPr lang="en-US" smtClean="0"/>
              <a:t>12/4/23</a:t>
            </a:fld>
            <a:endParaRPr lang="en-US"/>
          </a:p>
        </p:txBody>
      </p:sp>
      <p:sp>
        <p:nvSpPr>
          <p:cNvPr id="6" name="Holder 6"/>
          <p:cNvSpPr>
            <a:spLocks noGrp="1"/>
          </p:cNvSpPr>
          <p:nvPr>
            <p:ph type="sldNum" sz="quarter" idx="7"/>
          </p:nvPr>
        </p:nvSpPr>
        <p:spPr/>
        <p:txBody>
          <a:bodyPr lIns="0" tIns="0" rIns="0" bIns="0"/>
          <a:lstStyle>
            <a:lvl1pPr>
              <a:defRPr sz="1333" b="0" i="0">
                <a:solidFill>
                  <a:srgbClr val="202729"/>
                </a:solidFill>
                <a:latin typeface="Calibri"/>
                <a:cs typeface="Calibri"/>
              </a:defRPr>
            </a:lvl1pPr>
          </a:lstStyle>
          <a:p>
            <a:fld id="{A1768601-CCC0-AC42-87B3-2E6EC74AF9FD}" type="slidenum">
              <a:rPr lang="en-US" smtClean="0"/>
              <a:t>‹#›</a:t>
            </a:fld>
            <a:endParaRPr lang="en-US"/>
          </a:p>
        </p:txBody>
      </p:sp>
    </p:spTree>
    <p:extLst>
      <p:ext uri="{BB962C8B-B14F-4D97-AF65-F5344CB8AC3E}">
        <p14:creationId xmlns:p14="http://schemas.microsoft.com/office/powerpoint/2010/main" val="1364417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12968" y="368865"/>
            <a:ext cx="11166065" cy="512897"/>
          </a:xfrm>
        </p:spPr>
        <p:txBody>
          <a:bodyPr lIns="0" tIns="0" rIns="0" bIns="0"/>
          <a:lstStyle>
            <a:lvl1pPr>
              <a:defRPr sz="3333" b="0" i="0">
                <a:solidFill>
                  <a:srgbClr val="202729"/>
                </a:solidFill>
                <a:latin typeface="Calibri"/>
                <a:cs typeface="Calibri"/>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4C21BE6-195F-6747-9CD8-6325D8AA5A57}" type="datetime1">
              <a:rPr lang="en-US" smtClean="0"/>
              <a:t>12/4/23</a:t>
            </a:fld>
            <a:endParaRPr lang="en-US"/>
          </a:p>
        </p:txBody>
      </p:sp>
      <p:sp>
        <p:nvSpPr>
          <p:cNvPr id="6" name="Holder 6"/>
          <p:cNvSpPr>
            <a:spLocks noGrp="1"/>
          </p:cNvSpPr>
          <p:nvPr>
            <p:ph type="sldNum" sz="quarter" idx="7"/>
          </p:nvPr>
        </p:nvSpPr>
        <p:spPr/>
        <p:txBody>
          <a:bodyPr lIns="0" tIns="0" rIns="0" bIns="0"/>
          <a:lstStyle>
            <a:lvl1pPr>
              <a:defRPr sz="1333" b="0" i="0">
                <a:solidFill>
                  <a:srgbClr val="202729"/>
                </a:solidFill>
                <a:latin typeface="Calibri"/>
                <a:cs typeface="Calibri"/>
              </a:defRPr>
            </a:lvl1pPr>
          </a:lstStyle>
          <a:p>
            <a:fld id="{A1768601-CCC0-AC42-87B3-2E6EC74AF9FD}" type="slidenum">
              <a:rPr lang="en-US" smtClean="0"/>
              <a:t>‹#›</a:t>
            </a:fld>
            <a:endParaRPr lang="en-US"/>
          </a:p>
        </p:txBody>
      </p:sp>
    </p:spTree>
    <p:extLst>
      <p:ext uri="{BB962C8B-B14F-4D97-AF65-F5344CB8AC3E}">
        <p14:creationId xmlns:p14="http://schemas.microsoft.com/office/powerpoint/2010/main" val="900952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512968" y="368865"/>
            <a:ext cx="11166065" cy="512897"/>
          </a:xfrm>
        </p:spPr>
        <p:txBody>
          <a:bodyPr lIns="0" tIns="0" rIns="0" bIns="0"/>
          <a:lstStyle>
            <a:lvl1pPr>
              <a:defRPr sz="3333" b="0" i="0">
                <a:solidFill>
                  <a:srgbClr val="202729"/>
                </a:solidFill>
                <a:latin typeface="Calibri"/>
                <a:cs typeface="Calibri"/>
              </a:defRPr>
            </a:lvl1pPr>
          </a:lstStyle>
          <a:p>
            <a:r>
              <a:rPr lang="en-US"/>
              <a:t>Click to edit Master title style</a:t>
            </a:r>
            <a:endParaRPr/>
          </a:p>
        </p:txBody>
      </p:sp>
      <p:sp>
        <p:nvSpPr>
          <p:cNvPr id="3" name="Holder 3"/>
          <p:cNvSpPr>
            <a:spLocks noGrp="1"/>
          </p:cNvSpPr>
          <p:nvPr>
            <p:ph sz="half" idx="2"/>
          </p:nvPr>
        </p:nvSpPr>
        <p:spPr>
          <a:xfrm>
            <a:off x="576699" y="1738649"/>
            <a:ext cx="4878493" cy="1477328"/>
          </a:xfrm>
          <a:prstGeom prst="rect">
            <a:avLst/>
          </a:prstGeom>
        </p:spPr>
        <p:txBody>
          <a:bodyPr wrap="square" lIns="0" tIns="0" rIns="0" bIns="0">
            <a:spAutoFit/>
          </a:bodyPr>
          <a:lstStyle>
            <a:lvl1pPr>
              <a:defRPr sz="4800" b="0" i="0">
                <a:solidFill>
                  <a:srgbClr val="202729"/>
                </a:solidFill>
                <a:latin typeface="Calibri"/>
                <a:cs typeface="Calibri"/>
              </a:defRPr>
            </a:lvl1pPr>
          </a:lstStyle>
          <a:p>
            <a:pPr lvl="0"/>
            <a:r>
              <a:rPr lang="en-US"/>
              <a:t>Click to edit Master text styles</a:t>
            </a:r>
          </a:p>
        </p:txBody>
      </p:sp>
      <p:sp>
        <p:nvSpPr>
          <p:cNvPr id="4" name="Holder 4"/>
          <p:cNvSpPr>
            <a:spLocks noGrp="1"/>
          </p:cNvSpPr>
          <p:nvPr>
            <p:ph sz="half" idx="3"/>
          </p:nvPr>
        </p:nvSpPr>
        <p:spPr>
          <a:xfrm>
            <a:off x="6193375" y="1594875"/>
            <a:ext cx="5339079" cy="369332"/>
          </a:xfrm>
          <a:prstGeom prst="rect">
            <a:avLst/>
          </a:prstGeom>
        </p:spPr>
        <p:txBody>
          <a:bodyPr wrap="square" lIns="0" tIns="0" rIns="0" bIns="0">
            <a:spAutoFit/>
          </a:bodyPr>
          <a:lstStyle>
            <a:lvl1pPr>
              <a:defRPr sz="2400" b="1" i="0">
                <a:solidFill>
                  <a:srgbClr val="616161"/>
                </a:solidFill>
                <a:latin typeface="Calibri"/>
                <a:cs typeface="Calibri"/>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24AD8058-30DD-0148-A6D5-9DACEC778DDF}" type="datetime1">
              <a:rPr lang="en-US" smtClean="0"/>
              <a:t>12/4/23</a:t>
            </a:fld>
            <a:endParaRPr lang="en-US"/>
          </a:p>
        </p:txBody>
      </p:sp>
      <p:sp>
        <p:nvSpPr>
          <p:cNvPr id="7" name="Holder 7"/>
          <p:cNvSpPr>
            <a:spLocks noGrp="1"/>
          </p:cNvSpPr>
          <p:nvPr>
            <p:ph type="sldNum" sz="quarter" idx="7"/>
          </p:nvPr>
        </p:nvSpPr>
        <p:spPr/>
        <p:txBody>
          <a:bodyPr lIns="0" tIns="0" rIns="0" bIns="0"/>
          <a:lstStyle>
            <a:lvl1pPr>
              <a:defRPr sz="1333" b="0" i="0">
                <a:solidFill>
                  <a:srgbClr val="202729"/>
                </a:solidFill>
                <a:latin typeface="Calibri"/>
                <a:cs typeface="Calibri"/>
              </a:defRPr>
            </a:lvl1pPr>
          </a:lstStyle>
          <a:p>
            <a:fld id="{A1768601-CCC0-AC42-87B3-2E6EC74AF9FD}" type="slidenum">
              <a:rPr lang="en-US" smtClean="0"/>
              <a:t>‹#›</a:t>
            </a:fld>
            <a:endParaRPr lang="en-US"/>
          </a:p>
        </p:txBody>
      </p:sp>
    </p:spTree>
    <p:extLst>
      <p:ext uri="{BB962C8B-B14F-4D97-AF65-F5344CB8AC3E}">
        <p14:creationId xmlns:p14="http://schemas.microsoft.com/office/powerpoint/2010/main" val="4007657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02729"/>
          </a:solidFill>
        </p:spPr>
        <p:txBody>
          <a:bodyPr wrap="square" lIns="0" tIns="0" rIns="0" bIns="0" rtlCol="0"/>
          <a:lstStyle/>
          <a:p>
            <a:endParaRPr sz="2400"/>
          </a:p>
        </p:txBody>
      </p:sp>
      <p:sp>
        <p:nvSpPr>
          <p:cNvPr id="17" name="bg object 17"/>
          <p:cNvSpPr/>
          <p:nvPr/>
        </p:nvSpPr>
        <p:spPr>
          <a:xfrm>
            <a:off x="0" y="3997532"/>
            <a:ext cx="12192000" cy="0"/>
          </a:xfrm>
          <a:custGeom>
            <a:avLst/>
            <a:gdLst/>
            <a:ahLst/>
            <a:cxnLst/>
            <a:rect l="l" t="t" r="r" b="b"/>
            <a:pathLst>
              <a:path w="9144000">
                <a:moveTo>
                  <a:pt x="0" y="0"/>
                </a:moveTo>
                <a:lnTo>
                  <a:pt x="9143999" y="0"/>
                </a:lnTo>
              </a:path>
            </a:pathLst>
          </a:custGeom>
          <a:ln w="19049">
            <a:solidFill>
              <a:srgbClr val="63D197"/>
            </a:solidFill>
          </a:ln>
        </p:spPr>
        <p:txBody>
          <a:bodyPr wrap="square" lIns="0" tIns="0" rIns="0" bIns="0" rtlCol="0"/>
          <a:lstStyle/>
          <a:p>
            <a:endParaRPr sz="2400"/>
          </a:p>
        </p:txBody>
      </p:sp>
      <p:sp>
        <p:nvSpPr>
          <p:cNvPr id="2" name="Holder 2"/>
          <p:cNvSpPr>
            <a:spLocks noGrp="1"/>
          </p:cNvSpPr>
          <p:nvPr>
            <p:ph type="title"/>
          </p:nvPr>
        </p:nvSpPr>
        <p:spPr>
          <a:xfrm>
            <a:off x="512968" y="368865"/>
            <a:ext cx="11166065" cy="512897"/>
          </a:xfrm>
        </p:spPr>
        <p:txBody>
          <a:bodyPr lIns="0" tIns="0" rIns="0" bIns="0"/>
          <a:lstStyle>
            <a:lvl1pPr>
              <a:defRPr sz="3333" b="0" i="0">
                <a:solidFill>
                  <a:srgbClr val="202729"/>
                </a:solidFill>
                <a:latin typeface="Calibri"/>
                <a:cs typeface="Calibri"/>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8404E609-A165-DF4A-81D6-2E7E940A0B64}" type="datetime1">
              <a:rPr lang="en-US" smtClean="0"/>
              <a:t>12/4/23</a:t>
            </a:fld>
            <a:endParaRPr lang="en-US"/>
          </a:p>
        </p:txBody>
      </p:sp>
      <p:sp>
        <p:nvSpPr>
          <p:cNvPr id="5" name="Holder 5"/>
          <p:cNvSpPr>
            <a:spLocks noGrp="1"/>
          </p:cNvSpPr>
          <p:nvPr>
            <p:ph type="sldNum" sz="quarter" idx="7"/>
          </p:nvPr>
        </p:nvSpPr>
        <p:spPr/>
        <p:txBody>
          <a:bodyPr lIns="0" tIns="0" rIns="0" bIns="0"/>
          <a:lstStyle>
            <a:lvl1pPr>
              <a:defRPr sz="1333" b="0" i="0">
                <a:solidFill>
                  <a:srgbClr val="202729"/>
                </a:solidFill>
                <a:latin typeface="Calibri"/>
                <a:cs typeface="Calibri"/>
              </a:defRPr>
            </a:lvl1pPr>
          </a:lstStyle>
          <a:p>
            <a:fld id="{A1768601-CCC0-AC42-87B3-2E6EC74AF9FD}" type="slidenum">
              <a:rPr lang="en-US" smtClean="0"/>
              <a:t>‹#›</a:t>
            </a:fld>
            <a:endParaRPr lang="en-US"/>
          </a:p>
        </p:txBody>
      </p:sp>
    </p:spTree>
    <p:extLst>
      <p:ext uri="{BB962C8B-B14F-4D97-AF65-F5344CB8AC3E}">
        <p14:creationId xmlns:p14="http://schemas.microsoft.com/office/powerpoint/2010/main" val="1884242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9A01C06A-F37E-3146-B5AA-9CC7AB10E7A7}" type="datetime1">
              <a:rPr lang="en-US" smtClean="0"/>
              <a:t>12/4/23</a:t>
            </a:fld>
            <a:endParaRPr lang="en-US"/>
          </a:p>
        </p:txBody>
      </p:sp>
      <p:sp>
        <p:nvSpPr>
          <p:cNvPr id="4" name="Holder 4"/>
          <p:cNvSpPr>
            <a:spLocks noGrp="1"/>
          </p:cNvSpPr>
          <p:nvPr>
            <p:ph type="sldNum" sz="quarter" idx="7"/>
          </p:nvPr>
        </p:nvSpPr>
        <p:spPr/>
        <p:txBody>
          <a:bodyPr lIns="0" tIns="0" rIns="0" bIns="0"/>
          <a:lstStyle>
            <a:lvl1pPr>
              <a:defRPr sz="1333" b="0" i="0">
                <a:solidFill>
                  <a:srgbClr val="202729"/>
                </a:solidFill>
                <a:latin typeface="Calibri"/>
                <a:cs typeface="Calibri"/>
              </a:defRPr>
            </a:lvl1pPr>
          </a:lstStyle>
          <a:p>
            <a:fld id="{A1768601-CCC0-AC42-87B3-2E6EC74AF9FD}" type="slidenum">
              <a:rPr lang="en-US" smtClean="0"/>
              <a:t>‹#›</a:t>
            </a:fld>
            <a:endParaRPr lang="en-US"/>
          </a:p>
        </p:txBody>
      </p:sp>
    </p:spTree>
    <p:extLst>
      <p:ext uri="{BB962C8B-B14F-4D97-AF65-F5344CB8AC3E}">
        <p14:creationId xmlns:p14="http://schemas.microsoft.com/office/powerpoint/2010/main" val="3530005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5312F-06BA-5FF6-A46B-1CB405DF6D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DE62AF-02C5-7022-C842-EA5ED4964A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20F1A8-6C9E-F9F3-24E3-B39CDE357D49}"/>
              </a:ext>
            </a:extLst>
          </p:cNvPr>
          <p:cNvSpPr>
            <a:spLocks noGrp="1"/>
          </p:cNvSpPr>
          <p:nvPr>
            <p:ph type="dt" sz="half" idx="10"/>
          </p:nvPr>
        </p:nvSpPr>
        <p:spPr/>
        <p:txBody>
          <a:bodyPr/>
          <a:lstStyle/>
          <a:p>
            <a:fld id="{F2349048-AED6-E143-B037-DD27283557AF}" type="datetime1">
              <a:rPr lang="en-US" smtClean="0"/>
              <a:t>12/4/23</a:t>
            </a:fld>
            <a:endParaRPr lang="en-US"/>
          </a:p>
        </p:txBody>
      </p:sp>
      <p:sp>
        <p:nvSpPr>
          <p:cNvPr id="5" name="Footer Placeholder 4">
            <a:extLst>
              <a:ext uri="{FF2B5EF4-FFF2-40B4-BE49-F238E27FC236}">
                <a16:creationId xmlns:a16="http://schemas.microsoft.com/office/drawing/2014/main" id="{BCEB3C86-90FC-B4C3-C8C6-7E4A9DD152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7122D6-70C3-4C4B-64B9-0596F1CFD24E}"/>
              </a:ext>
            </a:extLst>
          </p:cNvPr>
          <p:cNvSpPr>
            <a:spLocks noGrp="1"/>
          </p:cNvSpPr>
          <p:nvPr>
            <p:ph type="sldNum" sz="quarter" idx="12"/>
          </p:nvPr>
        </p:nvSpPr>
        <p:spPr/>
        <p:txBody>
          <a:bodyPr/>
          <a:lstStyle/>
          <a:p>
            <a:fld id="{A1768601-CCC0-AC42-87B3-2E6EC74AF9FD}" type="slidenum">
              <a:rPr lang="en-US" smtClean="0"/>
              <a:t>‹#›</a:t>
            </a:fld>
            <a:endParaRPr lang="en-US"/>
          </a:p>
        </p:txBody>
      </p:sp>
    </p:spTree>
    <p:extLst>
      <p:ext uri="{BB962C8B-B14F-4D97-AF65-F5344CB8AC3E}">
        <p14:creationId xmlns:p14="http://schemas.microsoft.com/office/powerpoint/2010/main" val="40430737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727601"/>
            <a:ext cx="12192000" cy="131233"/>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63D197"/>
          </a:solidFill>
        </p:spPr>
        <p:txBody>
          <a:bodyPr wrap="square" lIns="0" tIns="0" rIns="0" bIns="0" rtlCol="0"/>
          <a:lstStyle/>
          <a:p>
            <a:endParaRPr sz="2400"/>
          </a:p>
        </p:txBody>
      </p:sp>
      <p:sp>
        <p:nvSpPr>
          <p:cNvPr id="2" name="Holder 2"/>
          <p:cNvSpPr>
            <a:spLocks noGrp="1"/>
          </p:cNvSpPr>
          <p:nvPr>
            <p:ph type="title"/>
          </p:nvPr>
        </p:nvSpPr>
        <p:spPr>
          <a:xfrm>
            <a:off x="512968" y="368865"/>
            <a:ext cx="11166065" cy="384721"/>
          </a:xfrm>
          <a:prstGeom prst="rect">
            <a:avLst/>
          </a:prstGeom>
        </p:spPr>
        <p:txBody>
          <a:bodyPr wrap="square" lIns="0" tIns="0" rIns="0" bIns="0">
            <a:spAutoFit/>
          </a:bodyPr>
          <a:lstStyle>
            <a:lvl1pPr>
              <a:defRPr sz="2500" b="0" i="0">
                <a:solidFill>
                  <a:srgbClr val="202729"/>
                </a:solidFill>
                <a:latin typeface="Calibri"/>
                <a:cs typeface="Calibri"/>
              </a:defRPr>
            </a:lvl1pPr>
          </a:lstStyle>
          <a:p>
            <a:endParaRPr/>
          </a:p>
        </p:txBody>
      </p:sp>
      <p:sp>
        <p:nvSpPr>
          <p:cNvPr id="3" name="Holder 3"/>
          <p:cNvSpPr>
            <a:spLocks noGrp="1"/>
          </p:cNvSpPr>
          <p:nvPr>
            <p:ph type="body" idx="1"/>
          </p:nvPr>
        </p:nvSpPr>
        <p:spPr>
          <a:xfrm>
            <a:off x="358449" y="1634516"/>
            <a:ext cx="11475720"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1"/>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defRPr>
            </a:lvl1pPr>
          </a:lstStyle>
          <a:p>
            <a:fld id="{F038BDA0-0D89-DC4A-A6CF-EAAAE2333A88}" type="datetime1">
              <a:rPr lang="en-US" smtClean="0"/>
              <a:t>12/4/23</a:t>
            </a:fld>
            <a:endParaRPr lang="en-US"/>
          </a:p>
        </p:txBody>
      </p:sp>
      <p:sp>
        <p:nvSpPr>
          <p:cNvPr id="6" name="Holder 6"/>
          <p:cNvSpPr>
            <a:spLocks noGrp="1"/>
          </p:cNvSpPr>
          <p:nvPr>
            <p:ph type="sldNum" sz="quarter" idx="7"/>
          </p:nvPr>
        </p:nvSpPr>
        <p:spPr>
          <a:xfrm>
            <a:off x="11659991" y="6368262"/>
            <a:ext cx="321900" cy="205121"/>
          </a:xfrm>
          <a:prstGeom prst="rect">
            <a:avLst/>
          </a:prstGeom>
        </p:spPr>
        <p:txBody>
          <a:bodyPr wrap="square" lIns="0" tIns="0" rIns="0" bIns="0">
            <a:spAutoFit/>
          </a:bodyPr>
          <a:lstStyle>
            <a:lvl1pPr>
              <a:defRPr sz="1333" b="0" i="0">
                <a:solidFill>
                  <a:srgbClr val="202729"/>
                </a:solidFill>
                <a:latin typeface="Calibri"/>
                <a:cs typeface="Calibri"/>
              </a:defRPr>
            </a:lvl1pPr>
          </a:lstStyle>
          <a:p>
            <a:fld id="{A1768601-CCC0-AC42-87B3-2E6EC74AF9FD}" type="slidenum">
              <a:rPr lang="en-US" smtClean="0"/>
              <a:t>‹#›</a:t>
            </a:fld>
            <a:endParaRPr lang="en-US"/>
          </a:p>
        </p:txBody>
      </p:sp>
    </p:spTree>
    <p:extLst>
      <p:ext uri="{BB962C8B-B14F-4D97-AF65-F5344CB8AC3E}">
        <p14:creationId xmlns:p14="http://schemas.microsoft.com/office/powerpoint/2010/main" val="20704321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dt="0"/>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609585" eaLnBrk="1" hangingPunct="1">
        <a:defRPr>
          <a:latin typeface="+mn-lt"/>
          <a:ea typeface="+mn-ea"/>
          <a:cs typeface="+mn-cs"/>
        </a:defRPr>
      </a:lvl2pPr>
      <a:lvl3pPr marL="1219170" eaLnBrk="1" hangingPunct="1">
        <a:defRPr>
          <a:latin typeface="+mn-lt"/>
          <a:ea typeface="+mn-ea"/>
          <a:cs typeface="+mn-cs"/>
        </a:defRPr>
      </a:lvl3pPr>
      <a:lvl4pPr marL="1828754" eaLnBrk="1" hangingPunct="1">
        <a:defRPr>
          <a:latin typeface="+mn-lt"/>
          <a:ea typeface="+mn-ea"/>
          <a:cs typeface="+mn-cs"/>
        </a:defRPr>
      </a:lvl4pPr>
      <a:lvl5pPr marL="2438339" eaLnBrk="1" hangingPunct="1">
        <a:defRPr>
          <a:latin typeface="+mn-lt"/>
          <a:ea typeface="+mn-ea"/>
          <a:cs typeface="+mn-cs"/>
        </a:defRPr>
      </a:lvl5pPr>
      <a:lvl6pPr marL="3047924" eaLnBrk="1" hangingPunct="1">
        <a:defRPr>
          <a:latin typeface="+mn-lt"/>
          <a:ea typeface="+mn-ea"/>
          <a:cs typeface="+mn-cs"/>
        </a:defRPr>
      </a:lvl6pPr>
      <a:lvl7pPr marL="3657509" eaLnBrk="1" hangingPunct="1">
        <a:defRPr>
          <a:latin typeface="+mn-lt"/>
          <a:ea typeface="+mn-ea"/>
          <a:cs typeface="+mn-cs"/>
        </a:defRPr>
      </a:lvl7pPr>
      <a:lvl8pPr marL="4267093" eaLnBrk="1" hangingPunct="1">
        <a:defRPr>
          <a:latin typeface="+mn-lt"/>
          <a:ea typeface="+mn-ea"/>
          <a:cs typeface="+mn-cs"/>
        </a:defRPr>
      </a:lvl8pPr>
      <a:lvl9pPr marL="4876678" eaLnBrk="1" hangingPunct="1">
        <a:defRPr>
          <a:latin typeface="+mn-lt"/>
          <a:ea typeface="+mn-ea"/>
          <a:cs typeface="+mn-cs"/>
        </a:defRPr>
      </a:lvl9pPr>
    </p:bodyStyle>
    <p:otherStyle>
      <a:lvl1pPr marL="0" eaLnBrk="1" hangingPunct="1">
        <a:defRPr>
          <a:latin typeface="+mn-lt"/>
          <a:ea typeface="+mn-ea"/>
          <a:cs typeface="+mn-cs"/>
        </a:defRPr>
      </a:lvl1pPr>
      <a:lvl2pPr marL="609585" eaLnBrk="1" hangingPunct="1">
        <a:defRPr>
          <a:latin typeface="+mn-lt"/>
          <a:ea typeface="+mn-ea"/>
          <a:cs typeface="+mn-cs"/>
        </a:defRPr>
      </a:lvl2pPr>
      <a:lvl3pPr marL="1219170" eaLnBrk="1" hangingPunct="1">
        <a:defRPr>
          <a:latin typeface="+mn-lt"/>
          <a:ea typeface="+mn-ea"/>
          <a:cs typeface="+mn-cs"/>
        </a:defRPr>
      </a:lvl3pPr>
      <a:lvl4pPr marL="1828754" eaLnBrk="1" hangingPunct="1">
        <a:defRPr>
          <a:latin typeface="+mn-lt"/>
          <a:ea typeface="+mn-ea"/>
          <a:cs typeface="+mn-cs"/>
        </a:defRPr>
      </a:lvl4pPr>
      <a:lvl5pPr marL="2438339" eaLnBrk="1" hangingPunct="1">
        <a:defRPr>
          <a:latin typeface="+mn-lt"/>
          <a:ea typeface="+mn-ea"/>
          <a:cs typeface="+mn-cs"/>
        </a:defRPr>
      </a:lvl5pPr>
      <a:lvl6pPr marL="3047924" eaLnBrk="1" hangingPunct="1">
        <a:defRPr>
          <a:latin typeface="+mn-lt"/>
          <a:ea typeface="+mn-ea"/>
          <a:cs typeface="+mn-cs"/>
        </a:defRPr>
      </a:lvl6pPr>
      <a:lvl7pPr marL="3657509" eaLnBrk="1" hangingPunct="1">
        <a:defRPr>
          <a:latin typeface="+mn-lt"/>
          <a:ea typeface="+mn-ea"/>
          <a:cs typeface="+mn-cs"/>
        </a:defRPr>
      </a:lvl7pPr>
      <a:lvl8pPr marL="4267093" eaLnBrk="1" hangingPunct="1">
        <a:defRPr>
          <a:latin typeface="+mn-lt"/>
          <a:ea typeface="+mn-ea"/>
          <a:cs typeface="+mn-cs"/>
        </a:defRPr>
      </a:lvl8pPr>
      <a:lvl9pPr marL="4876678"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3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49.xml.rels><?xml version="1.0" encoding="UTF-8" standalone="yes"?>
<Relationships xmlns="http://schemas.openxmlformats.org/package/2006/relationships"><Relationship Id="rId3" Type="http://schemas.openxmlformats.org/officeDocument/2006/relationships/hyperlink" Target="https://github.com/mihikamishra5" TargetMode="External"/><Relationship Id="rId2" Type="http://schemas.openxmlformats.org/officeDocument/2006/relationships/hyperlink" Target="https://github.com/mihikamishra5/Customer-Shopping-Trends-Dataset-Journey-into-Consumer-Insights-and-Retail-Evolu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iamsouravbanerjee/customer-shopping-trends-dataset/data"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6">
            <a:extLst>
              <a:ext uri="{FF2B5EF4-FFF2-40B4-BE49-F238E27FC236}">
                <a16:creationId xmlns:a16="http://schemas.microsoft.com/office/drawing/2014/main" id="{9EBD5C1A-0E14-95D1-A908-44B49196D1B3}"/>
              </a:ext>
            </a:extLst>
          </p:cNvPr>
          <p:cNvGrpSpPr/>
          <p:nvPr/>
        </p:nvGrpSpPr>
        <p:grpSpPr>
          <a:xfrm>
            <a:off x="0" y="8880"/>
            <a:ext cx="2137410" cy="1008380"/>
            <a:chOff x="-4762" y="-4762"/>
            <a:chExt cx="2137410" cy="1008380"/>
          </a:xfrm>
        </p:grpSpPr>
        <p:pic>
          <p:nvPicPr>
            <p:cNvPr id="6" name="object 7">
              <a:extLst>
                <a:ext uri="{FF2B5EF4-FFF2-40B4-BE49-F238E27FC236}">
                  <a16:creationId xmlns:a16="http://schemas.microsoft.com/office/drawing/2014/main" id="{67A3E0A2-D84B-B0BF-E066-852BB3C2886A}"/>
                </a:ext>
              </a:extLst>
            </p:cNvPr>
            <p:cNvPicPr/>
            <p:nvPr/>
          </p:nvPicPr>
          <p:blipFill>
            <a:blip r:embed="rId2" cstate="print"/>
            <a:stretch>
              <a:fillRect/>
            </a:stretch>
          </p:blipFill>
          <p:spPr>
            <a:xfrm>
              <a:off x="0" y="0"/>
              <a:ext cx="2122949" cy="993724"/>
            </a:xfrm>
            <a:prstGeom prst="rect">
              <a:avLst/>
            </a:prstGeom>
          </p:spPr>
        </p:pic>
        <p:sp>
          <p:nvSpPr>
            <p:cNvPr id="7" name="object 8">
              <a:extLst>
                <a:ext uri="{FF2B5EF4-FFF2-40B4-BE49-F238E27FC236}">
                  <a16:creationId xmlns:a16="http://schemas.microsoft.com/office/drawing/2014/main" id="{EFB78DB9-9899-FE3C-34B2-1DF10F01859A}"/>
                </a:ext>
              </a:extLst>
            </p:cNvPr>
            <p:cNvSpPr/>
            <p:nvPr/>
          </p:nvSpPr>
          <p:spPr>
            <a:xfrm>
              <a:off x="0" y="0"/>
              <a:ext cx="2127885" cy="998855"/>
            </a:xfrm>
            <a:custGeom>
              <a:avLst/>
              <a:gdLst/>
              <a:ahLst/>
              <a:cxnLst/>
              <a:rect l="l" t="t" r="r" b="b"/>
              <a:pathLst>
                <a:path w="2127885" h="998855">
                  <a:moveTo>
                    <a:pt x="2127712" y="0"/>
                  </a:moveTo>
                  <a:lnTo>
                    <a:pt x="2127712" y="998487"/>
                  </a:lnTo>
                  <a:lnTo>
                    <a:pt x="0" y="998487"/>
                  </a:lnTo>
                </a:path>
              </a:pathLst>
            </a:custGeom>
            <a:ln w="9524">
              <a:solidFill>
                <a:srgbClr val="63D197"/>
              </a:solidFill>
            </a:ln>
          </p:spPr>
          <p:txBody>
            <a:bodyPr wrap="square" lIns="0" tIns="0" rIns="0" bIns="0" rtlCol="0"/>
            <a:lstStyle/>
            <a:p>
              <a:endParaRPr/>
            </a:p>
          </p:txBody>
        </p:sp>
      </p:grpSp>
      <p:sp>
        <p:nvSpPr>
          <p:cNvPr id="9" name="object 5">
            <a:extLst>
              <a:ext uri="{FF2B5EF4-FFF2-40B4-BE49-F238E27FC236}">
                <a16:creationId xmlns:a16="http://schemas.microsoft.com/office/drawing/2014/main" id="{FA526D5D-CA1F-DCF2-6399-14D5D3E554B9}"/>
              </a:ext>
            </a:extLst>
          </p:cNvPr>
          <p:cNvSpPr txBox="1"/>
          <p:nvPr/>
        </p:nvSpPr>
        <p:spPr>
          <a:xfrm>
            <a:off x="613292" y="4393910"/>
            <a:ext cx="6642273" cy="1249829"/>
          </a:xfrm>
          <a:prstGeom prst="rect">
            <a:avLst/>
          </a:prstGeom>
        </p:spPr>
        <p:txBody>
          <a:bodyPr vert="horz" wrap="square" lIns="0" tIns="12700" rIns="0" bIns="0" rtlCol="0">
            <a:spAutoFit/>
          </a:bodyPr>
          <a:lstStyle/>
          <a:p>
            <a:pPr marL="12700">
              <a:lnSpc>
                <a:spcPts val="1620"/>
              </a:lnSpc>
              <a:spcBef>
                <a:spcPts val="100"/>
              </a:spcBef>
            </a:pPr>
            <a:r>
              <a:rPr sz="1500" spc="35" dirty="0">
                <a:solidFill>
                  <a:srgbClr val="FFFFFF"/>
                </a:solidFill>
                <a:latin typeface="Calibri"/>
                <a:cs typeface="Calibri"/>
              </a:rPr>
              <a:t>Date</a:t>
            </a:r>
            <a:r>
              <a:rPr lang="en-US" sz="1500" spc="35" dirty="0">
                <a:solidFill>
                  <a:srgbClr val="FFFFFF"/>
                </a:solidFill>
                <a:latin typeface="Calibri"/>
                <a:cs typeface="Calibri"/>
              </a:rPr>
              <a:t> -12</a:t>
            </a:r>
            <a:r>
              <a:rPr lang="en-US" sz="1500" spc="35" baseline="30000" dirty="0">
                <a:solidFill>
                  <a:srgbClr val="FFFFFF"/>
                </a:solidFill>
                <a:latin typeface="Calibri"/>
                <a:cs typeface="Calibri"/>
              </a:rPr>
              <a:t>th</a:t>
            </a:r>
            <a:r>
              <a:rPr lang="en-US" sz="1500" spc="35" dirty="0">
                <a:solidFill>
                  <a:srgbClr val="FFFFFF"/>
                </a:solidFill>
                <a:latin typeface="Calibri"/>
                <a:cs typeface="Calibri"/>
              </a:rPr>
              <a:t> December 2023</a:t>
            </a:r>
            <a:endParaRPr sz="1500" dirty="0">
              <a:latin typeface="Calibri"/>
              <a:cs typeface="Calibri"/>
            </a:endParaRPr>
          </a:p>
          <a:p>
            <a:pPr marL="12700" marR="5080">
              <a:lnSpc>
                <a:spcPts val="1440"/>
              </a:lnSpc>
              <a:spcBef>
                <a:spcPts val="165"/>
              </a:spcBef>
            </a:pPr>
            <a:r>
              <a:rPr sz="1500" dirty="0">
                <a:solidFill>
                  <a:srgbClr val="FFFFFF"/>
                </a:solidFill>
                <a:latin typeface="Calibri"/>
                <a:cs typeface="Calibri"/>
              </a:rPr>
              <a:t>Student</a:t>
            </a:r>
            <a:r>
              <a:rPr sz="1500" spc="325" dirty="0">
                <a:solidFill>
                  <a:srgbClr val="FFFFFF"/>
                </a:solidFill>
                <a:latin typeface="Calibri"/>
                <a:cs typeface="Calibri"/>
              </a:rPr>
              <a:t> </a:t>
            </a:r>
            <a:r>
              <a:rPr sz="1500" spc="40" dirty="0">
                <a:solidFill>
                  <a:srgbClr val="FFFFFF"/>
                </a:solidFill>
                <a:latin typeface="Calibri"/>
                <a:cs typeface="Calibri"/>
              </a:rPr>
              <a:t>Name </a:t>
            </a:r>
            <a:r>
              <a:rPr lang="en-US" sz="1500" spc="40" dirty="0">
                <a:solidFill>
                  <a:srgbClr val="FFFFFF"/>
                </a:solidFill>
                <a:latin typeface="Calibri"/>
                <a:cs typeface="Calibri"/>
              </a:rPr>
              <a:t>–Mihika Mishra </a:t>
            </a:r>
          </a:p>
          <a:p>
            <a:pPr marL="12700" marR="5080">
              <a:lnSpc>
                <a:spcPts val="1440"/>
              </a:lnSpc>
              <a:spcBef>
                <a:spcPts val="165"/>
              </a:spcBef>
            </a:pPr>
            <a:r>
              <a:rPr sz="1500" spc="95" dirty="0">
                <a:solidFill>
                  <a:srgbClr val="FFFFFF"/>
                </a:solidFill>
                <a:latin typeface="Calibri"/>
                <a:cs typeface="Calibri"/>
              </a:rPr>
              <a:t>Class</a:t>
            </a:r>
            <a:r>
              <a:rPr sz="1500" spc="55" dirty="0">
                <a:solidFill>
                  <a:srgbClr val="FFFFFF"/>
                </a:solidFill>
                <a:latin typeface="Calibri"/>
                <a:cs typeface="Calibri"/>
              </a:rPr>
              <a:t> </a:t>
            </a:r>
            <a:r>
              <a:rPr sz="1500" spc="40" dirty="0">
                <a:solidFill>
                  <a:srgbClr val="FFFFFF"/>
                </a:solidFill>
                <a:latin typeface="Calibri"/>
                <a:cs typeface="Calibri"/>
              </a:rPr>
              <a:t>Name</a:t>
            </a:r>
            <a:r>
              <a:rPr lang="en-US" sz="1500" spc="40" dirty="0">
                <a:solidFill>
                  <a:srgbClr val="FFFFFF"/>
                </a:solidFill>
                <a:latin typeface="Calibri"/>
                <a:cs typeface="Calibri"/>
              </a:rPr>
              <a:t>—Practical Data Science </a:t>
            </a:r>
            <a:r>
              <a:rPr sz="1500" spc="40" dirty="0">
                <a:solidFill>
                  <a:srgbClr val="FFFFFF"/>
                </a:solidFill>
                <a:latin typeface="Calibri"/>
                <a:cs typeface="Calibri"/>
              </a:rPr>
              <a:t> </a:t>
            </a:r>
            <a:endParaRPr lang="en-US" sz="1500" spc="40" dirty="0">
              <a:solidFill>
                <a:srgbClr val="FFFFFF"/>
              </a:solidFill>
              <a:latin typeface="Calibri"/>
              <a:cs typeface="Calibri"/>
            </a:endParaRPr>
          </a:p>
          <a:p>
            <a:pPr marL="12700" marR="5080">
              <a:lnSpc>
                <a:spcPts val="1440"/>
              </a:lnSpc>
              <a:spcBef>
                <a:spcPts val="165"/>
              </a:spcBef>
            </a:pPr>
            <a:r>
              <a:rPr lang="en-US" sz="1500" spc="40" dirty="0">
                <a:solidFill>
                  <a:srgbClr val="FFFFFF"/>
                </a:solidFill>
                <a:latin typeface="Calibri"/>
                <a:cs typeface="Calibri"/>
              </a:rPr>
              <a:t>Program Name- Master’s in Data Science  </a:t>
            </a:r>
          </a:p>
          <a:p>
            <a:pPr marL="12700" marR="5080">
              <a:lnSpc>
                <a:spcPts val="1440"/>
              </a:lnSpc>
              <a:spcBef>
                <a:spcPts val="165"/>
              </a:spcBef>
            </a:pPr>
            <a:r>
              <a:rPr sz="1500" spc="70" dirty="0">
                <a:solidFill>
                  <a:srgbClr val="FFFFFF"/>
                </a:solidFill>
                <a:latin typeface="Calibri"/>
                <a:cs typeface="Calibri"/>
              </a:rPr>
              <a:t>School</a:t>
            </a:r>
            <a:r>
              <a:rPr sz="1500" spc="65" dirty="0">
                <a:solidFill>
                  <a:srgbClr val="FFFFFF"/>
                </a:solidFill>
                <a:latin typeface="Calibri"/>
                <a:cs typeface="Calibri"/>
              </a:rPr>
              <a:t> </a:t>
            </a:r>
            <a:r>
              <a:rPr sz="1500" spc="40" dirty="0">
                <a:solidFill>
                  <a:srgbClr val="FFFFFF"/>
                </a:solidFill>
                <a:latin typeface="Calibri"/>
                <a:cs typeface="Calibri"/>
              </a:rPr>
              <a:t>Name</a:t>
            </a:r>
            <a:r>
              <a:rPr lang="en-US" sz="1500" spc="40" dirty="0">
                <a:solidFill>
                  <a:srgbClr val="FFFFFF"/>
                </a:solidFill>
                <a:latin typeface="Calibri"/>
                <a:cs typeface="Calibri"/>
              </a:rPr>
              <a:t>- Seidenberg School-Pace University</a:t>
            </a:r>
          </a:p>
          <a:p>
            <a:pPr marL="12700" marR="5080">
              <a:lnSpc>
                <a:spcPts val="1440"/>
              </a:lnSpc>
              <a:spcBef>
                <a:spcPts val="165"/>
              </a:spcBef>
            </a:pPr>
            <a:r>
              <a:rPr lang="en-US" sz="1500" spc="40" dirty="0">
                <a:solidFill>
                  <a:srgbClr val="FFFFFF"/>
                </a:solidFill>
                <a:latin typeface="Calibri"/>
                <a:cs typeface="Calibri"/>
              </a:rPr>
              <a:t>Email-mm31653n@pace.edu</a:t>
            </a:r>
            <a:endParaRPr sz="1500" dirty="0">
              <a:latin typeface="Calibri"/>
              <a:cs typeface="Calibri"/>
            </a:endParaRPr>
          </a:p>
        </p:txBody>
      </p:sp>
      <p:sp>
        <p:nvSpPr>
          <p:cNvPr id="10" name="TextBox 9">
            <a:extLst>
              <a:ext uri="{FF2B5EF4-FFF2-40B4-BE49-F238E27FC236}">
                <a16:creationId xmlns:a16="http://schemas.microsoft.com/office/drawing/2014/main" id="{8E73E974-0C42-4523-2F4A-19D6F024D2F1}"/>
              </a:ext>
            </a:extLst>
          </p:cNvPr>
          <p:cNvSpPr txBox="1"/>
          <p:nvPr/>
        </p:nvSpPr>
        <p:spPr>
          <a:xfrm>
            <a:off x="2127711" y="2567226"/>
            <a:ext cx="6833922" cy="861774"/>
          </a:xfrm>
          <a:prstGeom prst="rect">
            <a:avLst/>
          </a:prstGeom>
          <a:noFill/>
        </p:spPr>
        <p:txBody>
          <a:bodyPr wrap="none" rtlCol="0">
            <a:spAutoFit/>
          </a:bodyPr>
          <a:lstStyle/>
          <a:p>
            <a:r>
              <a:rPr lang="en-US" sz="3200" dirty="0">
                <a:solidFill>
                  <a:schemeClr val="bg1"/>
                </a:solidFill>
              </a:rPr>
              <a:t>Customer Shopping Trends Dataset </a:t>
            </a:r>
          </a:p>
          <a:p>
            <a:r>
              <a:rPr lang="en-US" dirty="0">
                <a:solidFill>
                  <a:schemeClr val="bg1"/>
                </a:solidFill>
              </a:rPr>
              <a:t>Journey into Consumer Insights and Retail Evolution</a:t>
            </a:r>
          </a:p>
        </p:txBody>
      </p:sp>
      <p:sp>
        <p:nvSpPr>
          <p:cNvPr id="2" name="Slide Number Placeholder 1">
            <a:extLst>
              <a:ext uri="{FF2B5EF4-FFF2-40B4-BE49-F238E27FC236}">
                <a16:creationId xmlns:a16="http://schemas.microsoft.com/office/drawing/2014/main" id="{06BDC676-961A-B94B-946E-9442D2E7FB2C}"/>
              </a:ext>
            </a:extLst>
          </p:cNvPr>
          <p:cNvSpPr>
            <a:spLocks noGrp="1"/>
          </p:cNvSpPr>
          <p:nvPr>
            <p:ph type="sldNum" sz="quarter" idx="7"/>
          </p:nvPr>
        </p:nvSpPr>
        <p:spPr/>
        <p:txBody>
          <a:bodyPr/>
          <a:lstStyle/>
          <a:p>
            <a:fld id="{A1768601-CCC0-AC42-87B3-2E6EC74AF9FD}" type="slidenum">
              <a:rPr lang="en-US" smtClean="0"/>
              <a:t>1</a:t>
            </a:fld>
            <a:endParaRPr lang="en-US"/>
          </a:p>
        </p:txBody>
      </p:sp>
    </p:spTree>
    <p:extLst>
      <p:ext uri="{BB962C8B-B14F-4D97-AF65-F5344CB8AC3E}">
        <p14:creationId xmlns:p14="http://schemas.microsoft.com/office/powerpoint/2010/main" val="277914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2A23E3E-4580-92E7-674B-A9E23206BAB6}"/>
              </a:ext>
            </a:extLst>
          </p:cNvPr>
          <p:cNvPicPr>
            <a:picLocks noChangeAspect="1"/>
          </p:cNvPicPr>
          <p:nvPr/>
        </p:nvPicPr>
        <p:blipFill>
          <a:blip r:embed="rId2"/>
          <a:stretch>
            <a:fillRect/>
          </a:stretch>
        </p:blipFill>
        <p:spPr>
          <a:xfrm>
            <a:off x="6687816" y="247619"/>
            <a:ext cx="5432265" cy="3169432"/>
          </a:xfrm>
          <a:prstGeom prst="rect">
            <a:avLst/>
          </a:prstGeom>
          <a:noFill/>
        </p:spPr>
      </p:pic>
      <p:sp>
        <p:nvSpPr>
          <p:cNvPr id="2" name="Slide Number Placeholder 1">
            <a:extLst>
              <a:ext uri="{FF2B5EF4-FFF2-40B4-BE49-F238E27FC236}">
                <a16:creationId xmlns:a16="http://schemas.microsoft.com/office/drawing/2014/main" id="{6D394D7B-8FF4-9EF7-5CA4-678AB7AE5C8E}"/>
              </a:ext>
            </a:extLst>
          </p:cNvPr>
          <p:cNvSpPr>
            <a:spLocks noGrp="1"/>
          </p:cNvSpPr>
          <p:nvPr>
            <p:ph type="sldNum" sz="quarter" idx="7"/>
          </p:nvPr>
        </p:nvSpPr>
        <p:spPr/>
        <p:txBody>
          <a:bodyPr/>
          <a:lstStyle/>
          <a:p>
            <a:fld id="{A1768601-CCC0-AC42-87B3-2E6EC74AF9FD}" type="slidenum">
              <a:rPr lang="en-US" smtClean="0"/>
              <a:t>10</a:t>
            </a:fld>
            <a:endParaRPr lang="en-US"/>
          </a:p>
        </p:txBody>
      </p:sp>
      <p:sp>
        <p:nvSpPr>
          <p:cNvPr id="3" name="TextBox 2">
            <a:extLst>
              <a:ext uri="{FF2B5EF4-FFF2-40B4-BE49-F238E27FC236}">
                <a16:creationId xmlns:a16="http://schemas.microsoft.com/office/drawing/2014/main" id="{13D4CD81-9491-FCE3-C06C-3E2B2F1CD96E}"/>
              </a:ext>
            </a:extLst>
          </p:cNvPr>
          <p:cNvSpPr txBox="1"/>
          <p:nvPr/>
        </p:nvSpPr>
        <p:spPr>
          <a:xfrm>
            <a:off x="229574" y="1161216"/>
            <a:ext cx="4304871" cy="397031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j-lt"/>
              </a:rPr>
              <a:t>Category distribution by shipping type where we can see that the items Mostly shipped are clothing followed Accessories. </a:t>
            </a:r>
          </a:p>
          <a:p>
            <a:pPr marL="285750" indent="-285750">
              <a:buFont typeface="Arial" panose="020B0604020202020204" pitchFamily="34" charset="0"/>
              <a:buChar char="•"/>
            </a:pPr>
            <a:r>
              <a:rPr lang="en-US" dirty="0">
                <a:solidFill>
                  <a:schemeClr val="tx1"/>
                </a:solidFill>
                <a:latin typeface="Söhne"/>
              </a:rPr>
              <a:t>P</a:t>
            </a:r>
            <a:r>
              <a:rPr lang="en-US" b="0" i="0" u="none" strike="noStrike" dirty="0">
                <a:solidFill>
                  <a:schemeClr val="tx1"/>
                </a:solidFill>
                <a:effectLst/>
                <a:latin typeface="Söhne"/>
              </a:rPr>
              <a:t>ie chart that illustrates the distribution of different shipping types in a dataset, making it easy to see the proportion of each type relative to the whole.</a:t>
            </a:r>
            <a:endParaRPr lang="en-US" dirty="0">
              <a:solidFill>
                <a:schemeClr val="tx1"/>
              </a:solidFill>
              <a:latin typeface="Söhne"/>
            </a:endParaRPr>
          </a:p>
          <a:p>
            <a:pPr marL="285750" indent="-285750" algn="l">
              <a:buFont typeface="Arial" panose="020B0604020202020204" pitchFamily="34" charset="0"/>
              <a:buChar char="•"/>
            </a:pPr>
            <a:r>
              <a:rPr lang="en-US" b="1" dirty="0">
                <a:solidFill>
                  <a:schemeClr val="tx1"/>
                </a:solidFill>
                <a:latin typeface="+mn-lt"/>
              </a:rPr>
              <a:t>By this data viz we get to know that the </a:t>
            </a:r>
            <a:r>
              <a:rPr lang="en-US" sz="1800" b="1" i="0" u="none" strike="noStrike" dirty="0">
                <a:solidFill>
                  <a:schemeClr val="tx1"/>
                </a:solidFill>
                <a:effectLst/>
                <a:latin typeface="+mn-lt"/>
              </a:rPr>
              <a:t>Preferences for shipping types, item size, and color are indicative of specific customer segments, useful for targeted marketing.</a:t>
            </a:r>
          </a:p>
          <a:p>
            <a:endParaRPr lang="en-US" dirty="0"/>
          </a:p>
        </p:txBody>
      </p:sp>
      <p:sp>
        <p:nvSpPr>
          <p:cNvPr id="6" name="TextBox 5">
            <a:extLst>
              <a:ext uri="{FF2B5EF4-FFF2-40B4-BE49-F238E27FC236}">
                <a16:creationId xmlns:a16="http://schemas.microsoft.com/office/drawing/2014/main" id="{C1AC6FA2-2728-F619-A67E-391E3225CB65}"/>
              </a:ext>
            </a:extLst>
          </p:cNvPr>
          <p:cNvSpPr txBox="1"/>
          <p:nvPr/>
        </p:nvSpPr>
        <p:spPr>
          <a:xfrm>
            <a:off x="308225" y="77471"/>
            <a:ext cx="6184706" cy="800219"/>
          </a:xfrm>
          <a:prstGeom prst="rect">
            <a:avLst/>
          </a:prstGeom>
          <a:noFill/>
        </p:spPr>
        <p:txBody>
          <a:bodyPr wrap="none" rtlCol="0">
            <a:spAutoFit/>
          </a:bodyPr>
          <a:lstStyle/>
          <a:p>
            <a:r>
              <a:rPr lang="en-US" sz="2800" dirty="0"/>
              <a:t>Category distribution by shipping type</a:t>
            </a:r>
          </a:p>
          <a:p>
            <a:endParaRPr lang="en-US" dirty="0"/>
          </a:p>
        </p:txBody>
      </p:sp>
      <p:pic>
        <p:nvPicPr>
          <p:cNvPr id="7" name="Picture 6">
            <a:extLst>
              <a:ext uri="{FF2B5EF4-FFF2-40B4-BE49-F238E27FC236}">
                <a16:creationId xmlns:a16="http://schemas.microsoft.com/office/drawing/2014/main" id="{A2CEAB45-7FB0-41EB-2BE7-A4010D2F13BA}"/>
              </a:ext>
            </a:extLst>
          </p:cNvPr>
          <p:cNvPicPr>
            <a:picLocks noChangeAspect="1"/>
          </p:cNvPicPr>
          <p:nvPr/>
        </p:nvPicPr>
        <p:blipFill>
          <a:blip r:embed="rId3"/>
          <a:stretch>
            <a:fillRect/>
          </a:stretch>
        </p:blipFill>
        <p:spPr>
          <a:xfrm>
            <a:off x="5147353" y="3398958"/>
            <a:ext cx="6948503" cy="2969304"/>
          </a:xfrm>
          <a:prstGeom prst="rect">
            <a:avLst/>
          </a:prstGeom>
        </p:spPr>
      </p:pic>
    </p:spTree>
    <p:extLst>
      <p:ext uri="{BB962C8B-B14F-4D97-AF65-F5344CB8AC3E}">
        <p14:creationId xmlns:p14="http://schemas.microsoft.com/office/powerpoint/2010/main" val="3805922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7BCEE6-58E3-F0AB-3B48-991D19603642}"/>
              </a:ext>
            </a:extLst>
          </p:cNvPr>
          <p:cNvSpPr>
            <a:spLocks noGrp="1"/>
          </p:cNvSpPr>
          <p:nvPr>
            <p:ph type="body" idx="1"/>
          </p:nvPr>
        </p:nvSpPr>
        <p:spPr>
          <a:xfrm>
            <a:off x="432021" y="1507885"/>
            <a:ext cx="3494360" cy="4154984"/>
          </a:xfrm>
        </p:spPr>
        <p:txBody>
          <a:bodyPr/>
          <a:lstStyle/>
          <a:p>
            <a:pPr marL="285750" indent="-285750">
              <a:buFont typeface="Arial" panose="020B0604020202020204" pitchFamily="34" charset="0"/>
              <a:buChar char="•"/>
            </a:pPr>
            <a:r>
              <a:rPr lang="en-US" dirty="0"/>
              <a:t>Over here we can see that </a:t>
            </a:r>
          </a:p>
          <a:p>
            <a:pPr marL="285750" indent="-285750">
              <a:buFont typeface="Arial" panose="020B0604020202020204" pitchFamily="34" charset="0"/>
              <a:buChar char="•"/>
            </a:pPr>
            <a:r>
              <a:rPr lang="en-US" dirty="0"/>
              <a:t>Montana is the location where high amount of purchase has taken place followed by California and Idaho.</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Nebraska ,</a:t>
            </a:r>
            <a:r>
              <a:rPr lang="en-US" dirty="0" err="1"/>
              <a:t>Newyork</a:t>
            </a:r>
            <a:r>
              <a:rPr lang="en-US" dirty="0"/>
              <a:t> ,Nevada and Maryland has the same amount of purchase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By this data viz we get to know the location with highest purchase and one with low purchase. The retail company can increase the profit.</a:t>
            </a:r>
          </a:p>
        </p:txBody>
      </p:sp>
      <p:pic>
        <p:nvPicPr>
          <p:cNvPr id="4" name="Picture 3">
            <a:extLst>
              <a:ext uri="{FF2B5EF4-FFF2-40B4-BE49-F238E27FC236}">
                <a16:creationId xmlns:a16="http://schemas.microsoft.com/office/drawing/2014/main" id="{237EA7EE-E76E-3576-88F6-D5620CB4663F}"/>
              </a:ext>
            </a:extLst>
          </p:cNvPr>
          <p:cNvPicPr>
            <a:picLocks noChangeAspect="1"/>
          </p:cNvPicPr>
          <p:nvPr/>
        </p:nvPicPr>
        <p:blipFill>
          <a:blip r:embed="rId2"/>
          <a:stretch>
            <a:fillRect/>
          </a:stretch>
        </p:blipFill>
        <p:spPr>
          <a:xfrm>
            <a:off x="4187687" y="1475004"/>
            <a:ext cx="7772400" cy="3981579"/>
          </a:xfrm>
          <a:prstGeom prst="rect">
            <a:avLst/>
          </a:prstGeom>
        </p:spPr>
      </p:pic>
      <p:sp>
        <p:nvSpPr>
          <p:cNvPr id="2" name="Slide Number Placeholder 1">
            <a:extLst>
              <a:ext uri="{FF2B5EF4-FFF2-40B4-BE49-F238E27FC236}">
                <a16:creationId xmlns:a16="http://schemas.microsoft.com/office/drawing/2014/main" id="{D7F63454-89F3-6990-AEB9-EAFDD5038DEA}"/>
              </a:ext>
            </a:extLst>
          </p:cNvPr>
          <p:cNvSpPr>
            <a:spLocks noGrp="1"/>
          </p:cNvSpPr>
          <p:nvPr>
            <p:ph type="sldNum" sz="quarter" idx="7"/>
          </p:nvPr>
        </p:nvSpPr>
        <p:spPr/>
        <p:txBody>
          <a:bodyPr/>
          <a:lstStyle/>
          <a:p>
            <a:fld id="{A1768601-CCC0-AC42-87B3-2E6EC74AF9FD}" type="slidenum">
              <a:rPr lang="en-US" smtClean="0"/>
              <a:t>11</a:t>
            </a:fld>
            <a:endParaRPr lang="en-US"/>
          </a:p>
        </p:txBody>
      </p:sp>
      <p:sp>
        <p:nvSpPr>
          <p:cNvPr id="6" name="TextBox 5">
            <a:extLst>
              <a:ext uri="{FF2B5EF4-FFF2-40B4-BE49-F238E27FC236}">
                <a16:creationId xmlns:a16="http://schemas.microsoft.com/office/drawing/2014/main" id="{4C9F9EB7-6C78-72C5-E3AB-E9438D4F6737}"/>
              </a:ext>
            </a:extLst>
          </p:cNvPr>
          <p:cNvSpPr txBox="1"/>
          <p:nvPr/>
        </p:nvSpPr>
        <p:spPr>
          <a:xfrm>
            <a:off x="258792" y="378659"/>
            <a:ext cx="6482865" cy="523220"/>
          </a:xfrm>
          <a:prstGeom prst="rect">
            <a:avLst/>
          </a:prstGeom>
          <a:noFill/>
        </p:spPr>
        <p:txBody>
          <a:bodyPr wrap="none" rtlCol="0">
            <a:spAutoFit/>
          </a:bodyPr>
          <a:lstStyle/>
          <a:p>
            <a:r>
              <a:rPr lang="en-US" sz="2800" dirty="0"/>
              <a:t>Distribution of occurrences of Locations</a:t>
            </a:r>
          </a:p>
        </p:txBody>
      </p:sp>
    </p:spTree>
    <p:extLst>
      <p:ext uri="{BB962C8B-B14F-4D97-AF65-F5344CB8AC3E}">
        <p14:creationId xmlns:p14="http://schemas.microsoft.com/office/powerpoint/2010/main" val="541096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5ACBB8-1E8A-4A89-5343-020DD4B50E49}"/>
              </a:ext>
            </a:extLst>
          </p:cNvPr>
          <p:cNvPicPr>
            <a:picLocks noChangeAspect="1"/>
          </p:cNvPicPr>
          <p:nvPr/>
        </p:nvPicPr>
        <p:blipFill>
          <a:blip r:embed="rId2"/>
          <a:stretch>
            <a:fillRect/>
          </a:stretch>
        </p:blipFill>
        <p:spPr>
          <a:xfrm>
            <a:off x="2276062" y="1086837"/>
            <a:ext cx="7138228" cy="3107229"/>
          </a:xfrm>
          <a:prstGeom prst="rect">
            <a:avLst/>
          </a:prstGeom>
        </p:spPr>
      </p:pic>
      <p:sp>
        <p:nvSpPr>
          <p:cNvPr id="3" name="Text Placeholder 2">
            <a:extLst>
              <a:ext uri="{FF2B5EF4-FFF2-40B4-BE49-F238E27FC236}">
                <a16:creationId xmlns:a16="http://schemas.microsoft.com/office/drawing/2014/main" id="{92DAB73B-CDD7-C121-9DDE-CC19935649D7}"/>
              </a:ext>
            </a:extLst>
          </p:cNvPr>
          <p:cNvSpPr>
            <a:spLocks noGrp="1"/>
          </p:cNvSpPr>
          <p:nvPr>
            <p:ph type="body" idx="1"/>
          </p:nvPr>
        </p:nvSpPr>
        <p:spPr>
          <a:xfrm>
            <a:off x="184271" y="284617"/>
            <a:ext cx="11475720" cy="430887"/>
          </a:xfrm>
        </p:spPr>
        <p:txBody>
          <a:bodyPr/>
          <a:lstStyle/>
          <a:p>
            <a:r>
              <a:rPr lang="en-US" sz="2800" dirty="0"/>
              <a:t>Distribution of Items Category with respect to seasons </a:t>
            </a:r>
          </a:p>
        </p:txBody>
      </p:sp>
      <p:sp>
        <p:nvSpPr>
          <p:cNvPr id="6" name="TextBox 5">
            <a:extLst>
              <a:ext uri="{FF2B5EF4-FFF2-40B4-BE49-F238E27FC236}">
                <a16:creationId xmlns:a16="http://schemas.microsoft.com/office/drawing/2014/main" id="{99DFBD7E-5083-F36C-4FCB-7F40C6081B2D}"/>
              </a:ext>
            </a:extLst>
          </p:cNvPr>
          <p:cNvSpPr txBox="1"/>
          <p:nvPr/>
        </p:nvSpPr>
        <p:spPr>
          <a:xfrm>
            <a:off x="2814300" y="4439497"/>
            <a:ext cx="5897366"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n-lt"/>
              </a:rPr>
              <a:t>Clothing items are mostly purchases in spring season, same goes with footwear, outerwear is purchased in fall season with accessories</a:t>
            </a:r>
          </a:p>
          <a:p>
            <a:pPr marL="285750" indent="-285750" algn="l">
              <a:buFont typeface="Arial" panose="020B0604020202020204" pitchFamily="34" charset="0"/>
              <a:buChar char="•"/>
            </a:pPr>
            <a:r>
              <a:rPr lang="en-US" b="1" dirty="0">
                <a:latin typeface="+mn-lt"/>
              </a:rPr>
              <a:t>By this data viz we get to know </a:t>
            </a:r>
            <a:r>
              <a:rPr lang="en-US" sz="1800" b="1" i="0" u="none" strike="noStrike" dirty="0">
                <a:solidFill>
                  <a:schemeClr val="tx1"/>
                </a:solidFill>
                <a:effectLst/>
                <a:latin typeface="+mn-lt"/>
              </a:rPr>
              <a:t>Shopping frequency and the type of items purchased are influenced by seasons, suggesting seasonal marketing strategies could be effective.</a:t>
            </a:r>
          </a:p>
          <a:p>
            <a:endParaRPr lang="en-US" dirty="0"/>
          </a:p>
        </p:txBody>
      </p:sp>
      <p:sp>
        <p:nvSpPr>
          <p:cNvPr id="2" name="Slide Number Placeholder 1">
            <a:extLst>
              <a:ext uri="{FF2B5EF4-FFF2-40B4-BE49-F238E27FC236}">
                <a16:creationId xmlns:a16="http://schemas.microsoft.com/office/drawing/2014/main" id="{2BD6A5F4-A10F-7A01-8AA4-E4E5B70E5EB3}"/>
              </a:ext>
            </a:extLst>
          </p:cNvPr>
          <p:cNvSpPr>
            <a:spLocks noGrp="1"/>
          </p:cNvSpPr>
          <p:nvPr>
            <p:ph type="sldNum" sz="quarter" idx="7"/>
          </p:nvPr>
        </p:nvSpPr>
        <p:spPr/>
        <p:txBody>
          <a:bodyPr/>
          <a:lstStyle/>
          <a:p>
            <a:fld id="{A1768601-CCC0-AC42-87B3-2E6EC74AF9FD}" type="slidenum">
              <a:rPr lang="en-US" smtClean="0"/>
              <a:t>12</a:t>
            </a:fld>
            <a:endParaRPr lang="en-US"/>
          </a:p>
        </p:txBody>
      </p:sp>
    </p:spTree>
    <p:extLst>
      <p:ext uri="{BB962C8B-B14F-4D97-AF65-F5344CB8AC3E}">
        <p14:creationId xmlns:p14="http://schemas.microsoft.com/office/powerpoint/2010/main" val="2664027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5B9ABD-72C9-B70E-9733-E375A4286A6D}"/>
              </a:ext>
            </a:extLst>
          </p:cNvPr>
          <p:cNvPicPr>
            <a:picLocks noChangeAspect="1"/>
          </p:cNvPicPr>
          <p:nvPr/>
        </p:nvPicPr>
        <p:blipFill>
          <a:blip r:embed="rId2"/>
          <a:stretch>
            <a:fillRect/>
          </a:stretch>
        </p:blipFill>
        <p:spPr>
          <a:xfrm>
            <a:off x="5603362" y="1295601"/>
            <a:ext cx="5521739" cy="4266798"/>
          </a:xfrm>
          <a:prstGeom prst="rect">
            <a:avLst/>
          </a:prstGeom>
        </p:spPr>
      </p:pic>
      <p:sp>
        <p:nvSpPr>
          <p:cNvPr id="3" name="Text Placeholder 2">
            <a:extLst>
              <a:ext uri="{FF2B5EF4-FFF2-40B4-BE49-F238E27FC236}">
                <a16:creationId xmlns:a16="http://schemas.microsoft.com/office/drawing/2014/main" id="{968A58E1-CF9E-D011-9E2B-6628284925D2}"/>
              </a:ext>
            </a:extLst>
          </p:cNvPr>
          <p:cNvSpPr>
            <a:spLocks noGrp="1"/>
          </p:cNvSpPr>
          <p:nvPr>
            <p:ph type="body" idx="1"/>
          </p:nvPr>
        </p:nvSpPr>
        <p:spPr>
          <a:xfrm>
            <a:off x="408549" y="279834"/>
            <a:ext cx="4555879" cy="738664"/>
          </a:xfrm>
        </p:spPr>
        <p:txBody>
          <a:bodyPr/>
          <a:lstStyle/>
          <a:p>
            <a:r>
              <a:rPr lang="en-US" sz="2400" dirty="0"/>
              <a:t>Distribution of category by Gender</a:t>
            </a:r>
          </a:p>
        </p:txBody>
      </p:sp>
      <p:sp>
        <p:nvSpPr>
          <p:cNvPr id="5" name="TextBox 4">
            <a:extLst>
              <a:ext uri="{FF2B5EF4-FFF2-40B4-BE49-F238E27FC236}">
                <a16:creationId xmlns:a16="http://schemas.microsoft.com/office/drawing/2014/main" id="{A2235929-F009-C0A8-AFB7-895B6E33E776}"/>
              </a:ext>
            </a:extLst>
          </p:cNvPr>
          <p:cNvSpPr txBox="1"/>
          <p:nvPr/>
        </p:nvSpPr>
        <p:spPr>
          <a:xfrm>
            <a:off x="408549" y="1443841"/>
            <a:ext cx="4778480" cy="397031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n-lt"/>
              </a:rPr>
              <a:t>Males have larger purchase in all categories.</a:t>
            </a: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r>
              <a:rPr lang="en-US" dirty="0">
                <a:latin typeface="+mn-lt"/>
              </a:rPr>
              <a:t>Most of the purchases are made in clothing category followed by accessories. </a:t>
            </a: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r>
              <a:rPr lang="en-US" dirty="0">
                <a:latin typeface="+mn-lt"/>
              </a:rPr>
              <a:t>The dataset seems to be a male centric shopping store we can conclude this by high number is male customers present. </a:t>
            </a:r>
          </a:p>
          <a:p>
            <a:endParaRPr lang="en-US" dirty="0">
              <a:latin typeface="+mn-lt"/>
            </a:endParaRPr>
          </a:p>
          <a:p>
            <a:pPr marL="285750" indent="-285750">
              <a:buFont typeface="Arial" panose="020B0604020202020204" pitchFamily="34" charset="0"/>
              <a:buChar char="•"/>
            </a:pPr>
            <a:r>
              <a:rPr lang="en-US" b="1" dirty="0">
                <a:solidFill>
                  <a:schemeClr val="tx1"/>
                </a:solidFill>
                <a:latin typeface="+mn-lt"/>
                <a:cs typeface="InaiMathi" pitchFamily="2" charset="0"/>
              </a:rPr>
              <a:t>By this data viz we can get to know </a:t>
            </a:r>
            <a:r>
              <a:rPr lang="en-US" b="1" i="0" u="none" strike="noStrike" dirty="0">
                <a:solidFill>
                  <a:schemeClr val="tx1"/>
                </a:solidFill>
                <a:effectLst/>
                <a:latin typeface="+mn-lt"/>
              </a:rPr>
              <a:t>Purchase amount, frequency, and the category are influenced by customer gender</a:t>
            </a:r>
            <a:r>
              <a:rPr lang="en-US" i="0" u="none" strike="noStrike" dirty="0">
                <a:solidFill>
                  <a:schemeClr val="tx1"/>
                </a:solidFill>
                <a:effectLst/>
                <a:latin typeface="+mn-lt"/>
              </a:rPr>
              <a:t>.</a:t>
            </a:r>
          </a:p>
          <a:p>
            <a:endParaRPr lang="en-US" dirty="0"/>
          </a:p>
          <a:p>
            <a:endParaRPr lang="en-US" dirty="0"/>
          </a:p>
        </p:txBody>
      </p:sp>
      <p:sp>
        <p:nvSpPr>
          <p:cNvPr id="2" name="Slide Number Placeholder 1">
            <a:extLst>
              <a:ext uri="{FF2B5EF4-FFF2-40B4-BE49-F238E27FC236}">
                <a16:creationId xmlns:a16="http://schemas.microsoft.com/office/drawing/2014/main" id="{6FB3ADFF-423E-F393-BE6A-B5EA5E2C44FE}"/>
              </a:ext>
            </a:extLst>
          </p:cNvPr>
          <p:cNvSpPr>
            <a:spLocks noGrp="1"/>
          </p:cNvSpPr>
          <p:nvPr>
            <p:ph type="sldNum" sz="quarter" idx="7"/>
          </p:nvPr>
        </p:nvSpPr>
        <p:spPr/>
        <p:txBody>
          <a:bodyPr/>
          <a:lstStyle/>
          <a:p>
            <a:fld id="{A1768601-CCC0-AC42-87B3-2E6EC74AF9FD}" type="slidenum">
              <a:rPr lang="en-US" smtClean="0"/>
              <a:t>13</a:t>
            </a:fld>
            <a:endParaRPr lang="en-US"/>
          </a:p>
        </p:txBody>
      </p:sp>
    </p:spTree>
    <p:extLst>
      <p:ext uri="{BB962C8B-B14F-4D97-AF65-F5344CB8AC3E}">
        <p14:creationId xmlns:p14="http://schemas.microsoft.com/office/powerpoint/2010/main" val="1861365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B242-5787-B0C5-39EC-AB04995A0BC8}"/>
              </a:ext>
            </a:extLst>
          </p:cNvPr>
          <p:cNvSpPr>
            <a:spLocks noGrp="1"/>
          </p:cNvSpPr>
          <p:nvPr>
            <p:ph type="title"/>
          </p:nvPr>
        </p:nvSpPr>
        <p:spPr/>
        <p:txBody>
          <a:bodyPr/>
          <a:lstStyle/>
          <a:p>
            <a:r>
              <a:rPr lang="en-US" dirty="0"/>
              <a:t>Distribution frequency of Purchases by Gender </a:t>
            </a:r>
          </a:p>
        </p:txBody>
      </p:sp>
      <p:pic>
        <p:nvPicPr>
          <p:cNvPr id="4" name="Picture 3">
            <a:extLst>
              <a:ext uri="{FF2B5EF4-FFF2-40B4-BE49-F238E27FC236}">
                <a16:creationId xmlns:a16="http://schemas.microsoft.com/office/drawing/2014/main" id="{81581A23-759B-980B-93D6-9B76E9A12724}"/>
              </a:ext>
            </a:extLst>
          </p:cNvPr>
          <p:cNvPicPr>
            <a:picLocks noChangeAspect="1"/>
          </p:cNvPicPr>
          <p:nvPr/>
        </p:nvPicPr>
        <p:blipFill>
          <a:blip r:embed="rId2"/>
          <a:stretch>
            <a:fillRect/>
          </a:stretch>
        </p:blipFill>
        <p:spPr>
          <a:xfrm>
            <a:off x="5979226" y="1141463"/>
            <a:ext cx="5680765" cy="4389682"/>
          </a:xfrm>
          <a:prstGeom prst="rect">
            <a:avLst/>
          </a:prstGeom>
        </p:spPr>
      </p:pic>
      <p:sp>
        <p:nvSpPr>
          <p:cNvPr id="5" name="TextBox 4">
            <a:extLst>
              <a:ext uri="{FF2B5EF4-FFF2-40B4-BE49-F238E27FC236}">
                <a16:creationId xmlns:a16="http://schemas.microsoft.com/office/drawing/2014/main" id="{4DB3D0E6-DF4A-DBC2-5536-FC2718968CFD}"/>
              </a:ext>
            </a:extLst>
          </p:cNvPr>
          <p:cNvSpPr txBox="1"/>
          <p:nvPr/>
        </p:nvSpPr>
        <p:spPr>
          <a:xfrm>
            <a:off x="512968" y="1916852"/>
            <a:ext cx="4243064" cy="3416320"/>
          </a:xfrm>
          <a:prstGeom prst="rect">
            <a:avLst/>
          </a:prstGeom>
          <a:noFill/>
        </p:spPr>
        <p:txBody>
          <a:bodyPr wrap="square" rtlCol="0">
            <a:spAutoFit/>
          </a:bodyPr>
          <a:lstStyle/>
          <a:p>
            <a:pPr marL="285750" indent="-285750">
              <a:buFont typeface="Arial" panose="020B0604020202020204" pitchFamily="34" charset="0"/>
              <a:buChar char="•"/>
            </a:pPr>
            <a:r>
              <a:rPr lang="en-US" dirty="0"/>
              <a:t>While Males tend to do high quarterly purchase, females are more likely purchasing annually from the store</a:t>
            </a:r>
          </a:p>
          <a:p>
            <a:r>
              <a:rPr lang="en-US" dirty="0"/>
              <a:t> </a:t>
            </a:r>
          </a:p>
          <a:p>
            <a:pPr marL="285750" indent="-285750" algn="l">
              <a:buFont typeface="Arial" panose="020B0604020202020204" pitchFamily="34" charset="0"/>
              <a:buChar char="•"/>
            </a:pPr>
            <a:r>
              <a:rPr lang="en-US" b="1" dirty="0">
                <a:solidFill>
                  <a:schemeClr val="tx1"/>
                </a:solidFill>
                <a:latin typeface="+mn-lt"/>
                <a:cs typeface="InaiMathi" pitchFamily="2" charset="0"/>
              </a:rPr>
              <a:t>By this data viz we can get to know </a:t>
            </a:r>
            <a:r>
              <a:rPr lang="en-US" sz="1800" b="1" i="0" u="none" strike="noStrike" dirty="0">
                <a:solidFill>
                  <a:schemeClr val="tx1"/>
                </a:solidFill>
                <a:effectLst/>
                <a:latin typeface="+mn-lt"/>
              </a:rPr>
              <a:t>Frequency purchase history can predict future buying behavior, aiding in the development of long-term customer relationship strategies.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 name="Slide Number Placeholder 2">
            <a:extLst>
              <a:ext uri="{FF2B5EF4-FFF2-40B4-BE49-F238E27FC236}">
                <a16:creationId xmlns:a16="http://schemas.microsoft.com/office/drawing/2014/main" id="{E82C03B2-36FA-AF3D-84ED-D2E27A49CC16}"/>
              </a:ext>
            </a:extLst>
          </p:cNvPr>
          <p:cNvSpPr>
            <a:spLocks noGrp="1"/>
          </p:cNvSpPr>
          <p:nvPr>
            <p:ph type="sldNum" sz="quarter" idx="7"/>
          </p:nvPr>
        </p:nvSpPr>
        <p:spPr/>
        <p:txBody>
          <a:bodyPr/>
          <a:lstStyle/>
          <a:p>
            <a:fld id="{A1768601-CCC0-AC42-87B3-2E6EC74AF9FD}" type="slidenum">
              <a:rPr lang="en-US" smtClean="0"/>
              <a:t>14</a:t>
            </a:fld>
            <a:endParaRPr lang="en-US"/>
          </a:p>
        </p:txBody>
      </p:sp>
    </p:spTree>
    <p:extLst>
      <p:ext uri="{BB962C8B-B14F-4D97-AF65-F5344CB8AC3E}">
        <p14:creationId xmlns:p14="http://schemas.microsoft.com/office/powerpoint/2010/main" val="187259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8834ED-40FF-F4E6-A7D3-1B1D166D6CBC}"/>
              </a:ext>
            </a:extLst>
          </p:cNvPr>
          <p:cNvPicPr>
            <a:picLocks noChangeAspect="1"/>
          </p:cNvPicPr>
          <p:nvPr/>
        </p:nvPicPr>
        <p:blipFill>
          <a:blip r:embed="rId2"/>
          <a:stretch>
            <a:fillRect/>
          </a:stretch>
        </p:blipFill>
        <p:spPr>
          <a:xfrm>
            <a:off x="336586" y="3270032"/>
            <a:ext cx="4604030" cy="3587968"/>
          </a:xfrm>
          <a:prstGeom prst="rect">
            <a:avLst/>
          </a:prstGeom>
        </p:spPr>
      </p:pic>
      <p:sp>
        <p:nvSpPr>
          <p:cNvPr id="5" name="TextBox 4">
            <a:extLst>
              <a:ext uri="{FF2B5EF4-FFF2-40B4-BE49-F238E27FC236}">
                <a16:creationId xmlns:a16="http://schemas.microsoft.com/office/drawing/2014/main" id="{063B90AD-F1FB-7608-ACBE-0AD0A72776FF}"/>
              </a:ext>
            </a:extLst>
          </p:cNvPr>
          <p:cNvSpPr txBox="1"/>
          <p:nvPr/>
        </p:nvSpPr>
        <p:spPr>
          <a:xfrm>
            <a:off x="336586" y="130815"/>
            <a:ext cx="5168347" cy="461665"/>
          </a:xfrm>
          <a:prstGeom prst="rect">
            <a:avLst/>
          </a:prstGeom>
          <a:noFill/>
        </p:spPr>
        <p:txBody>
          <a:bodyPr wrap="square" rtlCol="0">
            <a:spAutoFit/>
          </a:bodyPr>
          <a:lstStyle/>
          <a:p>
            <a:r>
              <a:rPr lang="en-US" sz="2400" dirty="0"/>
              <a:t>Subscription status by Gender</a:t>
            </a:r>
          </a:p>
        </p:txBody>
      </p:sp>
      <p:sp>
        <p:nvSpPr>
          <p:cNvPr id="6" name="TextBox 5">
            <a:extLst>
              <a:ext uri="{FF2B5EF4-FFF2-40B4-BE49-F238E27FC236}">
                <a16:creationId xmlns:a16="http://schemas.microsoft.com/office/drawing/2014/main" id="{E8599EA9-BD4A-D118-F0A6-0645BF198FA4}"/>
              </a:ext>
            </a:extLst>
          </p:cNvPr>
          <p:cNvSpPr txBox="1"/>
          <p:nvPr/>
        </p:nvSpPr>
        <p:spPr>
          <a:xfrm>
            <a:off x="336586" y="686454"/>
            <a:ext cx="4425126"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n-lt"/>
              </a:rPr>
              <a:t>Males subscribe to the store subscription whereas females don’t this tells us the behavior pattern of customer in subscription gender wise </a:t>
            </a:r>
          </a:p>
          <a:p>
            <a:pPr marL="285750" indent="-285750" algn="l">
              <a:buFont typeface="Arial" panose="020B0604020202020204" pitchFamily="34" charset="0"/>
              <a:buChar char="•"/>
            </a:pPr>
            <a:r>
              <a:rPr lang="en-US" b="1" dirty="0">
                <a:solidFill>
                  <a:schemeClr val="tx1"/>
                </a:solidFill>
                <a:latin typeface="+mn-lt"/>
                <a:cs typeface="InaiMathi" pitchFamily="2" charset="0"/>
              </a:rPr>
              <a:t>By this data viz we can get to know </a:t>
            </a:r>
            <a:r>
              <a:rPr lang="en-US" sz="1800" b="1" i="0" u="none" strike="noStrike" dirty="0">
                <a:solidFill>
                  <a:schemeClr val="tx1"/>
                </a:solidFill>
                <a:effectLst/>
                <a:latin typeface="+mn-lt"/>
              </a:rPr>
              <a:t>Customers with subscriptions make more frequent purchases, indicating a correlation between subscription status and customer loyalty.</a:t>
            </a:r>
          </a:p>
          <a:p>
            <a:endParaRPr lang="en-US" dirty="0"/>
          </a:p>
        </p:txBody>
      </p:sp>
      <p:sp>
        <p:nvSpPr>
          <p:cNvPr id="7" name="Text Placeholder 2">
            <a:extLst>
              <a:ext uri="{FF2B5EF4-FFF2-40B4-BE49-F238E27FC236}">
                <a16:creationId xmlns:a16="http://schemas.microsoft.com/office/drawing/2014/main" id="{98143A71-D711-2760-6250-E2F31762ABCF}"/>
              </a:ext>
            </a:extLst>
          </p:cNvPr>
          <p:cNvSpPr>
            <a:spLocks noGrp="1"/>
          </p:cNvSpPr>
          <p:nvPr>
            <p:ph type="body" idx="1"/>
          </p:nvPr>
        </p:nvSpPr>
        <p:spPr>
          <a:xfrm>
            <a:off x="7046843" y="223148"/>
            <a:ext cx="3196756" cy="369332"/>
          </a:xfrm>
        </p:spPr>
        <p:txBody>
          <a:bodyPr/>
          <a:lstStyle/>
          <a:p>
            <a:r>
              <a:rPr lang="en-US" sz="2400" dirty="0"/>
              <a:t>Transaction Method</a:t>
            </a:r>
          </a:p>
        </p:txBody>
      </p:sp>
      <p:pic>
        <p:nvPicPr>
          <p:cNvPr id="8" name="Picture 7">
            <a:extLst>
              <a:ext uri="{FF2B5EF4-FFF2-40B4-BE49-F238E27FC236}">
                <a16:creationId xmlns:a16="http://schemas.microsoft.com/office/drawing/2014/main" id="{4593D367-5DBC-3BDF-BA14-FB353EDE3AF9}"/>
              </a:ext>
            </a:extLst>
          </p:cNvPr>
          <p:cNvPicPr>
            <a:picLocks noChangeAspect="1"/>
          </p:cNvPicPr>
          <p:nvPr/>
        </p:nvPicPr>
        <p:blipFill>
          <a:blip r:embed="rId3"/>
          <a:stretch>
            <a:fillRect/>
          </a:stretch>
        </p:blipFill>
        <p:spPr>
          <a:xfrm>
            <a:off x="5973417" y="3036188"/>
            <a:ext cx="6129131" cy="2901913"/>
          </a:xfrm>
          <a:prstGeom prst="rect">
            <a:avLst/>
          </a:prstGeom>
        </p:spPr>
      </p:pic>
      <p:sp>
        <p:nvSpPr>
          <p:cNvPr id="10" name="TextBox 9">
            <a:extLst>
              <a:ext uri="{FF2B5EF4-FFF2-40B4-BE49-F238E27FC236}">
                <a16:creationId xmlns:a16="http://schemas.microsoft.com/office/drawing/2014/main" id="{A7FD8E5D-39CC-6371-CF63-4C3CA82E407C}"/>
              </a:ext>
            </a:extLst>
          </p:cNvPr>
          <p:cNvSpPr txBox="1"/>
          <p:nvPr/>
        </p:nvSpPr>
        <p:spPr>
          <a:xfrm>
            <a:off x="6783190" y="684813"/>
            <a:ext cx="4876801"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n-lt"/>
              </a:rPr>
              <a:t>Mostly Purchases are made by credit card with 17.8%, the behavior pattern of customer in transaction method wise </a:t>
            </a:r>
          </a:p>
          <a:p>
            <a:pPr marL="285750" indent="-285750">
              <a:buFont typeface="Arial" panose="020B0604020202020204" pitchFamily="34" charset="0"/>
              <a:buChar char="•"/>
            </a:pPr>
            <a:r>
              <a:rPr lang="en-US" b="1" dirty="0">
                <a:solidFill>
                  <a:schemeClr val="tx1"/>
                </a:solidFill>
                <a:latin typeface="+mn-lt"/>
                <a:cs typeface="InaiMathi" pitchFamily="2" charset="0"/>
              </a:rPr>
              <a:t>By this data viz we can get to know </a:t>
            </a:r>
            <a:r>
              <a:rPr lang="en-US" sz="1800" b="1" i="0" u="none" strike="noStrike" dirty="0">
                <a:solidFill>
                  <a:schemeClr val="tx1"/>
                </a:solidFill>
                <a:effectLst/>
                <a:latin typeface="+mn-lt"/>
              </a:rPr>
              <a:t>Preferred payment methods vary significantly, reflecting diverse financial habits and trust levels in payment security.</a:t>
            </a:r>
            <a:endParaRPr lang="en-US" b="1" dirty="0">
              <a:latin typeface="+mn-lt"/>
            </a:endParaRPr>
          </a:p>
        </p:txBody>
      </p:sp>
      <p:sp>
        <p:nvSpPr>
          <p:cNvPr id="2" name="Slide Number Placeholder 1">
            <a:extLst>
              <a:ext uri="{FF2B5EF4-FFF2-40B4-BE49-F238E27FC236}">
                <a16:creationId xmlns:a16="http://schemas.microsoft.com/office/drawing/2014/main" id="{E881DD9A-EB9C-9319-9F64-3AD1FA9CFA89}"/>
              </a:ext>
            </a:extLst>
          </p:cNvPr>
          <p:cNvSpPr>
            <a:spLocks noGrp="1"/>
          </p:cNvSpPr>
          <p:nvPr>
            <p:ph type="sldNum" sz="quarter" idx="7"/>
          </p:nvPr>
        </p:nvSpPr>
        <p:spPr/>
        <p:txBody>
          <a:bodyPr/>
          <a:lstStyle/>
          <a:p>
            <a:fld id="{A1768601-CCC0-AC42-87B3-2E6EC74AF9FD}" type="slidenum">
              <a:rPr lang="en-US" smtClean="0"/>
              <a:t>15</a:t>
            </a:fld>
            <a:endParaRPr lang="en-US"/>
          </a:p>
        </p:txBody>
      </p:sp>
    </p:spTree>
    <p:extLst>
      <p:ext uri="{BB962C8B-B14F-4D97-AF65-F5344CB8AC3E}">
        <p14:creationId xmlns:p14="http://schemas.microsoft.com/office/powerpoint/2010/main" val="2026750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80CB0C5-1ED2-1370-FC0F-B2E00DFB821B}"/>
              </a:ext>
            </a:extLst>
          </p:cNvPr>
          <p:cNvPicPr>
            <a:picLocks noChangeAspect="1"/>
          </p:cNvPicPr>
          <p:nvPr/>
        </p:nvPicPr>
        <p:blipFill>
          <a:blip r:embed="rId2"/>
          <a:stretch>
            <a:fillRect/>
          </a:stretch>
        </p:blipFill>
        <p:spPr>
          <a:xfrm>
            <a:off x="127253" y="550938"/>
            <a:ext cx="4407357" cy="3182510"/>
          </a:xfrm>
          <a:prstGeom prst="rect">
            <a:avLst/>
          </a:prstGeom>
        </p:spPr>
      </p:pic>
      <p:pic>
        <p:nvPicPr>
          <p:cNvPr id="9" name="Picture 8">
            <a:extLst>
              <a:ext uri="{FF2B5EF4-FFF2-40B4-BE49-F238E27FC236}">
                <a16:creationId xmlns:a16="http://schemas.microsoft.com/office/drawing/2014/main" id="{99D69275-2437-ED72-784C-5EE2CBA557AC}"/>
              </a:ext>
            </a:extLst>
          </p:cNvPr>
          <p:cNvPicPr>
            <a:picLocks noChangeAspect="1"/>
          </p:cNvPicPr>
          <p:nvPr/>
        </p:nvPicPr>
        <p:blipFill>
          <a:blip r:embed="rId3"/>
          <a:stretch>
            <a:fillRect/>
          </a:stretch>
        </p:blipFill>
        <p:spPr>
          <a:xfrm>
            <a:off x="7621438" y="403570"/>
            <a:ext cx="4528178" cy="3269753"/>
          </a:xfrm>
          <a:prstGeom prst="rect">
            <a:avLst/>
          </a:prstGeom>
        </p:spPr>
      </p:pic>
      <p:pic>
        <p:nvPicPr>
          <p:cNvPr id="10" name="Picture 9">
            <a:extLst>
              <a:ext uri="{FF2B5EF4-FFF2-40B4-BE49-F238E27FC236}">
                <a16:creationId xmlns:a16="http://schemas.microsoft.com/office/drawing/2014/main" id="{32F973F8-F5B9-A84E-798B-65D7A8F0A0DF}"/>
              </a:ext>
            </a:extLst>
          </p:cNvPr>
          <p:cNvPicPr>
            <a:picLocks noChangeAspect="1"/>
          </p:cNvPicPr>
          <p:nvPr/>
        </p:nvPicPr>
        <p:blipFill>
          <a:blip r:embed="rId4"/>
          <a:stretch>
            <a:fillRect/>
          </a:stretch>
        </p:blipFill>
        <p:spPr>
          <a:xfrm>
            <a:off x="3881610" y="3550817"/>
            <a:ext cx="4356154" cy="3145536"/>
          </a:xfrm>
          <a:prstGeom prst="rect">
            <a:avLst/>
          </a:prstGeom>
        </p:spPr>
      </p:pic>
      <p:sp>
        <p:nvSpPr>
          <p:cNvPr id="2" name="Slide Number Placeholder 1">
            <a:extLst>
              <a:ext uri="{FF2B5EF4-FFF2-40B4-BE49-F238E27FC236}">
                <a16:creationId xmlns:a16="http://schemas.microsoft.com/office/drawing/2014/main" id="{5736EFC1-CE3F-3593-19C3-F87A2794E678}"/>
              </a:ext>
            </a:extLst>
          </p:cNvPr>
          <p:cNvSpPr>
            <a:spLocks noGrp="1"/>
          </p:cNvSpPr>
          <p:nvPr>
            <p:ph type="sldNum" sz="quarter" idx="7"/>
          </p:nvPr>
        </p:nvSpPr>
        <p:spPr/>
        <p:txBody>
          <a:bodyPr/>
          <a:lstStyle/>
          <a:p>
            <a:fld id="{A1768601-CCC0-AC42-87B3-2E6EC74AF9FD}" type="slidenum">
              <a:rPr lang="en-US" smtClean="0"/>
              <a:t>16</a:t>
            </a:fld>
            <a:endParaRPr lang="en-US"/>
          </a:p>
        </p:txBody>
      </p:sp>
      <p:sp>
        <p:nvSpPr>
          <p:cNvPr id="4" name="TextBox 3">
            <a:extLst>
              <a:ext uri="{FF2B5EF4-FFF2-40B4-BE49-F238E27FC236}">
                <a16:creationId xmlns:a16="http://schemas.microsoft.com/office/drawing/2014/main" id="{94FC5535-1614-A187-2733-6EFCCE4D1786}"/>
              </a:ext>
            </a:extLst>
          </p:cNvPr>
          <p:cNvSpPr txBox="1"/>
          <p:nvPr/>
        </p:nvSpPr>
        <p:spPr>
          <a:xfrm>
            <a:off x="5055725" y="1265030"/>
            <a:ext cx="2432649" cy="1754326"/>
          </a:xfrm>
          <a:prstGeom prst="rect">
            <a:avLst/>
          </a:prstGeom>
          <a:noFill/>
        </p:spPr>
        <p:txBody>
          <a:bodyPr wrap="square" rtlCol="0">
            <a:spAutoFit/>
          </a:bodyPr>
          <a:lstStyle/>
          <a:p>
            <a:r>
              <a:rPr lang="en-US" dirty="0">
                <a:effectLst/>
                <a:latin typeface="+mn-lt"/>
              </a:rPr>
              <a:t>In the AGE group between 0-20 we can see that higher amount of purchase is made of coat , dress , scarf</a:t>
            </a:r>
          </a:p>
          <a:p>
            <a:endParaRPr lang="en-US" dirty="0"/>
          </a:p>
        </p:txBody>
      </p:sp>
      <p:sp>
        <p:nvSpPr>
          <p:cNvPr id="7" name="TextBox 6">
            <a:extLst>
              <a:ext uri="{FF2B5EF4-FFF2-40B4-BE49-F238E27FC236}">
                <a16:creationId xmlns:a16="http://schemas.microsoft.com/office/drawing/2014/main" id="{FB2E8F3D-4421-6A68-F7C6-0D0373C9EDEB}"/>
              </a:ext>
            </a:extLst>
          </p:cNvPr>
          <p:cNvSpPr txBox="1"/>
          <p:nvPr/>
        </p:nvSpPr>
        <p:spPr>
          <a:xfrm>
            <a:off x="8831646" y="4336937"/>
            <a:ext cx="2656894" cy="2031325"/>
          </a:xfrm>
          <a:prstGeom prst="rect">
            <a:avLst/>
          </a:prstGeom>
          <a:noFill/>
        </p:spPr>
        <p:txBody>
          <a:bodyPr wrap="square" rtlCol="0">
            <a:spAutoFit/>
          </a:bodyPr>
          <a:lstStyle/>
          <a:p>
            <a:r>
              <a:rPr lang="en-US" dirty="0">
                <a:effectLst/>
                <a:latin typeface="Helvetica Neue" panose="02000503000000020004" pitchFamily="2" charset="0"/>
              </a:rPr>
              <a:t>In the AGE group between 21-30 we can see that higher amount of purchase is made of skirt , Belt , sweater and shirt.</a:t>
            </a:r>
          </a:p>
          <a:p>
            <a:endParaRPr lang="en-US" dirty="0"/>
          </a:p>
        </p:txBody>
      </p:sp>
      <p:sp>
        <p:nvSpPr>
          <p:cNvPr id="15" name="TextBox 14">
            <a:extLst>
              <a:ext uri="{FF2B5EF4-FFF2-40B4-BE49-F238E27FC236}">
                <a16:creationId xmlns:a16="http://schemas.microsoft.com/office/drawing/2014/main" id="{A4AE5C0B-86A9-1654-B80F-A53F9C41D9F8}"/>
              </a:ext>
            </a:extLst>
          </p:cNvPr>
          <p:cNvSpPr txBox="1"/>
          <p:nvPr/>
        </p:nvSpPr>
        <p:spPr>
          <a:xfrm>
            <a:off x="703460" y="4015063"/>
            <a:ext cx="2756123" cy="2031325"/>
          </a:xfrm>
          <a:prstGeom prst="rect">
            <a:avLst/>
          </a:prstGeom>
          <a:noFill/>
        </p:spPr>
        <p:txBody>
          <a:bodyPr wrap="square" rtlCol="0">
            <a:spAutoFit/>
          </a:bodyPr>
          <a:lstStyle/>
          <a:p>
            <a:r>
              <a:rPr lang="en-US" dirty="0">
                <a:effectLst/>
                <a:latin typeface="Helvetica Neue" panose="02000503000000020004" pitchFamily="2" charset="0"/>
              </a:rPr>
              <a:t>In the AGE group between 31-50 we can see that higher amount of purchase is made of Jacket ,belt , Jewelry and shirt</a:t>
            </a:r>
          </a:p>
          <a:p>
            <a:endParaRPr lang="en-US" dirty="0"/>
          </a:p>
        </p:txBody>
      </p:sp>
      <p:sp>
        <p:nvSpPr>
          <p:cNvPr id="24" name="TextBox 23">
            <a:extLst>
              <a:ext uri="{FF2B5EF4-FFF2-40B4-BE49-F238E27FC236}">
                <a16:creationId xmlns:a16="http://schemas.microsoft.com/office/drawing/2014/main" id="{A2FBBE70-498F-B4D2-C5B4-EE3A9ECAB746}"/>
              </a:ext>
            </a:extLst>
          </p:cNvPr>
          <p:cNvSpPr txBox="1"/>
          <p:nvPr/>
        </p:nvSpPr>
        <p:spPr>
          <a:xfrm>
            <a:off x="247021" y="69440"/>
            <a:ext cx="3886000" cy="400110"/>
          </a:xfrm>
          <a:prstGeom prst="rect">
            <a:avLst/>
          </a:prstGeom>
          <a:noFill/>
        </p:spPr>
        <p:txBody>
          <a:bodyPr wrap="none" rtlCol="0">
            <a:spAutoFit/>
          </a:bodyPr>
          <a:lstStyle/>
          <a:p>
            <a:r>
              <a:rPr lang="en-US" sz="2000" dirty="0"/>
              <a:t>Items Purchased by Age Groups</a:t>
            </a:r>
          </a:p>
        </p:txBody>
      </p:sp>
      <p:cxnSp>
        <p:nvCxnSpPr>
          <p:cNvPr id="26" name="Straight Arrow Connector 25">
            <a:extLst>
              <a:ext uri="{FF2B5EF4-FFF2-40B4-BE49-F238E27FC236}">
                <a16:creationId xmlns:a16="http://schemas.microsoft.com/office/drawing/2014/main" id="{B92A1D98-90B3-6A37-D6ED-4FCD3C505CFB}"/>
              </a:ext>
            </a:extLst>
          </p:cNvPr>
          <p:cNvCxnSpPr/>
          <p:nvPr/>
        </p:nvCxnSpPr>
        <p:spPr>
          <a:xfrm>
            <a:off x="4570563" y="1931286"/>
            <a:ext cx="4851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34FDCA2-EF93-C014-002B-DCBEB02CEF08}"/>
              </a:ext>
            </a:extLst>
          </p:cNvPr>
          <p:cNvCxnSpPr/>
          <p:nvPr/>
        </p:nvCxnSpPr>
        <p:spPr>
          <a:xfrm>
            <a:off x="10037852" y="3673323"/>
            <a:ext cx="0" cy="495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D4AF2A2-E8AD-BA4D-8265-5DF3304B46F6}"/>
              </a:ext>
            </a:extLst>
          </p:cNvPr>
          <p:cNvCxnSpPr/>
          <p:nvPr/>
        </p:nvCxnSpPr>
        <p:spPr>
          <a:xfrm flipH="1">
            <a:off x="3518468" y="4623371"/>
            <a:ext cx="4987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1681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07E68F-396E-F149-8545-B01E8A98E84F}"/>
              </a:ext>
            </a:extLst>
          </p:cNvPr>
          <p:cNvPicPr>
            <a:picLocks noChangeAspect="1"/>
          </p:cNvPicPr>
          <p:nvPr/>
        </p:nvPicPr>
        <p:blipFill>
          <a:blip r:embed="rId2"/>
          <a:stretch>
            <a:fillRect/>
          </a:stretch>
        </p:blipFill>
        <p:spPr>
          <a:xfrm>
            <a:off x="7788965" y="766419"/>
            <a:ext cx="4063215" cy="2934008"/>
          </a:xfrm>
          <a:prstGeom prst="rect">
            <a:avLst/>
          </a:prstGeom>
        </p:spPr>
      </p:pic>
      <p:sp>
        <p:nvSpPr>
          <p:cNvPr id="6" name="TextBox 5">
            <a:extLst>
              <a:ext uri="{FF2B5EF4-FFF2-40B4-BE49-F238E27FC236}">
                <a16:creationId xmlns:a16="http://schemas.microsoft.com/office/drawing/2014/main" id="{C28E0BAA-D4DA-1814-79BD-DD1BF7100B20}"/>
              </a:ext>
            </a:extLst>
          </p:cNvPr>
          <p:cNvSpPr txBox="1"/>
          <p:nvPr/>
        </p:nvSpPr>
        <p:spPr>
          <a:xfrm>
            <a:off x="7788965" y="3879979"/>
            <a:ext cx="4403035" cy="1200329"/>
          </a:xfrm>
          <a:prstGeom prst="rect">
            <a:avLst/>
          </a:prstGeom>
          <a:noFill/>
        </p:spPr>
        <p:txBody>
          <a:bodyPr wrap="square" rtlCol="0">
            <a:spAutoFit/>
          </a:bodyPr>
          <a:lstStyle/>
          <a:p>
            <a:r>
              <a:rPr lang="en-US" sz="1800" dirty="0">
                <a:latin typeface="+mn-lt"/>
              </a:rPr>
              <a:t>In the AGE group between 66+ we can see that higher amount of purchase is made of Jewelry with hoodie and socks </a:t>
            </a:r>
          </a:p>
          <a:p>
            <a:endParaRPr lang="en-US" dirty="0"/>
          </a:p>
        </p:txBody>
      </p:sp>
      <p:sp>
        <p:nvSpPr>
          <p:cNvPr id="2" name="Slide Number Placeholder 1">
            <a:extLst>
              <a:ext uri="{FF2B5EF4-FFF2-40B4-BE49-F238E27FC236}">
                <a16:creationId xmlns:a16="http://schemas.microsoft.com/office/drawing/2014/main" id="{73CDFA06-08A4-B7CA-0B98-D04C31FF98A2}"/>
              </a:ext>
            </a:extLst>
          </p:cNvPr>
          <p:cNvSpPr>
            <a:spLocks noGrp="1"/>
          </p:cNvSpPr>
          <p:nvPr>
            <p:ph type="sldNum" sz="quarter" idx="7"/>
          </p:nvPr>
        </p:nvSpPr>
        <p:spPr/>
        <p:txBody>
          <a:bodyPr/>
          <a:lstStyle/>
          <a:p>
            <a:fld id="{A1768601-CCC0-AC42-87B3-2E6EC74AF9FD}" type="slidenum">
              <a:rPr lang="en-US" smtClean="0"/>
              <a:t>17</a:t>
            </a:fld>
            <a:endParaRPr lang="en-US"/>
          </a:p>
        </p:txBody>
      </p:sp>
      <p:pic>
        <p:nvPicPr>
          <p:cNvPr id="8" name="Picture 7">
            <a:extLst>
              <a:ext uri="{FF2B5EF4-FFF2-40B4-BE49-F238E27FC236}">
                <a16:creationId xmlns:a16="http://schemas.microsoft.com/office/drawing/2014/main" id="{214BB283-0317-A583-BC1C-7CCFDF40866A}"/>
              </a:ext>
            </a:extLst>
          </p:cNvPr>
          <p:cNvPicPr>
            <a:picLocks noChangeAspect="1"/>
          </p:cNvPicPr>
          <p:nvPr/>
        </p:nvPicPr>
        <p:blipFill>
          <a:blip r:embed="rId3"/>
          <a:stretch>
            <a:fillRect/>
          </a:stretch>
        </p:blipFill>
        <p:spPr>
          <a:xfrm>
            <a:off x="339821" y="945971"/>
            <a:ext cx="4063215" cy="2934008"/>
          </a:xfrm>
          <a:prstGeom prst="rect">
            <a:avLst/>
          </a:prstGeom>
        </p:spPr>
      </p:pic>
      <p:sp>
        <p:nvSpPr>
          <p:cNvPr id="9" name="TextBox 8">
            <a:extLst>
              <a:ext uri="{FF2B5EF4-FFF2-40B4-BE49-F238E27FC236}">
                <a16:creationId xmlns:a16="http://schemas.microsoft.com/office/drawing/2014/main" id="{86FFF213-F21D-670E-B73C-C871E506C00F}"/>
              </a:ext>
            </a:extLst>
          </p:cNvPr>
          <p:cNvSpPr txBox="1"/>
          <p:nvPr/>
        </p:nvSpPr>
        <p:spPr>
          <a:xfrm>
            <a:off x="429985" y="3879979"/>
            <a:ext cx="4403035" cy="1200329"/>
          </a:xfrm>
          <a:prstGeom prst="rect">
            <a:avLst/>
          </a:prstGeom>
          <a:noFill/>
        </p:spPr>
        <p:txBody>
          <a:bodyPr wrap="square" rtlCol="0">
            <a:spAutoFit/>
          </a:bodyPr>
          <a:lstStyle/>
          <a:p>
            <a:r>
              <a:rPr lang="en-US" dirty="0">
                <a:effectLst/>
                <a:latin typeface="+mn-lt"/>
              </a:rPr>
              <a:t>In the AGE group between 51-65 we can see that higher amount of purchase is made of sunglasses , shoes ,handbag and blouse </a:t>
            </a:r>
          </a:p>
          <a:p>
            <a:endParaRPr lang="en-US" dirty="0"/>
          </a:p>
        </p:txBody>
      </p:sp>
      <p:sp>
        <p:nvSpPr>
          <p:cNvPr id="10" name="TextBox 9">
            <a:extLst>
              <a:ext uri="{FF2B5EF4-FFF2-40B4-BE49-F238E27FC236}">
                <a16:creationId xmlns:a16="http://schemas.microsoft.com/office/drawing/2014/main" id="{77903C96-E5D7-C0B2-C55A-EC6584F68A2D}"/>
              </a:ext>
            </a:extLst>
          </p:cNvPr>
          <p:cNvSpPr txBox="1"/>
          <p:nvPr/>
        </p:nvSpPr>
        <p:spPr>
          <a:xfrm>
            <a:off x="247021" y="69440"/>
            <a:ext cx="3886000" cy="400110"/>
          </a:xfrm>
          <a:prstGeom prst="rect">
            <a:avLst/>
          </a:prstGeom>
          <a:noFill/>
        </p:spPr>
        <p:txBody>
          <a:bodyPr wrap="none" rtlCol="0">
            <a:spAutoFit/>
          </a:bodyPr>
          <a:lstStyle/>
          <a:p>
            <a:r>
              <a:rPr lang="en-US" sz="2000" dirty="0"/>
              <a:t>Items Purchased by Age Groups</a:t>
            </a:r>
          </a:p>
        </p:txBody>
      </p:sp>
      <p:sp>
        <p:nvSpPr>
          <p:cNvPr id="11" name="TextBox 10">
            <a:extLst>
              <a:ext uri="{FF2B5EF4-FFF2-40B4-BE49-F238E27FC236}">
                <a16:creationId xmlns:a16="http://schemas.microsoft.com/office/drawing/2014/main" id="{F3A0B7CF-B29E-5EAC-12FD-6758C62115DC}"/>
              </a:ext>
            </a:extLst>
          </p:cNvPr>
          <p:cNvSpPr txBox="1"/>
          <p:nvPr/>
        </p:nvSpPr>
        <p:spPr>
          <a:xfrm>
            <a:off x="554805" y="5229546"/>
            <a:ext cx="10809369" cy="646331"/>
          </a:xfrm>
          <a:prstGeom prst="rect">
            <a:avLst/>
          </a:prstGeom>
          <a:noFill/>
        </p:spPr>
        <p:txBody>
          <a:bodyPr wrap="none" rtlCol="0">
            <a:spAutoFit/>
          </a:bodyPr>
          <a:lstStyle/>
          <a:p>
            <a:pPr algn="ctr"/>
            <a:r>
              <a:rPr lang="en-US" b="1" dirty="0">
                <a:solidFill>
                  <a:schemeClr val="tx1"/>
                </a:solidFill>
                <a:latin typeface="+mn-lt"/>
              </a:rPr>
              <a:t>B</a:t>
            </a:r>
            <a:r>
              <a:rPr lang="en-US" sz="1800" b="1" i="0" u="none" strike="noStrike" dirty="0">
                <a:solidFill>
                  <a:schemeClr val="tx1"/>
                </a:solidFill>
                <a:effectLst/>
                <a:latin typeface="+mn-lt"/>
              </a:rPr>
              <a:t>y this </a:t>
            </a:r>
            <a:r>
              <a:rPr lang="en-US" b="1" dirty="0">
                <a:solidFill>
                  <a:schemeClr val="tx1"/>
                </a:solidFill>
                <a:latin typeface="+mn-lt"/>
              </a:rPr>
              <a:t>data viz we get to know that c</a:t>
            </a:r>
            <a:r>
              <a:rPr lang="en-US" sz="1800" b="1" i="0" u="none" strike="noStrike" dirty="0">
                <a:solidFill>
                  <a:schemeClr val="tx1"/>
                </a:solidFill>
                <a:effectLst/>
                <a:latin typeface="+mn-lt"/>
              </a:rPr>
              <a:t>ustomers span a wide range of ages, indicating a diverse customer base.</a:t>
            </a:r>
          </a:p>
          <a:p>
            <a:pPr algn="ctr"/>
            <a:r>
              <a:rPr lang="en-US" sz="1800" b="1" i="0" u="none" strike="noStrike" dirty="0">
                <a:solidFill>
                  <a:schemeClr val="tx1"/>
                </a:solidFill>
                <a:effectLst/>
                <a:latin typeface="+mn-lt"/>
              </a:rPr>
              <a:t>Purchase amount, frequency, and the category are influenced by customer age.</a:t>
            </a:r>
          </a:p>
        </p:txBody>
      </p:sp>
    </p:spTree>
    <p:extLst>
      <p:ext uri="{BB962C8B-B14F-4D97-AF65-F5344CB8AC3E}">
        <p14:creationId xmlns:p14="http://schemas.microsoft.com/office/powerpoint/2010/main" val="356535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CD508-0412-2B2B-52BC-56D79ED7933A}"/>
              </a:ext>
            </a:extLst>
          </p:cNvPr>
          <p:cNvSpPr>
            <a:spLocks noGrp="1"/>
          </p:cNvSpPr>
          <p:nvPr>
            <p:ph type="title"/>
          </p:nvPr>
        </p:nvSpPr>
        <p:spPr>
          <a:xfrm>
            <a:off x="274429" y="3172551"/>
            <a:ext cx="11166065" cy="512897"/>
          </a:xfrm>
        </p:spPr>
        <p:txBody>
          <a:bodyPr/>
          <a:lstStyle/>
          <a:p>
            <a:r>
              <a:rPr lang="en-US" dirty="0">
                <a:solidFill>
                  <a:schemeClr val="bg1"/>
                </a:solidFill>
              </a:rPr>
              <a:t>Modeling Methods</a:t>
            </a:r>
          </a:p>
        </p:txBody>
      </p:sp>
      <p:sp>
        <p:nvSpPr>
          <p:cNvPr id="3" name="Slide Number Placeholder 2">
            <a:extLst>
              <a:ext uri="{FF2B5EF4-FFF2-40B4-BE49-F238E27FC236}">
                <a16:creationId xmlns:a16="http://schemas.microsoft.com/office/drawing/2014/main" id="{9B773201-9C46-914E-9D6D-1B6D3D5188CC}"/>
              </a:ext>
            </a:extLst>
          </p:cNvPr>
          <p:cNvSpPr>
            <a:spLocks noGrp="1"/>
          </p:cNvSpPr>
          <p:nvPr>
            <p:ph type="sldNum" sz="quarter" idx="7"/>
          </p:nvPr>
        </p:nvSpPr>
        <p:spPr/>
        <p:txBody>
          <a:bodyPr/>
          <a:lstStyle/>
          <a:p>
            <a:fld id="{A1768601-CCC0-AC42-87B3-2E6EC74AF9FD}" type="slidenum">
              <a:rPr lang="en-US" smtClean="0"/>
              <a:t>18</a:t>
            </a:fld>
            <a:endParaRPr lang="en-US"/>
          </a:p>
        </p:txBody>
      </p:sp>
    </p:spTree>
    <p:extLst>
      <p:ext uri="{BB962C8B-B14F-4D97-AF65-F5344CB8AC3E}">
        <p14:creationId xmlns:p14="http://schemas.microsoft.com/office/powerpoint/2010/main" val="1567115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475070C-B0CB-ADBF-7E17-C1D2A88653BA}"/>
              </a:ext>
            </a:extLst>
          </p:cNvPr>
          <p:cNvSpPr>
            <a:spLocks noGrp="1"/>
          </p:cNvSpPr>
          <p:nvPr>
            <p:ph type="body" idx="1"/>
          </p:nvPr>
        </p:nvSpPr>
        <p:spPr>
          <a:xfrm>
            <a:off x="345221" y="1134715"/>
            <a:ext cx="11475720" cy="3877985"/>
          </a:xfrm>
        </p:spPr>
        <p:txBody>
          <a:bodyPr/>
          <a:lstStyle/>
          <a:p>
            <a:pPr algn="l"/>
            <a:r>
              <a:rPr lang="en-US" b="0" i="0" u="none" strike="noStrike" dirty="0">
                <a:effectLst/>
              </a:rPr>
              <a:t>Imagine you own a store and want to understand your customers better so you can serve them better ads, offer them deals they'll like, or simply stock more of the items they love. To do this, we have a smart system that groups customers based on what they buy, how much they spend, how often they shop, and what they say about us.</a:t>
            </a:r>
          </a:p>
          <a:p>
            <a:pPr algn="l"/>
            <a:r>
              <a:rPr lang="en-US" b="0" i="0" u="none" strike="noStrike" dirty="0">
                <a:effectLst/>
              </a:rPr>
              <a:t>Here's how it works:</a:t>
            </a:r>
          </a:p>
          <a:p>
            <a:pPr algn="l"/>
            <a:endParaRPr lang="en-US" b="0" i="0" u="none" strike="noStrike" dirty="0">
              <a:effectLst/>
            </a:endParaRPr>
          </a:p>
          <a:p>
            <a:pPr algn="l">
              <a:buFont typeface="Arial" panose="020B0604020202020204" pitchFamily="34" charset="0"/>
              <a:buChar char="•"/>
            </a:pPr>
            <a:r>
              <a:rPr lang="en-US" b="1" i="0" u="none" strike="noStrike" dirty="0">
                <a:effectLst/>
              </a:rPr>
              <a:t>Sorting Customers: </a:t>
            </a:r>
            <a:r>
              <a:rPr lang="en-US" i="0" u="none" strike="noStrike" dirty="0">
                <a:effectLst/>
              </a:rPr>
              <a:t>Categorize customers into different 'baskets' based on spending habits, visit frequency, etc.</a:t>
            </a:r>
          </a:p>
          <a:p>
            <a:pPr algn="l">
              <a:buFont typeface="Arial" panose="020B0604020202020204" pitchFamily="34" charset="0"/>
              <a:buChar char="•"/>
            </a:pPr>
            <a:r>
              <a:rPr lang="en-US" b="1" i="0" u="none" strike="noStrike" dirty="0">
                <a:effectLst/>
              </a:rPr>
              <a:t>Example: High spenders, Frequent visitors</a:t>
            </a:r>
          </a:p>
          <a:p>
            <a:pPr algn="l">
              <a:buFont typeface="Arial" panose="020B0604020202020204" pitchFamily="34" charset="0"/>
              <a:buChar char="•"/>
            </a:pPr>
            <a:r>
              <a:rPr lang="en-US" b="1" i="0" u="none" strike="noStrike" dirty="0">
                <a:effectLst/>
              </a:rPr>
              <a:t>Finding Patterns: </a:t>
            </a:r>
            <a:r>
              <a:rPr lang="en-US" i="0" u="none" strike="noStrike" dirty="0">
                <a:effectLst/>
              </a:rPr>
              <a:t>Analyze shopping habits to identify common behaviors.</a:t>
            </a:r>
          </a:p>
          <a:p>
            <a:pPr algn="l">
              <a:buFont typeface="Arial" panose="020B0604020202020204" pitchFamily="34" charset="0"/>
              <a:buChar char="•"/>
            </a:pPr>
            <a:r>
              <a:rPr lang="en-US" b="1" i="0" u="none" strike="noStrike" dirty="0">
                <a:effectLst/>
              </a:rPr>
              <a:t>Creating Groups</a:t>
            </a:r>
            <a:r>
              <a:rPr lang="en-US" i="0" u="none" strike="noStrike" dirty="0">
                <a:effectLst/>
              </a:rPr>
              <a:t>: Form clusters of customers with similar shopping patterns.</a:t>
            </a:r>
          </a:p>
          <a:p>
            <a:pPr algn="l">
              <a:buFont typeface="Arial" panose="020B0604020202020204" pitchFamily="34" charset="0"/>
              <a:buChar char="•"/>
            </a:pPr>
            <a:r>
              <a:rPr lang="en-US" b="1" i="0" u="none" strike="noStrike" dirty="0">
                <a:effectLst/>
              </a:rPr>
              <a:t>Adjusting to Customers</a:t>
            </a:r>
            <a:r>
              <a:rPr lang="en-US" i="0" u="none" strike="noStrike" dirty="0">
                <a:effectLst/>
              </a:rPr>
              <a:t>: Tailor store offerings based on group preferences.</a:t>
            </a:r>
          </a:p>
          <a:p>
            <a:pPr algn="l">
              <a:buFont typeface="Arial" panose="020B0604020202020204" pitchFamily="34" charset="0"/>
              <a:buChar char="•"/>
            </a:pPr>
            <a:r>
              <a:rPr lang="en-US" b="1" i="0" u="none" strike="noStrike" dirty="0">
                <a:effectLst/>
              </a:rPr>
              <a:t>Key Benefit</a:t>
            </a:r>
            <a:r>
              <a:rPr lang="en-US" i="0" u="none" strike="noStrike" dirty="0">
                <a:effectLst/>
              </a:rPr>
              <a:t>: Personalized shopping experience by learning from customer choices, without intrusive questioning.</a:t>
            </a:r>
            <a:endParaRPr lang="en-US" dirty="0"/>
          </a:p>
          <a:p>
            <a:endParaRPr lang="en-US" dirty="0"/>
          </a:p>
          <a:p>
            <a:r>
              <a:rPr lang="en-US" dirty="0"/>
              <a:t> Link-</a:t>
            </a:r>
            <a:r>
              <a:rPr lang="en-US" dirty="0">
                <a:hlinkClick r:id="rId2" action="ppaction://hlinksldjump"/>
              </a:rPr>
              <a:t>Findings</a:t>
            </a:r>
            <a:endParaRPr lang="en-US" dirty="0"/>
          </a:p>
          <a:p>
            <a:endParaRPr lang="en-US" dirty="0"/>
          </a:p>
        </p:txBody>
      </p:sp>
      <p:sp>
        <p:nvSpPr>
          <p:cNvPr id="4" name="TextBox 3">
            <a:extLst>
              <a:ext uri="{FF2B5EF4-FFF2-40B4-BE49-F238E27FC236}">
                <a16:creationId xmlns:a16="http://schemas.microsoft.com/office/drawing/2014/main" id="{56A6F770-D756-633C-6F29-785220B078F0}"/>
              </a:ext>
            </a:extLst>
          </p:cNvPr>
          <p:cNvSpPr txBox="1"/>
          <p:nvPr/>
        </p:nvSpPr>
        <p:spPr>
          <a:xfrm>
            <a:off x="215900" y="264160"/>
            <a:ext cx="3344185" cy="523220"/>
          </a:xfrm>
          <a:prstGeom prst="rect">
            <a:avLst/>
          </a:prstGeom>
          <a:noFill/>
        </p:spPr>
        <p:txBody>
          <a:bodyPr wrap="none" rtlCol="0">
            <a:spAutoFit/>
          </a:bodyPr>
          <a:lstStyle/>
          <a:p>
            <a:r>
              <a:rPr lang="en-US" sz="2800" dirty="0"/>
              <a:t>K-means Clustering</a:t>
            </a:r>
          </a:p>
        </p:txBody>
      </p:sp>
      <p:sp>
        <p:nvSpPr>
          <p:cNvPr id="5" name="Slide Number Placeholder 4">
            <a:extLst>
              <a:ext uri="{FF2B5EF4-FFF2-40B4-BE49-F238E27FC236}">
                <a16:creationId xmlns:a16="http://schemas.microsoft.com/office/drawing/2014/main" id="{11EF0C75-61C5-24D3-89A8-57B971330803}"/>
              </a:ext>
            </a:extLst>
          </p:cNvPr>
          <p:cNvSpPr>
            <a:spLocks noGrp="1"/>
          </p:cNvSpPr>
          <p:nvPr>
            <p:ph type="sldNum" sz="quarter" idx="7"/>
          </p:nvPr>
        </p:nvSpPr>
        <p:spPr/>
        <p:txBody>
          <a:bodyPr/>
          <a:lstStyle/>
          <a:p>
            <a:fld id="{A1768601-CCC0-AC42-87B3-2E6EC74AF9FD}" type="slidenum">
              <a:rPr lang="en-US" smtClean="0"/>
              <a:t>19</a:t>
            </a:fld>
            <a:endParaRPr lang="en-US"/>
          </a:p>
        </p:txBody>
      </p:sp>
    </p:spTree>
    <p:extLst>
      <p:ext uri="{BB962C8B-B14F-4D97-AF65-F5344CB8AC3E}">
        <p14:creationId xmlns:p14="http://schemas.microsoft.com/office/powerpoint/2010/main" val="4146667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49DE9-34E2-09F3-7ADE-590BD947131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73F54DB4-DFCB-2434-F4E9-6067ECD591E2}"/>
              </a:ext>
            </a:extLst>
          </p:cNvPr>
          <p:cNvSpPr>
            <a:spLocks noGrp="1"/>
          </p:cNvSpPr>
          <p:nvPr>
            <p:ph sz="half" idx="2"/>
          </p:nvPr>
        </p:nvSpPr>
        <p:spPr>
          <a:xfrm>
            <a:off x="576699" y="1738650"/>
            <a:ext cx="8813881" cy="3470181"/>
          </a:xfrm>
        </p:spPr>
        <p:txBody>
          <a:bodyPr/>
          <a:lstStyle/>
          <a:p>
            <a:pPr marL="379095" indent="-366395">
              <a:lnSpc>
                <a:spcPct val="100000"/>
              </a:lnSpc>
              <a:spcBef>
                <a:spcPts val="420"/>
              </a:spcBef>
              <a:buFont typeface="Arial"/>
              <a:buChar char="●"/>
              <a:tabLst>
                <a:tab pos="379095" algn="l"/>
              </a:tabLst>
            </a:pPr>
            <a:r>
              <a:rPr lang="en-US" sz="2000" spc="60" dirty="0">
                <a:solidFill>
                  <a:schemeClr val="tx1"/>
                </a:solidFill>
                <a:latin typeface="Calibri"/>
                <a:cs typeface="Calibri"/>
              </a:rPr>
              <a:t>Executive</a:t>
            </a:r>
            <a:r>
              <a:rPr lang="en-US" sz="2000" spc="65" dirty="0">
                <a:solidFill>
                  <a:schemeClr val="tx1"/>
                </a:solidFill>
                <a:latin typeface="Calibri"/>
                <a:cs typeface="Calibri"/>
              </a:rPr>
              <a:t> </a:t>
            </a:r>
            <a:r>
              <a:rPr lang="en-US" sz="2000" spc="-10" dirty="0">
                <a:solidFill>
                  <a:schemeClr val="tx1"/>
                </a:solidFill>
                <a:latin typeface="Calibri"/>
                <a:cs typeface="Calibri"/>
              </a:rPr>
              <a:t>summary</a:t>
            </a:r>
            <a:endParaRPr lang="en-US" sz="2000" dirty="0">
              <a:solidFill>
                <a:schemeClr val="tx1"/>
              </a:solidFill>
              <a:latin typeface="Calibri"/>
              <a:cs typeface="Calibri"/>
            </a:endParaRPr>
          </a:p>
          <a:p>
            <a:pPr marL="379095" indent="-366395">
              <a:lnSpc>
                <a:spcPct val="100000"/>
              </a:lnSpc>
              <a:spcBef>
                <a:spcPts val="325"/>
              </a:spcBef>
              <a:buFont typeface="Arial"/>
              <a:buChar char="●"/>
              <a:tabLst>
                <a:tab pos="379095" algn="l"/>
              </a:tabLst>
            </a:pPr>
            <a:r>
              <a:rPr lang="en-US" sz="2000" dirty="0">
                <a:solidFill>
                  <a:schemeClr val="tx1"/>
                </a:solidFill>
                <a:latin typeface="Calibri"/>
                <a:cs typeface="Calibri"/>
              </a:rPr>
              <a:t>Project</a:t>
            </a:r>
            <a:r>
              <a:rPr lang="en-US" sz="2000" spc="305" dirty="0">
                <a:solidFill>
                  <a:schemeClr val="tx1"/>
                </a:solidFill>
                <a:latin typeface="Calibri"/>
                <a:cs typeface="Calibri"/>
              </a:rPr>
              <a:t> </a:t>
            </a:r>
            <a:r>
              <a:rPr lang="en-US" sz="2000" dirty="0">
                <a:solidFill>
                  <a:schemeClr val="tx1"/>
                </a:solidFill>
                <a:latin typeface="Calibri"/>
                <a:cs typeface="Calibri"/>
              </a:rPr>
              <a:t>plan</a:t>
            </a:r>
            <a:r>
              <a:rPr lang="en-US" sz="2000" spc="305" dirty="0">
                <a:solidFill>
                  <a:schemeClr val="tx1"/>
                </a:solidFill>
                <a:latin typeface="Calibri"/>
                <a:cs typeface="Calibri"/>
              </a:rPr>
              <a:t> </a:t>
            </a:r>
            <a:r>
              <a:rPr lang="en-US" sz="2000" spc="60" dirty="0">
                <a:solidFill>
                  <a:schemeClr val="tx1"/>
                </a:solidFill>
                <a:latin typeface="Calibri"/>
                <a:cs typeface="Calibri"/>
              </a:rPr>
              <a:t>recap</a:t>
            </a:r>
            <a:endParaRPr lang="en-US" sz="2000" dirty="0">
              <a:solidFill>
                <a:schemeClr val="tx1"/>
              </a:solidFill>
              <a:latin typeface="Calibri"/>
              <a:cs typeface="Calibri"/>
            </a:endParaRPr>
          </a:p>
          <a:p>
            <a:pPr marL="379095" indent="-366395">
              <a:lnSpc>
                <a:spcPct val="100000"/>
              </a:lnSpc>
              <a:spcBef>
                <a:spcPts val="325"/>
              </a:spcBef>
              <a:buFont typeface="Arial"/>
              <a:buChar char="●"/>
              <a:tabLst>
                <a:tab pos="379095" algn="l"/>
              </a:tabLst>
            </a:pPr>
            <a:r>
              <a:rPr lang="en-US" sz="2000" spc="40" dirty="0">
                <a:solidFill>
                  <a:schemeClr val="tx1"/>
                </a:solidFill>
                <a:latin typeface="Calibri"/>
                <a:cs typeface="Calibri"/>
              </a:rPr>
              <a:t>Data</a:t>
            </a:r>
            <a:endParaRPr lang="en-US" sz="2000" dirty="0">
              <a:solidFill>
                <a:schemeClr val="tx1"/>
              </a:solidFill>
              <a:latin typeface="Calibri"/>
              <a:cs typeface="Calibri"/>
            </a:endParaRPr>
          </a:p>
          <a:p>
            <a:pPr marL="379095" indent="-366395">
              <a:lnSpc>
                <a:spcPct val="100000"/>
              </a:lnSpc>
              <a:spcBef>
                <a:spcPts val="325"/>
              </a:spcBef>
              <a:buFont typeface="Arial"/>
              <a:buChar char="●"/>
              <a:tabLst>
                <a:tab pos="379095" algn="l"/>
              </a:tabLst>
            </a:pPr>
            <a:r>
              <a:rPr lang="en-US" sz="2000" dirty="0">
                <a:solidFill>
                  <a:schemeClr val="tx1"/>
                </a:solidFill>
                <a:latin typeface="Calibri"/>
                <a:cs typeface="Calibri"/>
              </a:rPr>
              <a:t>Exploratory</a:t>
            </a:r>
            <a:r>
              <a:rPr lang="en-US" sz="2000" spc="345" dirty="0">
                <a:solidFill>
                  <a:schemeClr val="tx1"/>
                </a:solidFill>
                <a:latin typeface="Calibri"/>
                <a:cs typeface="Calibri"/>
              </a:rPr>
              <a:t> </a:t>
            </a:r>
            <a:r>
              <a:rPr lang="en-US" sz="2000" dirty="0">
                <a:solidFill>
                  <a:schemeClr val="tx1"/>
                </a:solidFill>
                <a:latin typeface="Calibri"/>
                <a:cs typeface="Calibri"/>
              </a:rPr>
              <a:t>data</a:t>
            </a:r>
            <a:r>
              <a:rPr lang="en-US" sz="2000" spc="350" dirty="0">
                <a:solidFill>
                  <a:schemeClr val="tx1"/>
                </a:solidFill>
                <a:latin typeface="Calibri"/>
                <a:cs typeface="Calibri"/>
              </a:rPr>
              <a:t> </a:t>
            </a:r>
            <a:r>
              <a:rPr lang="en-US" sz="2000" spc="50" dirty="0">
                <a:solidFill>
                  <a:schemeClr val="tx1"/>
                </a:solidFill>
                <a:latin typeface="Calibri"/>
                <a:cs typeface="Calibri"/>
              </a:rPr>
              <a:t>analysis</a:t>
            </a:r>
          </a:p>
          <a:p>
            <a:pPr marL="379095" indent="-366395">
              <a:lnSpc>
                <a:spcPct val="100000"/>
              </a:lnSpc>
              <a:spcBef>
                <a:spcPts val="325"/>
              </a:spcBef>
              <a:buFont typeface="Arial"/>
              <a:buChar char="●"/>
              <a:tabLst>
                <a:tab pos="379095" algn="l"/>
              </a:tabLst>
            </a:pPr>
            <a:r>
              <a:rPr lang="en-US" sz="2000" spc="50" dirty="0">
                <a:solidFill>
                  <a:schemeClr val="tx1"/>
                </a:solidFill>
              </a:rPr>
              <a:t>Modelling Methods </a:t>
            </a:r>
          </a:p>
          <a:p>
            <a:pPr marL="379095" indent="-366395">
              <a:lnSpc>
                <a:spcPct val="100000"/>
              </a:lnSpc>
              <a:spcBef>
                <a:spcPts val="325"/>
              </a:spcBef>
              <a:buFont typeface="Arial"/>
              <a:buChar char="●"/>
              <a:tabLst>
                <a:tab pos="379095" algn="l"/>
              </a:tabLst>
            </a:pPr>
            <a:r>
              <a:rPr lang="en-US" sz="2000" spc="50" dirty="0">
                <a:solidFill>
                  <a:schemeClr val="tx1"/>
                </a:solidFill>
                <a:latin typeface="Calibri"/>
                <a:cs typeface="Calibri"/>
              </a:rPr>
              <a:t>Findings</a:t>
            </a:r>
          </a:p>
          <a:p>
            <a:pPr marL="379095" indent="-366395">
              <a:lnSpc>
                <a:spcPct val="100000"/>
              </a:lnSpc>
              <a:spcBef>
                <a:spcPts val="325"/>
              </a:spcBef>
              <a:buFont typeface="Arial"/>
              <a:buChar char="●"/>
              <a:tabLst>
                <a:tab pos="379095" algn="l"/>
              </a:tabLst>
            </a:pPr>
            <a:r>
              <a:rPr lang="en-US" sz="2000" spc="50" dirty="0">
                <a:solidFill>
                  <a:schemeClr val="tx1"/>
                </a:solidFill>
              </a:rPr>
              <a:t>Recommendations and next step</a:t>
            </a:r>
          </a:p>
          <a:p>
            <a:pPr marL="379095" indent="-366395">
              <a:lnSpc>
                <a:spcPct val="100000"/>
              </a:lnSpc>
              <a:spcBef>
                <a:spcPts val="325"/>
              </a:spcBef>
              <a:buFont typeface="Arial"/>
              <a:buChar char="●"/>
              <a:tabLst>
                <a:tab pos="379095" algn="l"/>
              </a:tabLst>
            </a:pPr>
            <a:r>
              <a:rPr lang="en-US" sz="2000" spc="50" dirty="0">
                <a:solidFill>
                  <a:schemeClr val="tx1"/>
                </a:solidFill>
                <a:latin typeface="Calibri"/>
                <a:cs typeface="Calibri"/>
              </a:rPr>
              <a:t>Appendix</a:t>
            </a:r>
            <a:endParaRPr lang="en-US" sz="2000" dirty="0">
              <a:solidFill>
                <a:schemeClr val="tx1"/>
              </a:solidFill>
              <a:latin typeface="Calibri"/>
              <a:cs typeface="Calibri"/>
            </a:endParaRPr>
          </a:p>
          <a:p>
            <a:endParaRPr lang="en-US" dirty="0"/>
          </a:p>
        </p:txBody>
      </p:sp>
      <p:sp>
        <p:nvSpPr>
          <p:cNvPr id="4" name="Slide Number Placeholder 3">
            <a:extLst>
              <a:ext uri="{FF2B5EF4-FFF2-40B4-BE49-F238E27FC236}">
                <a16:creationId xmlns:a16="http://schemas.microsoft.com/office/drawing/2014/main" id="{27C1A6C3-EA49-6FB2-72DF-6A764CBD7E73}"/>
              </a:ext>
            </a:extLst>
          </p:cNvPr>
          <p:cNvSpPr>
            <a:spLocks noGrp="1"/>
          </p:cNvSpPr>
          <p:nvPr>
            <p:ph type="sldNum" sz="quarter" idx="7"/>
          </p:nvPr>
        </p:nvSpPr>
        <p:spPr/>
        <p:txBody>
          <a:bodyPr/>
          <a:lstStyle/>
          <a:p>
            <a:fld id="{A1768601-CCC0-AC42-87B3-2E6EC74AF9FD}" type="slidenum">
              <a:rPr lang="en-US" smtClean="0"/>
              <a:t>2</a:t>
            </a:fld>
            <a:endParaRPr lang="en-US"/>
          </a:p>
        </p:txBody>
      </p:sp>
    </p:spTree>
    <p:extLst>
      <p:ext uri="{BB962C8B-B14F-4D97-AF65-F5344CB8AC3E}">
        <p14:creationId xmlns:p14="http://schemas.microsoft.com/office/powerpoint/2010/main" val="963478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F7D834-9DC4-6BB8-E9B2-8E201867C8DC}"/>
              </a:ext>
            </a:extLst>
          </p:cNvPr>
          <p:cNvSpPr>
            <a:spLocks noGrp="1"/>
          </p:cNvSpPr>
          <p:nvPr>
            <p:ph type="body" idx="1"/>
          </p:nvPr>
        </p:nvSpPr>
        <p:spPr>
          <a:xfrm>
            <a:off x="345221" y="1024699"/>
            <a:ext cx="11475720" cy="3877985"/>
          </a:xfrm>
        </p:spPr>
        <p:txBody>
          <a:bodyPr/>
          <a:lstStyle/>
          <a:p>
            <a:pPr algn="l">
              <a:buFont typeface="Arial" panose="020B0604020202020204" pitchFamily="34" charset="0"/>
              <a:buChar char="•"/>
            </a:pPr>
            <a:r>
              <a:rPr lang="en-US" b="1" i="0" u="none" strike="noStrike" dirty="0">
                <a:effectLst/>
              </a:rPr>
              <a:t>The Features We Look At</a:t>
            </a:r>
            <a:r>
              <a:rPr lang="en-US" b="0" i="0" u="none" strike="noStrike" dirty="0">
                <a:effectLst/>
              </a:rPr>
              <a:t>: The model doesn't just look at what people buy. It considers several features – like:</a:t>
            </a:r>
          </a:p>
          <a:p>
            <a:pPr marL="742950" lvl="1" indent="-285750" algn="l">
              <a:buFont typeface="Arial" panose="020B0604020202020204" pitchFamily="34" charset="0"/>
              <a:buChar char="•"/>
            </a:pPr>
            <a:r>
              <a:rPr lang="en-US" b="1" i="0" u="none" strike="noStrike" dirty="0">
                <a:effectLst/>
              </a:rPr>
              <a:t>'Purchase Amount (USD)'</a:t>
            </a:r>
            <a:r>
              <a:rPr lang="en-US" b="0" i="0" u="none" strike="noStrike" dirty="0">
                <a:effectLst/>
              </a:rPr>
              <a:t>: How much money they typically spend on each visit.</a:t>
            </a:r>
          </a:p>
          <a:p>
            <a:pPr marL="742950" lvl="1" indent="-285750" algn="l">
              <a:buFont typeface="Arial" panose="020B0604020202020204" pitchFamily="34" charset="0"/>
              <a:buChar char="•"/>
            </a:pPr>
            <a:r>
              <a:rPr lang="en-US" b="1" i="0" u="none" strike="noStrike" dirty="0">
                <a:effectLst/>
              </a:rPr>
              <a:t>'Previous Purchases'</a:t>
            </a:r>
            <a:r>
              <a:rPr lang="en-US" b="0" i="0" u="none" strike="noStrike" dirty="0">
                <a:effectLst/>
              </a:rPr>
              <a:t>: How often they've shopped with us before.</a:t>
            </a:r>
          </a:p>
          <a:p>
            <a:pPr marL="742950" lvl="1" indent="-285750" algn="l">
              <a:buFont typeface="Arial" panose="020B0604020202020204" pitchFamily="34" charset="0"/>
              <a:buChar char="•"/>
            </a:pPr>
            <a:r>
              <a:rPr lang="en-US" b="1" i="0" u="none" strike="noStrike" dirty="0">
                <a:effectLst/>
              </a:rPr>
              <a:t>Age</a:t>
            </a:r>
            <a:r>
              <a:rPr lang="en-US" b="0" i="0" u="none" strike="noStrike" dirty="0">
                <a:effectLst/>
              </a:rPr>
              <a:t>: It might give us a clue about their stage in life, which can influence shopping habits.</a:t>
            </a:r>
          </a:p>
          <a:p>
            <a:pPr marL="742950" lvl="1" indent="-285750" algn="l">
              <a:buFont typeface="Arial" panose="020B0604020202020204" pitchFamily="34" charset="0"/>
              <a:buChar char="•"/>
            </a:pPr>
            <a:r>
              <a:rPr lang="en-US" b="1" i="0" u="none" strike="noStrike" dirty="0">
                <a:effectLst/>
              </a:rPr>
              <a:t>Gender</a:t>
            </a:r>
            <a:r>
              <a:rPr lang="en-US" b="0" i="0" u="none" strike="noStrike" dirty="0">
                <a:effectLst/>
              </a:rPr>
              <a:t>: To tailor promotions for products traditionally favored by different genders.</a:t>
            </a:r>
          </a:p>
          <a:p>
            <a:pPr marL="742950" lvl="1" indent="-285750" algn="l">
              <a:buFont typeface="Arial" panose="020B0604020202020204" pitchFamily="34" charset="0"/>
              <a:buChar char="•"/>
            </a:pPr>
            <a:r>
              <a:rPr lang="en-US" b="1" i="0" u="none" strike="noStrike" dirty="0">
                <a:effectLst/>
              </a:rPr>
              <a:t>Item Purchased and Category</a:t>
            </a:r>
            <a:r>
              <a:rPr lang="en-US" b="0" i="0" u="none" strike="noStrike" dirty="0">
                <a:effectLst/>
              </a:rPr>
              <a:t>: To understand what products are popular among different groups.</a:t>
            </a:r>
          </a:p>
          <a:p>
            <a:pPr marL="742950" lvl="1" indent="-285750" algn="l">
              <a:buFont typeface="Arial" panose="020B0604020202020204" pitchFamily="34" charset="0"/>
              <a:buChar char="•"/>
            </a:pPr>
            <a:r>
              <a:rPr lang="en-US" b="1" i="0" u="none" strike="noStrike" dirty="0">
                <a:effectLst/>
              </a:rPr>
              <a:t>Review Rating</a:t>
            </a:r>
            <a:r>
              <a:rPr lang="en-US" b="0" i="0" u="none" strike="noStrike" dirty="0">
                <a:effectLst/>
              </a:rPr>
              <a:t>: How happy they are with their purchases, which tells us if we're on the right track with our product offerings.</a:t>
            </a:r>
          </a:p>
          <a:p>
            <a:pPr algn="l">
              <a:buFont typeface="Arial" panose="020B0604020202020204" pitchFamily="34" charset="0"/>
              <a:buChar char="•"/>
            </a:pPr>
            <a:r>
              <a:rPr lang="en-US" b="1" i="0" u="none" strike="noStrike" dirty="0">
                <a:effectLst/>
              </a:rPr>
              <a:t>Why It's Useful</a:t>
            </a:r>
            <a:r>
              <a:rPr lang="en-US" b="0" i="0" u="none" strike="noStrike" dirty="0">
                <a:effectLst/>
              </a:rPr>
              <a:t>: </a:t>
            </a:r>
            <a:r>
              <a:rPr lang="en-US" i="0" u="none" strike="noStrike" dirty="0">
                <a:effectLst/>
              </a:rPr>
              <a:t>With this information, we can create a more welcoming and personalized community space. For instance, if we know a group often buys children's toys, we might send them updates when we have a toy sale or a new collection. If another group often buys books, we could invite them to a book club or author signing event</a:t>
            </a:r>
            <a:r>
              <a:rPr lang="en-US" b="0" i="0" u="none" strike="noStrike" dirty="0">
                <a:effectLst/>
              </a:rPr>
              <a:t>.</a:t>
            </a:r>
          </a:p>
          <a:p>
            <a:pPr algn="l">
              <a:buFont typeface="Arial" panose="020B0604020202020204" pitchFamily="34" charset="0"/>
              <a:buChar char="•"/>
            </a:pPr>
            <a:endParaRPr lang="en-US" dirty="0"/>
          </a:p>
          <a:p>
            <a:pPr algn="l">
              <a:buFont typeface="Arial" panose="020B0604020202020204" pitchFamily="34" charset="0"/>
              <a:buChar char="•"/>
            </a:pPr>
            <a:r>
              <a:rPr lang="en-US" b="0" i="0" u="none" strike="noStrike" dirty="0">
                <a:effectLst/>
              </a:rPr>
              <a:t>For Technical slide go to this link-  </a:t>
            </a:r>
            <a:r>
              <a:rPr lang="en-US" b="0" i="0" u="none" strike="noStrike" dirty="0">
                <a:effectLst/>
                <a:hlinkClick r:id="rId2" action="ppaction://hlinksldjump"/>
              </a:rPr>
              <a:t> Appendix section  </a:t>
            </a:r>
            <a:endParaRPr lang="en-US" b="0" i="0" u="none" strike="noStrike" dirty="0">
              <a:effectLst/>
            </a:endParaRPr>
          </a:p>
          <a:p>
            <a:endParaRPr lang="en-US" dirty="0"/>
          </a:p>
        </p:txBody>
      </p:sp>
      <p:sp>
        <p:nvSpPr>
          <p:cNvPr id="4" name="Slide Number Placeholder 3">
            <a:extLst>
              <a:ext uri="{FF2B5EF4-FFF2-40B4-BE49-F238E27FC236}">
                <a16:creationId xmlns:a16="http://schemas.microsoft.com/office/drawing/2014/main" id="{73B76DB8-0EB9-BFEF-F889-E4DD36B0D789}"/>
              </a:ext>
            </a:extLst>
          </p:cNvPr>
          <p:cNvSpPr>
            <a:spLocks noGrp="1"/>
          </p:cNvSpPr>
          <p:nvPr>
            <p:ph type="sldNum" sz="quarter" idx="7"/>
          </p:nvPr>
        </p:nvSpPr>
        <p:spPr/>
        <p:txBody>
          <a:bodyPr/>
          <a:lstStyle/>
          <a:p>
            <a:fld id="{A1768601-CCC0-AC42-87B3-2E6EC74AF9FD}" type="slidenum">
              <a:rPr lang="en-US" smtClean="0"/>
              <a:t>20</a:t>
            </a:fld>
            <a:endParaRPr lang="en-US"/>
          </a:p>
        </p:txBody>
      </p:sp>
      <p:sp>
        <p:nvSpPr>
          <p:cNvPr id="2" name="TextBox 1">
            <a:extLst>
              <a:ext uri="{FF2B5EF4-FFF2-40B4-BE49-F238E27FC236}">
                <a16:creationId xmlns:a16="http://schemas.microsoft.com/office/drawing/2014/main" id="{94478889-7C54-A89F-CE6A-B7DB2DCA9D0A}"/>
              </a:ext>
            </a:extLst>
          </p:cNvPr>
          <p:cNvSpPr txBox="1"/>
          <p:nvPr/>
        </p:nvSpPr>
        <p:spPr>
          <a:xfrm>
            <a:off x="345221" y="164623"/>
            <a:ext cx="4121641" cy="523220"/>
          </a:xfrm>
          <a:prstGeom prst="rect">
            <a:avLst/>
          </a:prstGeom>
          <a:noFill/>
        </p:spPr>
        <p:txBody>
          <a:bodyPr wrap="none" rtlCol="0">
            <a:spAutoFit/>
          </a:bodyPr>
          <a:lstStyle/>
          <a:p>
            <a:r>
              <a:rPr lang="en-US" sz="2800" dirty="0"/>
              <a:t>Why k-means clustering </a:t>
            </a:r>
          </a:p>
        </p:txBody>
      </p:sp>
    </p:spTree>
    <p:extLst>
      <p:ext uri="{BB962C8B-B14F-4D97-AF65-F5344CB8AC3E}">
        <p14:creationId xmlns:p14="http://schemas.microsoft.com/office/powerpoint/2010/main" val="3822654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71823-D473-1D39-4ACB-EF5489DBF491}"/>
              </a:ext>
            </a:extLst>
          </p:cNvPr>
          <p:cNvSpPr>
            <a:spLocks noGrp="1"/>
          </p:cNvSpPr>
          <p:nvPr>
            <p:ph type="title"/>
          </p:nvPr>
        </p:nvSpPr>
        <p:spPr>
          <a:xfrm>
            <a:off x="345221" y="389413"/>
            <a:ext cx="11166065" cy="512897"/>
          </a:xfrm>
        </p:spPr>
        <p:txBody>
          <a:bodyPr/>
          <a:lstStyle/>
          <a:p>
            <a:r>
              <a:rPr lang="en-US" i="0" u="none" strike="noStrike" dirty="0">
                <a:effectLst/>
                <a:latin typeface="+mn-lt"/>
              </a:rPr>
              <a:t>K-Prototypes model</a:t>
            </a:r>
            <a:endParaRPr lang="en-US" dirty="0">
              <a:latin typeface="+mn-lt"/>
            </a:endParaRPr>
          </a:p>
        </p:txBody>
      </p:sp>
      <p:sp>
        <p:nvSpPr>
          <p:cNvPr id="3" name="Text Placeholder 2">
            <a:extLst>
              <a:ext uri="{FF2B5EF4-FFF2-40B4-BE49-F238E27FC236}">
                <a16:creationId xmlns:a16="http://schemas.microsoft.com/office/drawing/2014/main" id="{0DEF4938-D80C-AD0C-E618-2AA1BE51A65D}"/>
              </a:ext>
            </a:extLst>
          </p:cNvPr>
          <p:cNvSpPr>
            <a:spLocks noGrp="1"/>
          </p:cNvSpPr>
          <p:nvPr>
            <p:ph type="body" idx="1"/>
          </p:nvPr>
        </p:nvSpPr>
        <p:spPr>
          <a:xfrm>
            <a:off x="345221" y="1248565"/>
            <a:ext cx="11475720" cy="3877985"/>
          </a:xfrm>
        </p:spPr>
        <p:txBody>
          <a:bodyPr/>
          <a:lstStyle/>
          <a:p>
            <a:pPr algn="l"/>
            <a:r>
              <a:rPr lang="en-US" b="0" i="0" u="none" strike="noStrike" dirty="0">
                <a:effectLst/>
              </a:rPr>
              <a:t>Imagine you're a chef in a large restaurant. You want to create a special menu that appeals to different groups of diners. You know various things about your diners, such as their favorite ingredients (categorical feature), how much they usually spend (numerical feature), and how spicy they like their food (categorical feature).</a:t>
            </a:r>
          </a:p>
          <a:p>
            <a:pPr algn="l"/>
            <a:r>
              <a:rPr lang="en-US" b="1" i="0" u="none" strike="noStrike" dirty="0">
                <a:effectLst/>
              </a:rPr>
              <a:t>K-Prototypes clustering</a:t>
            </a:r>
            <a:r>
              <a:rPr lang="en-US" b="0" i="0" u="none" strike="noStrike" dirty="0">
                <a:effectLst/>
              </a:rPr>
              <a:t> is like creating the perfect seating chart for a dinner party. It's a method where you sort diners into groups based on what you know about them:</a:t>
            </a:r>
          </a:p>
          <a:p>
            <a:pPr algn="l">
              <a:buFont typeface="Arial" panose="020B0604020202020204" pitchFamily="34" charset="0"/>
              <a:buChar char="•"/>
            </a:pPr>
            <a:r>
              <a:rPr lang="en-US" b="1" i="0" u="none" strike="noStrike" dirty="0">
                <a:effectLst/>
              </a:rPr>
              <a:t>Favorite Ingredients (Categorical)</a:t>
            </a:r>
            <a:r>
              <a:rPr lang="en-US" b="0" i="0" u="none" strike="noStrike" dirty="0">
                <a:effectLst/>
              </a:rPr>
              <a:t>: You group people who like similar ingredients. For instance, some love avocado and quinoa, while others prefer steak and potatoes. These preferences are like categorical features because they are distinct and specific categories.</a:t>
            </a:r>
          </a:p>
          <a:p>
            <a:pPr algn="l">
              <a:buFont typeface="Arial" panose="020B0604020202020204" pitchFamily="34" charset="0"/>
              <a:buChar char="•"/>
            </a:pPr>
            <a:r>
              <a:rPr lang="en-US" b="1" i="0" u="none" strike="noStrike" dirty="0">
                <a:effectLst/>
              </a:rPr>
              <a:t>Spending (Numerical)</a:t>
            </a:r>
            <a:r>
              <a:rPr lang="en-US" b="0" i="0" u="none" strike="noStrike" dirty="0">
                <a:effectLst/>
              </a:rPr>
              <a:t>: You also consider how much diners are willing to spend. Those who enjoy fine dining and expensive wines might be grouped together, whereas budget-conscious diners who prefer a simple meal would form another group. These are numerical features because they can be measured and compared directly.</a:t>
            </a:r>
          </a:p>
          <a:p>
            <a:pPr algn="l">
              <a:buFont typeface="Arial" panose="020B0604020202020204" pitchFamily="34" charset="0"/>
              <a:buChar char="•"/>
            </a:pPr>
            <a:r>
              <a:rPr lang="en-US" b="1" i="0" u="none" strike="noStrike" dirty="0">
                <a:effectLst/>
              </a:rPr>
              <a:t>Spice Preference (Categorical)</a:t>
            </a:r>
            <a:r>
              <a:rPr lang="en-US" b="0" i="0" u="none" strike="noStrike" dirty="0">
                <a:effectLst/>
              </a:rPr>
              <a:t>: Some like it hot, and others don't. Grouping diners by those who enjoy a fiery meal versus those who prefer milder flavors helps you tailor the spice levels to each table.</a:t>
            </a:r>
          </a:p>
          <a:p>
            <a:endParaRPr lang="en-US" dirty="0"/>
          </a:p>
        </p:txBody>
      </p:sp>
      <p:sp>
        <p:nvSpPr>
          <p:cNvPr id="4" name="Slide Number Placeholder 3">
            <a:extLst>
              <a:ext uri="{FF2B5EF4-FFF2-40B4-BE49-F238E27FC236}">
                <a16:creationId xmlns:a16="http://schemas.microsoft.com/office/drawing/2014/main" id="{F8894AFA-6916-1C1E-8252-5A7213D72248}"/>
              </a:ext>
            </a:extLst>
          </p:cNvPr>
          <p:cNvSpPr>
            <a:spLocks noGrp="1"/>
          </p:cNvSpPr>
          <p:nvPr>
            <p:ph type="sldNum" sz="quarter" idx="7"/>
          </p:nvPr>
        </p:nvSpPr>
        <p:spPr/>
        <p:txBody>
          <a:bodyPr/>
          <a:lstStyle/>
          <a:p>
            <a:fld id="{A1768601-CCC0-AC42-87B3-2E6EC74AF9FD}" type="slidenum">
              <a:rPr lang="en-US" smtClean="0"/>
              <a:t>21</a:t>
            </a:fld>
            <a:endParaRPr lang="en-US"/>
          </a:p>
        </p:txBody>
      </p:sp>
    </p:spTree>
    <p:extLst>
      <p:ext uri="{BB962C8B-B14F-4D97-AF65-F5344CB8AC3E}">
        <p14:creationId xmlns:p14="http://schemas.microsoft.com/office/powerpoint/2010/main" val="2061300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9C5DF35-DF6C-1C60-6C2B-B7CD17E05817}"/>
              </a:ext>
            </a:extLst>
          </p:cNvPr>
          <p:cNvSpPr>
            <a:spLocks noGrp="1"/>
          </p:cNvSpPr>
          <p:nvPr>
            <p:ph type="body" idx="1"/>
          </p:nvPr>
        </p:nvSpPr>
        <p:spPr>
          <a:xfrm>
            <a:off x="358140" y="1181782"/>
            <a:ext cx="11475720" cy="4154984"/>
          </a:xfrm>
        </p:spPr>
        <p:txBody>
          <a:bodyPr/>
          <a:lstStyle/>
          <a:p>
            <a:pPr marL="285750" indent="-285750" algn="l">
              <a:buFont typeface="Arial" panose="020B0604020202020204" pitchFamily="34" charset="0"/>
              <a:buChar char="•"/>
            </a:pPr>
            <a:r>
              <a:rPr lang="en-US" b="0" i="0" u="none" strike="noStrike" dirty="0">
                <a:effectLst/>
                <a:latin typeface="Söhne"/>
              </a:rPr>
              <a:t>By using K-Prototypes, you're essentially finding patterns in these preferences and habits. Once you have your diners sorted into these groups, or clusters, you can craft a special menu for each table that caters to their tastes. This way, the steak-lovers have a selection of hearty dishes to choose from, while the vegetarians have a variety of veggie delights.</a:t>
            </a:r>
          </a:p>
          <a:p>
            <a:pPr marL="285750" indent="-285750" algn="l">
              <a:buFont typeface="Arial" panose="020B0604020202020204" pitchFamily="34" charset="0"/>
              <a:buChar char="•"/>
            </a:pPr>
            <a:r>
              <a:rPr lang="en-US" b="1" i="0" u="none" strike="noStrike" dirty="0">
                <a:effectLst/>
                <a:latin typeface="Söhne"/>
              </a:rPr>
              <a:t>The Benefit</a:t>
            </a:r>
            <a:r>
              <a:rPr lang="en-US" b="0" i="0" u="none" strike="noStrike" dirty="0">
                <a:effectLst/>
                <a:latin typeface="Söhne"/>
              </a:rPr>
              <a:t>: This isn't just about creating meals; it's about enhancing the dining experience. When diners get a menu that seems personalized, they enjoy their meals more and are likely to come back. For the restaurant, this means happier customers and better business.</a:t>
            </a:r>
          </a:p>
          <a:p>
            <a:pPr marL="285750" indent="-285750" algn="l">
              <a:buFont typeface="Arial" panose="020B0604020202020204" pitchFamily="34" charset="0"/>
              <a:buChar char="•"/>
            </a:pPr>
            <a:r>
              <a:rPr lang="en-US" b="0" i="0" u="none" strike="noStrike" dirty="0">
                <a:effectLst/>
                <a:latin typeface="Söhne"/>
              </a:rPr>
              <a:t>In the same way, businesses use K-Prototypes clustering to understand their customers better. </a:t>
            </a:r>
            <a:r>
              <a:rPr lang="en-US" b="1" i="0" u="none" strike="noStrike" dirty="0">
                <a:effectLst/>
                <a:latin typeface="Söhne"/>
              </a:rPr>
              <a:t>By knowing who prefers what, they can create targeted marketing campaigns, develop products that meet specific needs, and offer services that make their customers feel valued and understood. It's about creating a personalized experience that resonates with each unique group of customers.</a:t>
            </a:r>
          </a:p>
          <a:p>
            <a:pPr algn="l"/>
            <a:endParaRPr lang="en-US" dirty="0">
              <a:latin typeface="Söhne"/>
            </a:endParaRPr>
          </a:p>
          <a:p>
            <a:pPr algn="l"/>
            <a:r>
              <a:rPr lang="en-US" b="0" i="0" u="none" strike="noStrike" dirty="0">
                <a:effectLst/>
                <a:latin typeface="Söhne"/>
              </a:rPr>
              <a:t>For Technical slide go to this link-   </a:t>
            </a:r>
            <a:r>
              <a:rPr lang="en-US" b="0" i="0" u="none" strike="noStrike" dirty="0">
                <a:effectLst/>
                <a:latin typeface="Söhne"/>
                <a:hlinkClick r:id="rId2" action="ppaction://hlinksldjump"/>
              </a:rPr>
              <a:t>K-Prototype  </a:t>
            </a:r>
            <a:endParaRPr lang="en-US" b="0" i="0" u="none" strike="noStrike" dirty="0">
              <a:effectLst/>
              <a:latin typeface="Söhne"/>
            </a:endParaRPr>
          </a:p>
          <a:p>
            <a:pPr algn="l"/>
            <a:endParaRPr lang="en-US" b="0" i="0" u="none" strike="noStrike" dirty="0">
              <a:effectLst/>
              <a:latin typeface="Söhne"/>
            </a:endParaRPr>
          </a:p>
          <a:p>
            <a:endParaRPr lang="en-US" dirty="0"/>
          </a:p>
        </p:txBody>
      </p:sp>
      <p:sp>
        <p:nvSpPr>
          <p:cNvPr id="4" name="Slide Number Placeholder 3">
            <a:extLst>
              <a:ext uri="{FF2B5EF4-FFF2-40B4-BE49-F238E27FC236}">
                <a16:creationId xmlns:a16="http://schemas.microsoft.com/office/drawing/2014/main" id="{7820384E-BAAC-1D08-B829-748BD292AD45}"/>
              </a:ext>
            </a:extLst>
          </p:cNvPr>
          <p:cNvSpPr>
            <a:spLocks noGrp="1"/>
          </p:cNvSpPr>
          <p:nvPr>
            <p:ph type="sldNum" sz="quarter" idx="7"/>
          </p:nvPr>
        </p:nvSpPr>
        <p:spPr/>
        <p:txBody>
          <a:bodyPr/>
          <a:lstStyle/>
          <a:p>
            <a:fld id="{A1768601-CCC0-AC42-87B3-2E6EC74AF9FD}" type="slidenum">
              <a:rPr lang="en-US" smtClean="0"/>
              <a:t>22</a:t>
            </a:fld>
            <a:endParaRPr lang="en-US"/>
          </a:p>
        </p:txBody>
      </p:sp>
      <p:sp>
        <p:nvSpPr>
          <p:cNvPr id="2" name="TextBox 1">
            <a:extLst>
              <a:ext uri="{FF2B5EF4-FFF2-40B4-BE49-F238E27FC236}">
                <a16:creationId xmlns:a16="http://schemas.microsoft.com/office/drawing/2014/main" id="{EF710046-0DFC-BB33-0C4F-DCF7CFD412DC}"/>
              </a:ext>
            </a:extLst>
          </p:cNvPr>
          <p:cNvSpPr txBox="1"/>
          <p:nvPr/>
        </p:nvSpPr>
        <p:spPr>
          <a:xfrm>
            <a:off x="256854" y="228127"/>
            <a:ext cx="2861681" cy="523220"/>
          </a:xfrm>
          <a:prstGeom prst="rect">
            <a:avLst/>
          </a:prstGeom>
          <a:noFill/>
        </p:spPr>
        <p:txBody>
          <a:bodyPr wrap="none" rtlCol="0">
            <a:spAutoFit/>
          </a:bodyPr>
          <a:lstStyle/>
          <a:p>
            <a:r>
              <a:rPr lang="en-US" sz="2800" dirty="0"/>
              <a:t>Why K-prototype</a:t>
            </a:r>
          </a:p>
        </p:txBody>
      </p:sp>
    </p:spTree>
    <p:extLst>
      <p:ext uri="{BB962C8B-B14F-4D97-AF65-F5344CB8AC3E}">
        <p14:creationId xmlns:p14="http://schemas.microsoft.com/office/powerpoint/2010/main" val="331450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ED343-E372-27FA-DCF8-9FA300AB1747}"/>
              </a:ext>
            </a:extLst>
          </p:cNvPr>
          <p:cNvSpPr>
            <a:spLocks noGrp="1"/>
          </p:cNvSpPr>
          <p:nvPr>
            <p:ph type="title"/>
          </p:nvPr>
        </p:nvSpPr>
        <p:spPr>
          <a:xfrm>
            <a:off x="228488" y="3172551"/>
            <a:ext cx="11166065" cy="512897"/>
          </a:xfrm>
        </p:spPr>
        <p:txBody>
          <a:bodyPr/>
          <a:lstStyle/>
          <a:p>
            <a:r>
              <a:rPr lang="en-US" dirty="0">
                <a:solidFill>
                  <a:schemeClr val="bg1"/>
                </a:solidFill>
              </a:rPr>
              <a:t>Findings</a:t>
            </a:r>
          </a:p>
        </p:txBody>
      </p:sp>
      <p:sp>
        <p:nvSpPr>
          <p:cNvPr id="3" name="Slide Number Placeholder 2">
            <a:extLst>
              <a:ext uri="{FF2B5EF4-FFF2-40B4-BE49-F238E27FC236}">
                <a16:creationId xmlns:a16="http://schemas.microsoft.com/office/drawing/2014/main" id="{BFF05E6F-F6E7-45B0-5CB0-BD394E3400AE}"/>
              </a:ext>
            </a:extLst>
          </p:cNvPr>
          <p:cNvSpPr>
            <a:spLocks noGrp="1"/>
          </p:cNvSpPr>
          <p:nvPr>
            <p:ph type="sldNum" sz="quarter" idx="7"/>
          </p:nvPr>
        </p:nvSpPr>
        <p:spPr/>
        <p:txBody>
          <a:bodyPr/>
          <a:lstStyle/>
          <a:p>
            <a:fld id="{A1768601-CCC0-AC42-87B3-2E6EC74AF9FD}" type="slidenum">
              <a:rPr lang="en-US" smtClean="0"/>
              <a:t>23</a:t>
            </a:fld>
            <a:endParaRPr lang="en-US"/>
          </a:p>
        </p:txBody>
      </p:sp>
    </p:spTree>
    <p:extLst>
      <p:ext uri="{BB962C8B-B14F-4D97-AF65-F5344CB8AC3E}">
        <p14:creationId xmlns:p14="http://schemas.microsoft.com/office/powerpoint/2010/main" val="3931933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2EB2D64-4BFE-FE9C-5ED1-704AE2707E7C}"/>
              </a:ext>
            </a:extLst>
          </p:cNvPr>
          <p:cNvSpPr>
            <a:spLocks noGrp="1"/>
          </p:cNvSpPr>
          <p:nvPr>
            <p:ph type="body" idx="1"/>
          </p:nvPr>
        </p:nvSpPr>
        <p:spPr>
          <a:xfrm>
            <a:off x="210109" y="825266"/>
            <a:ext cx="5527496" cy="5816977"/>
          </a:xfrm>
        </p:spPr>
        <p:txBody>
          <a:bodyPr/>
          <a:lstStyle/>
          <a:p>
            <a:pPr marL="285750" indent="-285750">
              <a:buFont typeface="Arial" panose="020B0604020202020204" pitchFamily="34" charset="0"/>
              <a:buChar char="•"/>
            </a:pPr>
            <a:r>
              <a:rPr lang="en-US" dirty="0"/>
              <a:t>In k-means Clustering model we have used Elbow Method to find the optimal number of clustering for the model that means the number of group to be formed. T</a:t>
            </a:r>
            <a:r>
              <a:rPr lang="en-US" b="0" i="0" u="none" strike="noStrike" dirty="0">
                <a:effectLst/>
                <a:latin typeface="Söhne"/>
              </a:rPr>
              <a:t>he elbow plot is a simple way to choose a good number of groups or clusters by finding the point in a graph where increasing the number of clusters doesn't give much better grouping of the data .In this model the optimal number is 4 </a:t>
            </a:r>
          </a:p>
          <a:p>
            <a:endParaRPr lang="en-US" dirty="0"/>
          </a:p>
          <a:p>
            <a:pPr marL="285750" indent="-285750" algn="l">
              <a:buFont typeface="Arial" panose="020B0604020202020204" pitchFamily="34" charset="0"/>
              <a:buChar char="•"/>
            </a:pPr>
            <a:r>
              <a:rPr lang="en-US" b="0" i="0" u="none" strike="noStrike" dirty="0">
                <a:solidFill>
                  <a:schemeClr val="tx1"/>
                </a:solidFill>
                <a:effectLst/>
                <a:latin typeface="Söhne"/>
              </a:rPr>
              <a:t>The visualization helps to understand how well the clustering algorithm is performing and whether the chosen number of clusters (k) is capturing the natural divisions within the data.</a:t>
            </a:r>
          </a:p>
          <a:p>
            <a:pPr marL="285750" indent="-285750" algn="l">
              <a:buFont typeface="Arial" panose="020B0604020202020204" pitchFamily="34" charset="0"/>
              <a:buChar char="•"/>
            </a:pPr>
            <a:endParaRPr lang="en-US" b="0" i="0" u="none" strike="noStrike" dirty="0">
              <a:solidFill>
                <a:schemeClr val="tx1"/>
              </a:solidFill>
              <a:effectLst/>
              <a:latin typeface="Söhne"/>
            </a:endParaRPr>
          </a:p>
          <a:p>
            <a:pPr marL="285750" indent="-285750" algn="l">
              <a:buFont typeface="Arial" panose="020B0604020202020204" pitchFamily="34" charset="0"/>
              <a:buChar char="•"/>
            </a:pPr>
            <a:r>
              <a:rPr lang="en-US" b="0" i="0" u="none" strike="noStrike" dirty="0">
                <a:solidFill>
                  <a:schemeClr val="tx1"/>
                </a:solidFill>
                <a:effectLst/>
                <a:latin typeface="Söhne"/>
              </a:rPr>
              <a:t>It can also guide further analysis, such as investigating the characteristics that define each cluster, which can then inform business strategies, customer engagement, product development, etc.</a:t>
            </a:r>
          </a:p>
          <a:p>
            <a:endParaRPr lang="en-US" dirty="0"/>
          </a:p>
          <a:p>
            <a:r>
              <a:rPr lang="en-US" dirty="0"/>
              <a:t>      For detailed explanation-</a:t>
            </a:r>
            <a:r>
              <a:rPr lang="en-US" dirty="0">
                <a:hlinkClick r:id="rId2" action="ppaction://hlinksldjump"/>
              </a:rPr>
              <a:t>Elboe method detailed    explanation</a:t>
            </a:r>
            <a:endParaRPr lang="en-US" dirty="0"/>
          </a:p>
        </p:txBody>
      </p:sp>
      <p:sp>
        <p:nvSpPr>
          <p:cNvPr id="4" name="Slide Number Placeholder 3">
            <a:extLst>
              <a:ext uri="{FF2B5EF4-FFF2-40B4-BE49-F238E27FC236}">
                <a16:creationId xmlns:a16="http://schemas.microsoft.com/office/drawing/2014/main" id="{C5291058-807F-7D67-6DAB-0DD61D45B020}"/>
              </a:ext>
            </a:extLst>
          </p:cNvPr>
          <p:cNvSpPr>
            <a:spLocks noGrp="1"/>
          </p:cNvSpPr>
          <p:nvPr>
            <p:ph type="sldNum" sz="quarter" idx="7"/>
          </p:nvPr>
        </p:nvSpPr>
        <p:spPr/>
        <p:txBody>
          <a:bodyPr/>
          <a:lstStyle/>
          <a:p>
            <a:fld id="{A1768601-CCC0-AC42-87B3-2E6EC74AF9FD}" type="slidenum">
              <a:rPr lang="en-US" smtClean="0"/>
              <a:t>24</a:t>
            </a:fld>
            <a:endParaRPr lang="en-US"/>
          </a:p>
        </p:txBody>
      </p:sp>
      <p:pic>
        <p:nvPicPr>
          <p:cNvPr id="6" name="Picture 5">
            <a:extLst>
              <a:ext uri="{FF2B5EF4-FFF2-40B4-BE49-F238E27FC236}">
                <a16:creationId xmlns:a16="http://schemas.microsoft.com/office/drawing/2014/main" id="{C1629019-2DE3-ABA1-D9C0-D3CD32C46632}"/>
              </a:ext>
            </a:extLst>
          </p:cNvPr>
          <p:cNvPicPr>
            <a:picLocks noChangeAspect="1"/>
          </p:cNvPicPr>
          <p:nvPr/>
        </p:nvPicPr>
        <p:blipFill rotWithShape="1">
          <a:blip r:embed="rId3"/>
          <a:srcRect l="1913" r="1720"/>
          <a:stretch/>
        </p:blipFill>
        <p:spPr>
          <a:xfrm>
            <a:off x="5738648" y="1189329"/>
            <a:ext cx="6368636" cy="3519152"/>
          </a:xfrm>
          <a:prstGeom prst="rect">
            <a:avLst/>
          </a:prstGeom>
          <a:noFill/>
        </p:spPr>
      </p:pic>
      <p:sp>
        <p:nvSpPr>
          <p:cNvPr id="7" name="TextBox 6">
            <a:extLst>
              <a:ext uri="{FF2B5EF4-FFF2-40B4-BE49-F238E27FC236}">
                <a16:creationId xmlns:a16="http://schemas.microsoft.com/office/drawing/2014/main" id="{D99F00E5-102A-F295-4550-499B6F8BD6B8}"/>
              </a:ext>
            </a:extLst>
          </p:cNvPr>
          <p:cNvSpPr txBox="1"/>
          <p:nvPr/>
        </p:nvSpPr>
        <p:spPr>
          <a:xfrm>
            <a:off x="267128" y="215757"/>
            <a:ext cx="5162673" cy="369332"/>
          </a:xfrm>
          <a:prstGeom prst="rect">
            <a:avLst/>
          </a:prstGeom>
          <a:noFill/>
        </p:spPr>
        <p:txBody>
          <a:bodyPr wrap="square" rtlCol="0">
            <a:spAutoFit/>
          </a:bodyPr>
          <a:lstStyle/>
          <a:p>
            <a:r>
              <a:rPr lang="en-US" dirty="0"/>
              <a:t>Finding of K-means Clustering Model</a:t>
            </a:r>
          </a:p>
        </p:txBody>
      </p:sp>
    </p:spTree>
    <p:extLst>
      <p:ext uri="{BB962C8B-B14F-4D97-AF65-F5344CB8AC3E}">
        <p14:creationId xmlns:p14="http://schemas.microsoft.com/office/powerpoint/2010/main" val="1474135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A7339BC-91F0-7E1B-143F-007EC6D962FD}"/>
              </a:ext>
            </a:extLst>
          </p:cNvPr>
          <p:cNvSpPr>
            <a:spLocks noGrp="1"/>
          </p:cNvSpPr>
          <p:nvPr>
            <p:ph type="body" idx="1"/>
          </p:nvPr>
        </p:nvSpPr>
        <p:spPr>
          <a:xfrm>
            <a:off x="288115" y="815955"/>
            <a:ext cx="11926529" cy="4286865"/>
          </a:xfrm>
        </p:spPr>
        <p:txBody>
          <a:bodyPr/>
          <a:lstStyle/>
          <a:p>
            <a:pPr algn="l">
              <a:buFont typeface="+mj-lt"/>
              <a:buAutoNum type="arabicPeriod"/>
            </a:pPr>
            <a:r>
              <a:rPr lang="en-US" b="1" i="0" u="none" strike="noStrike" dirty="0">
                <a:effectLst/>
                <a:latin typeface="Söhne"/>
              </a:rPr>
              <a:t>Cluster Size</a:t>
            </a:r>
            <a:r>
              <a:rPr lang="en-US" b="0" i="0" u="none" strike="noStrike" dirty="0">
                <a:effectLst/>
                <a:latin typeface="Söhne"/>
              </a:rPr>
              <a:t>: The number of customers in each cluster. The clusters vary in size, with the largest having 1006 customers and the smallest 940.</a:t>
            </a:r>
          </a:p>
          <a:p>
            <a:pPr algn="l">
              <a:buFont typeface="+mj-lt"/>
              <a:buAutoNum type="arabicPeriod"/>
            </a:pPr>
            <a:r>
              <a:rPr lang="en-US" b="1" i="0" u="none" strike="noStrike" dirty="0">
                <a:effectLst/>
                <a:latin typeface="Söhne"/>
              </a:rPr>
              <a:t>Age</a:t>
            </a:r>
            <a:r>
              <a:rPr lang="en-US" b="0" i="0" u="none" strike="noStrike" dirty="0">
                <a:effectLst/>
                <a:latin typeface="Söhne"/>
              </a:rPr>
              <a:t>: The average age of customers within each cluster. This ranges from younger customers (average age around 30) to older ones (average age over 55).</a:t>
            </a:r>
          </a:p>
          <a:p>
            <a:pPr algn="l">
              <a:buFont typeface="+mj-lt"/>
              <a:buAutoNum type="arabicPeriod"/>
            </a:pPr>
            <a:r>
              <a:rPr lang="en-US" b="1" i="0" u="none" strike="noStrike" dirty="0">
                <a:effectLst/>
                <a:latin typeface="Söhne"/>
              </a:rPr>
              <a:t>Purchase Amount (USD)</a:t>
            </a:r>
            <a:r>
              <a:rPr lang="en-US" b="0" i="0" u="none" strike="noStrike" dirty="0">
                <a:effectLst/>
                <a:latin typeface="Söhne"/>
              </a:rPr>
              <a:t>: The average amount spent by customers in each cluster. This indicates that some clusters spend more on average than others.</a:t>
            </a:r>
          </a:p>
          <a:p>
            <a:pPr algn="l">
              <a:buFont typeface="+mj-lt"/>
              <a:buAutoNum type="arabicPeriod"/>
            </a:pPr>
            <a:r>
              <a:rPr lang="en-US" b="1" i="0" u="none" strike="noStrike" dirty="0">
                <a:effectLst/>
                <a:latin typeface="Söhne"/>
              </a:rPr>
              <a:t>Review Rating</a:t>
            </a:r>
            <a:r>
              <a:rPr lang="en-US" b="0" i="0" u="none" strike="noStrike" dirty="0">
                <a:effectLst/>
                <a:latin typeface="Söhne"/>
              </a:rPr>
              <a:t>: The average review rating provided by customers in each cluster. Higher ratings suggest more satisfaction with the purchases.</a:t>
            </a:r>
          </a:p>
          <a:p>
            <a:pPr algn="l">
              <a:buFont typeface="+mj-lt"/>
              <a:buAutoNum type="arabicPeriod"/>
            </a:pPr>
            <a:r>
              <a:rPr lang="en-US" b="1" i="0" u="none" strike="noStrike" dirty="0">
                <a:effectLst/>
                <a:latin typeface="Söhne"/>
              </a:rPr>
              <a:t>Gender</a:t>
            </a:r>
            <a:r>
              <a:rPr lang="en-US" b="0" i="0" u="none" strike="noStrike" dirty="0">
                <a:effectLst/>
                <a:latin typeface="Söhne"/>
              </a:rPr>
              <a:t>: The gender that predominates in each cluster is male.</a:t>
            </a:r>
          </a:p>
          <a:p>
            <a:pPr algn="l">
              <a:buFont typeface="+mj-lt"/>
              <a:buAutoNum type="arabicPeriod"/>
            </a:pPr>
            <a:r>
              <a:rPr lang="en-US" b="1" i="0" u="none" strike="noStrike" dirty="0">
                <a:effectLst/>
                <a:latin typeface="Söhne"/>
              </a:rPr>
              <a:t>Category</a:t>
            </a:r>
            <a:r>
              <a:rPr lang="en-US" b="0" i="0" u="none" strike="noStrike" dirty="0">
                <a:effectLst/>
                <a:latin typeface="Söhne"/>
              </a:rPr>
              <a:t>: The type of product most often purchased in each cluster, which in this case is clothing for all.</a:t>
            </a:r>
          </a:p>
          <a:p>
            <a:pPr algn="l"/>
            <a:endParaRPr lang="en-US" dirty="0"/>
          </a:p>
        </p:txBody>
      </p:sp>
      <p:pic>
        <p:nvPicPr>
          <p:cNvPr id="4" name="Picture 3">
            <a:extLst>
              <a:ext uri="{FF2B5EF4-FFF2-40B4-BE49-F238E27FC236}">
                <a16:creationId xmlns:a16="http://schemas.microsoft.com/office/drawing/2014/main" id="{B46D97F8-67C9-EDCF-4E60-83089D9F07C4}"/>
              </a:ext>
            </a:extLst>
          </p:cNvPr>
          <p:cNvPicPr>
            <a:picLocks noChangeAspect="1"/>
          </p:cNvPicPr>
          <p:nvPr/>
        </p:nvPicPr>
        <p:blipFill>
          <a:blip r:embed="rId2"/>
          <a:stretch>
            <a:fillRect/>
          </a:stretch>
        </p:blipFill>
        <p:spPr>
          <a:xfrm>
            <a:off x="478449" y="3971716"/>
            <a:ext cx="11235102" cy="1499616"/>
          </a:xfrm>
          <a:prstGeom prst="rect">
            <a:avLst/>
          </a:prstGeom>
        </p:spPr>
      </p:pic>
      <p:sp>
        <p:nvSpPr>
          <p:cNvPr id="5" name="Slide Number Placeholder 4">
            <a:extLst>
              <a:ext uri="{FF2B5EF4-FFF2-40B4-BE49-F238E27FC236}">
                <a16:creationId xmlns:a16="http://schemas.microsoft.com/office/drawing/2014/main" id="{1918C406-6622-9A69-5EA8-34F3C7F6F71D}"/>
              </a:ext>
            </a:extLst>
          </p:cNvPr>
          <p:cNvSpPr>
            <a:spLocks noGrp="1"/>
          </p:cNvSpPr>
          <p:nvPr>
            <p:ph type="sldNum" sz="quarter" idx="7"/>
          </p:nvPr>
        </p:nvSpPr>
        <p:spPr/>
        <p:txBody>
          <a:bodyPr/>
          <a:lstStyle/>
          <a:p>
            <a:fld id="{A1768601-CCC0-AC42-87B3-2E6EC74AF9FD}" type="slidenum">
              <a:rPr lang="en-US" smtClean="0"/>
              <a:t>25</a:t>
            </a:fld>
            <a:endParaRPr lang="en-US"/>
          </a:p>
        </p:txBody>
      </p:sp>
      <p:sp>
        <p:nvSpPr>
          <p:cNvPr id="7" name="TextBox 6">
            <a:extLst>
              <a:ext uri="{FF2B5EF4-FFF2-40B4-BE49-F238E27FC236}">
                <a16:creationId xmlns:a16="http://schemas.microsoft.com/office/drawing/2014/main" id="{D22EE370-0411-4DF0-AE9A-A9217FFAB1E9}"/>
              </a:ext>
            </a:extLst>
          </p:cNvPr>
          <p:cNvSpPr txBox="1"/>
          <p:nvPr/>
        </p:nvSpPr>
        <p:spPr>
          <a:xfrm>
            <a:off x="288115" y="113472"/>
            <a:ext cx="3903741" cy="461665"/>
          </a:xfrm>
          <a:prstGeom prst="rect">
            <a:avLst/>
          </a:prstGeom>
          <a:noFill/>
        </p:spPr>
        <p:txBody>
          <a:bodyPr wrap="square" rtlCol="0">
            <a:spAutoFit/>
          </a:bodyPr>
          <a:lstStyle/>
          <a:p>
            <a:r>
              <a:rPr lang="en-US" sz="2400" dirty="0"/>
              <a:t>Finding of K-Prototypes</a:t>
            </a:r>
          </a:p>
        </p:txBody>
      </p:sp>
    </p:spTree>
    <p:extLst>
      <p:ext uri="{BB962C8B-B14F-4D97-AF65-F5344CB8AC3E}">
        <p14:creationId xmlns:p14="http://schemas.microsoft.com/office/powerpoint/2010/main" val="4065132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7CACB23-AE9E-E3D2-D3DD-35A51D62FACD}"/>
              </a:ext>
            </a:extLst>
          </p:cNvPr>
          <p:cNvSpPr>
            <a:spLocks noGrp="1"/>
          </p:cNvSpPr>
          <p:nvPr>
            <p:ph type="body" idx="1"/>
          </p:nvPr>
        </p:nvSpPr>
        <p:spPr>
          <a:xfrm>
            <a:off x="358449" y="1634516"/>
            <a:ext cx="11475720" cy="553998"/>
          </a:xfrm>
        </p:spPr>
        <p:txBody>
          <a:bodyPr/>
          <a:lstStyle/>
          <a:p>
            <a:pPr algn="l">
              <a:buFont typeface="+mj-lt"/>
              <a:buAutoNum type="arabicPeriod"/>
            </a:pPr>
            <a:endParaRPr lang="en-US" b="0" i="0" u="none" strike="noStrike" dirty="0">
              <a:effectLst/>
              <a:latin typeface="Söhne"/>
            </a:endParaRPr>
          </a:p>
          <a:p>
            <a:endParaRPr lang="en-US" dirty="0"/>
          </a:p>
        </p:txBody>
      </p:sp>
      <p:sp>
        <p:nvSpPr>
          <p:cNvPr id="4" name="TextBox 3">
            <a:extLst>
              <a:ext uri="{FF2B5EF4-FFF2-40B4-BE49-F238E27FC236}">
                <a16:creationId xmlns:a16="http://schemas.microsoft.com/office/drawing/2014/main" id="{6BC2FB52-F54C-4633-CF12-72AB44554E2A}"/>
              </a:ext>
            </a:extLst>
          </p:cNvPr>
          <p:cNvSpPr txBox="1"/>
          <p:nvPr/>
        </p:nvSpPr>
        <p:spPr>
          <a:xfrm>
            <a:off x="410451" y="915238"/>
            <a:ext cx="11371097" cy="5355312"/>
          </a:xfrm>
          <a:prstGeom prst="rect">
            <a:avLst/>
          </a:prstGeom>
          <a:noFill/>
        </p:spPr>
        <p:txBody>
          <a:bodyPr wrap="square" rtlCol="0">
            <a:spAutoFit/>
          </a:bodyPr>
          <a:lstStyle/>
          <a:p>
            <a:pPr marL="342900" indent="-342900" algn="l">
              <a:buFont typeface="+mj-lt"/>
              <a:buAutoNum type="arabicPeriod" startAt="7"/>
            </a:pPr>
            <a:r>
              <a:rPr lang="en-US" b="1" i="0" u="none" strike="noStrike" dirty="0">
                <a:effectLst/>
                <a:latin typeface="Söhne"/>
              </a:rPr>
              <a:t>Location</a:t>
            </a:r>
            <a:r>
              <a:rPr lang="en-US" b="0" i="0" u="none" strike="noStrike" dirty="0">
                <a:effectLst/>
                <a:latin typeface="Söhne"/>
              </a:rPr>
              <a:t>: The common geographic locations of customers within each cluster. It could represent the states where most customers from each cluster are from.</a:t>
            </a:r>
          </a:p>
          <a:p>
            <a:pPr marL="342900" indent="-342900" algn="l">
              <a:buFont typeface="+mj-lt"/>
              <a:buAutoNum type="arabicPeriod" startAt="7"/>
            </a:pPr>
            <a:r>
              <a:rPr lang="en-US" b="1" i="0" u="none" strike="noStrike" dirty="0">
                <a:effectLst/>
                <a:latin typeface="Söhne"/>
              </a:rPr>
              <a:t>Size</a:t>
            </a:r>
            <a:r>
              <a:rPr lang="en-US" b="0" i="0" u="none" strike="noStrike" dirty="0">
                <a:effectLst/>
                <a:latin typeface="Söhne"/>
              </a:rPr>
              <a:t>: The most common size for clothing purchased in each cluster is medium (M).</a:t>
            </a:r>
          </a:p>
          <a:p>
            <a:pPr marL="342900" indent="-342900" algn="l">
              <a:buFont typeface="+mj-lt"/>
              <a:buAutoNum type="arabicPeriod" startAt="7"/>
            </a:pPr>
            <a:r>
              <a:rPr lang="en-US" b="1" i="0" u="none" strike="noStrike" dirty="0">
                <a:effectLst/>
                <a:latin typeface="Söhne"/>
              </a:rPr>
              <a:t>Color</a:t>
            </a:r>
            <a:r>
              <a:rPr lang="en-US" b="0" i="0" u="none" strike="noStrike" dirty="0">
                <a:effectLst/>
                <a:latin typeface="Söhne"/>
              </a:rPr>
              <a:t>: The preferred clothing color in each cluster, with some clusters having a single preferred color and others having multiple.</a:t>
            </a:r>
          </a:p>
          <a:p>
            <a:pPr marL="342900" indent="-342900" algn="l">
              <a:buFont typeface="+mj-lt"/>
              <a:buAutoNum type="arabicPeriod" startAt="7"/>
            </a:pPr>
            <a:r>
              <a:rPr lang="en-US" b="1" i="0" u="none" strike="noStrike" dirty="0">
                <a:effectLst/>
                <a:latin typeface="Söhne"/>
              </a:rPr>
              <a:t>Season</a:t>
            </a:r>
            <a:r>
              <a:rPr lang="en-US" b="0" i="0" u="none" strike="noStrike" dirty="0">
                <a:effectLst/>
                <a:latin typeface="Söhne"/>
              </a:rPr>
              <a:t>: The season when most purchases are made within each cluster.</a:t>
            </a:r>
          </a:p>
          <a:p>
            <a:pPr marL="342900" indent="-342900" algn="l">
              <a:buFont typeface="+mj-lt"/>
              <a:buAutoNum type="arabicPeriod" startAt="7"/>
            </a:pPr>
            <a:r>
              <a:rPr lang="en-US" b="1" i="0" u="none" strike="noStrike" dirty="0">
                <a:effectLst/>
                <a:latin typeface="Söhne"/>
              </a:rPr>
              <a:t>Subscription Status</a:t>
            </a:r>
            <a:r>
              <a:rPr lang="en-US" b="0" i="0" u="none" strike="noStrike" dirty="0">
                <a:effectLst/>
                <a:latin typeface="Söhne"/>
              </a:rPr>
              <a:t>: Whether customers in each cluster are subscribed to a service, which is 'No' for all clusters.</a:t>
            </a:r>
          </a:p>
          <a:p>
            <a:pPr marL="342900" indent="-342900" algn="l">
              <a:buFont typeface="+mj-lt"/>
              <a:buAutoNum type="arabicPeriod" startAt="7"/>
            </a:pPr>
            <a:r>
              <a:rPr lang="en-US" b="1" i="0" u="none" strike="noStrike" dirty="0">
                <a:effectLst/>
                <a:latin typeface="Söhne"/>
              </a:rPr>
              <a:t>Payment Method</a:t>
            </a:r>
            <a:r>
              <a:rPr lang="en-US" b="0" i="0" u="none" strike="noStrike" dirty="0">
                <a:effectLst/>
                <a:latin typeface="Söhne"/>
              </a:rPr>
              <a:t>: The most common payment method used by customers in each cluster.</a:t>
            </a:r>
          </a:p>
          <a:p>
            <a:pPr marL="342900" indent="-342900" algn="l">
              <a:buFont typeface="+mj-lt"/>
              <a:buAutoNum type="arabicPeriod" startAt="7"/>
            </a:pPr>
            <a:r>
              <a:rPr lang="en-US" b="1" i="0" u="none" strike="noStrike" dirty="0">
                <a:effectLst/>
                <a:latin typeface="Söhne"/>
              </a:rPr>
              <a:t>Shipping Type</a:t>
            </a:r>
            <a:r>
              <a:rPr lang="en-US" b="0" i="0" u="none" strike="noStrike" dirty="0">
                <a:effectLst/>
                <a:latin typeface="Söhne"/>
              </a:rPr>
              <a:t>: The preferred shipping method for each cluster, which varies from free shipping to store pickup.</a:t>
            </a:r>
          </a:p>
          <a:p>
            <a:pPr marL="342900" indent="-342900" algn="l">
              <a:buFont typeface="+mj-lt"/>
              <a:buAutoNum type="arabicPeriod" startAt="7"/>
            </a:pPr>
            <a:r>
              <a:rPr lang="en-US" b="1" i="0" u="none" strike="noStrike" dirty="0">
                <a:effectLst/>
                <a:latin typeface="Söhne"/>
              </a:rPr>
              <a:t>Discount Applied</a:t>
            </a:r>
            <a:r>
              <a:rPr lang="en-US" b="0" i="0" u="none" strike="noStrike" dirty="0">
                <a:effectLst/>
                <a:latin typeface="Söhne"/>
              </a:rPr>
              <a:t>: Whether customers in each cluster commonly use discounts, which varies between clusters.</a:t>
            </a:r>
          </a:p>
          <a:p>
            <a:pPr marL="342900" indent="-342900" algn="l">
              <a:buFont typeface="+mj-lt"/>
              <a:buAutoNum type="arabicPeriod" startAt="7"/>
            </a:pPr>
            <a:r>
              <a:rPr lang="en-US" b="1" i="0" u="none" strike="noStrike" dirty="0">
                <a:effectLst/>
                <a:latin typeface="Söhne"/>
              </a:rPr>
              <a:t>Promo Code Used</a:t>
            </a:r>
            <a:r>
              <a:rPr lang="en-US" b="0" i="0" u="none" strike="noStrike" dirty="0">
                <a:effectLst/>
                <a:latin typeface="Söhne"/>
              </a:rPr>
              <a:t>: Whether customers in each cluster commonly use promo codes.</a:t>
            </a:r>
          </a:p>
          <a:p>
            <a:pPr marL="342900" indent="-342900" algn="l">
              <a:buFont typeface="+mj-lt"/>
              <a:buAutoNum type="arabicPeriod" startAt="7"/>
            </a:pPr>
            <a:r>
              <a:rPr lang="en-US" b="1" i="0" u="none" strike="noStrike" dirty="0">
                <a:effectLst/>
                <a:latin typeface="Söhne"/>
              </a:rPr>
              <a:t>Preferred Payment Method</a:t>
            </a:r>
            <a:r>
              <a:rPr lang="en-US" b="0" i="0" u="none" strike="noStrike" dirty="0">
                <a:effectLst/>
                <a:latin typeface="Söhne"/>
              </a:rPr>
              <a:t>: The payment method preferred by customers in each cluster, which could indicate their comfort with certain financial instruments.</a:t>
            </a:r>
          </a:p>
          <a:p>
            <a:pPr marL="342900" indent="-342900" algn="l">
              <a:buFont typeface="+mj-lt"/>
              <a:buAutoNum type="arabicPeriod" startAt="7"/>
            </a:pPr>
            <a:r>
              <a:rPr lang="en-US" b="1" i="0" u="none" strike="noStrike" dirty="0">
                <a:effectLst/>
                <a:latin typeface="Söhne"/>
              </a:rPr>
              <a:t>Frequency of Purchases</a:t>
            </a:r>
            <a:r>
              <a:rPr lang="en-US" b="0" i="0" u="none" strike="noStrike" dirty="0">
                <a:effectLst/>
                <a:latin typeface="Söhne"/>
              </a:rPr>
              <a:t>: How often customers in each cluster make purchases, ranging from bi-weekly to annually.</a:t>
            </a:r>
          </a:p>
          <a:p>
            <a:pPr algn="l"/>
            <a:endParaRPr lang="en-US" b="0" i="0" u="none" strike="noStrike" dirty="0">
              <a:effectLst/>
              <a:latin typeface="Söhne"/>
            </a:endParaRPr>
          </a:p>
          <a:p>
            <a:pPr algn="l"/>
            <a:r>
              <a:rPr lang="en-US" b="1" i="0" u="none" strike="noStrike" dirty="0">
                <a:effectLst/>
                <a:latin typeface="Söhne"/>
              </a:rPr>
              <a:t>This table is valuable for a business because it identifies distinct groups of customers based on their shopping </a:t>
            </a:r>
          </a:p>
          <a:p>
            <a:pPr algn="l"/>
            <a:r>
              <a:rPr lang="en-US" b="1" i="0" u="none" strike="noStrike" dirty="0">
                <a:effectLst/>
                <a:latin typeface="Söhne"/>
              </a:rPr>
              <a:t>behaviors and preferences. With this information, </a:t>
            </a:r>
            <a:r>
              <a:rPr lang="en-US" b="1" dirty="0">
                <a:latin typeface="Söhne"/>
              </a:rPr>
              <a:t>the company</a:t>
            </a:r>
            <a:r>
              <a:rPr lang="en-US" b="1" i="0" u="none" strike="noStrike" dirty="0">
                <a:effectLst/>
                <a:latin typeface="Söhne"/>
              </a:rPr>
              <a:t> can tailor its marketing strategies, </a:t>
            </a:r>
          </a:p>
          <a:p>
            <a:pPr algn="l"/>
            <a:r>
              <a:rPr lang="en-US" b="1" i="0" u="none" strike="noStrike" dirty="0">
                <a:effectLst/>
                <a:latin typeface="Söhne"/>
              </a:rPr>
              <a:t>stock inventory according to preferences, create personalized promotions, and enhance customer experiences </a:t>
            </a:r>
          </a:p>
          <a:p>
            <a:pPr algn="l"/>
            <a:r>
              <a:rPr lang="en-US" b="1" i="0" u="none" strike="noStrike" dirty="0">
                <a:effectLst/>
                <a:latin typeface="Söhne"/>
              </a:rPr>
              <a:t>to better meet the needs of each customer segment.</a:t>
            </a:r>
          </a:p>
        </p:txBody>
      </p:sp>
      <p:sp>
        <p:nvSpPr>
          <p:cNvPr id="5" name="Slide Number Placeholder 4">
            <a:extLst>
              <a:ext uri="{FF2B5EF4-FFF2-40B4-BE49-F238E27FC236}">
                <a16:creationId xmlns:a16="http://schemas.microsoft.com/office/drawing/2014/main" id="{DC8AE584-6158-F1AB-26FD-641F45BE6314}"/>
              </a:ext>
            </a:extLst>
          </p:cNvPr>
          <p:cNvSpPr>
            <a:spLocks noGrp="1"/>
          </p:cNvSpPr>
          <p:nvPr>
            <p:ph type="sldNum" sz="quarter" idx="7"/>
          </p:nvPr>
        </p:nvSpPr>
        <p:spPr/>
        <p:txBody>
          <a:bodyPr/>
          <a:lstStyle/>
          <a:p>
            <a:fld id="{A1768601-CCC0-AC42-87B3-2E6EC74AF9FD}" type="slidenum">
              <a:rPr lang="en-US" smtClean="0"/>
              <a:t>26</a:t>
            </a:fld>
            <a:endParaRPr lang="en-US"/>
          </a:p>
        </p:txBody>
      </p:sp>
      <p:sp>
        <p:nvSpPr>
          <p:cNvPr id="2" name="TextBox 1">
            <a:extLst>
              <a:ext uri="{FF2B5EF4-FFF2-40B4-BE49-F238E27FC236}">
                <a16:creationId xmlns:a16="http://schemas.microsoft.com/office/drawing/2014/main" id="{181B2508-5C4F-D04D-AFB6-9E6B50DFDFD8}"/>
              </a:ext>
            </a:extLst>
          </p:cNvPr>
          <p:cNvSpPr txBox="1"/>
          <p:nvPr/>
        </p:nvSpPr>
        <p:spPr>
          <a:xfrm>
            <a:off x="288115" y="113472"/>
            <a:ext cx="3903741" cy="461665"/>
          </a:xfrm>
          <a:prstGeom prst="rect">
            <a:avLst/>
          </a:prstGeom>
          <a:noFill/>
        </p:spPr>
        <p:txBody>
          <a:bodyPr wrap="square" rtlCol="0">
            <a:spAutoFit/>
          </a:bodyPr>
          <a:lstStyle/>
          <a:p>
            <a:r>
              <a:rPr lang="en-US" sz="2400" dirty="0"/>
              <a:t>Finding of K-Prototypes</a:t>
            </a:r>
          </a:p>
        </p:txBody>
      </p:sp>
    </p:spTree>
    <p:extLst>
      <p:ext uri="{BB962C8B-B14F-4D97-AF65-F5344CB8AC3E}">
        <p14:creationId xmlns:p14="http://schemas.microsoft.com/office/powerpoint/2010/main" val="1586204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9731E-9956-E776-A8F4-1F49289520BB}"/>
              </a:ext>
            </a:extLst>
          </p:cNvPr>
          <p:cNvSpPr>
            <a:spLocks noGrp="1"/>
          </p:cNvSpPr>
          <p:nvPr>
            <p:ph type="title"/>
          </p:nvPr>
        </p:nvSpPr>
        <p:spPr>
          <a:xfrm>
            <a:off x="248808" y="3254305"/>
            <a:ext cx="11166065" cy="512897"/>
          </a:xfrm>
        </p:spPr>
        <p:txBody>
          <a:bodyPr/>
          <a:lstStyle/>
          <a:p>
            <a:r>
              <a:rPr lang="en-US" b="0" i="0" u="none" strike="noStrike" dirty="0">
                <a:solidFill>
                  <a:schemeClr val="bg1"/>
                </a:solidFill>
                <a:effectLst/>
                <a:latin typeface="Google Sans"/>
              </a:rPr>
              <a:t>Recommendations &amp; Next steps </a:t>
            </a:r>
            <a:endParaRPr lang="en-US" dirty="0">
              <a:solidFill>
                <a:schemeClr val="bg1"/>
              </a:solidFill>
            </a:endParaRPr>
          </a:p>
        </p:txBody>
      </p:sp>
      <p:sp>
        <p:nvSpPr>
          <p:cNvPr id="3" name="Slide Number Placeholder 2">
            <a:extLst>
              <a:ext uri="{FF2B5EF4-FFF2-40B4-BE49-F238E27FC236}">
                <a16:creationId xmlns:a16="http://schemas.microsoft.com/office/drawing/2014/main" id="{3FFB6136-C325-7D3D-32A0-CD42C63C0F91}"/>
              </a:ext>
            </a:extLst>
          </p:cNvPr>
          <p:cNvSpPr>
            <a:spLocks noGrp="1"/>
          </p:cNvSpPr>
          <p:nvPr>
            <p:ph type="sldNum" sz="quarter" idx="7"/>
          </p:nvPr>
        </p:nvSpPr>
        <p:spPr/>
        <p:txBody>
          <a:bodyPr/>
          <a:lstStyle/>
          <a:p>
            <a:fld id="{A1768601-CCC0-AC42-87B3-2E6EC74AF9FD}" type="slidenum">
              <a:rPr lang="en-US" smtClean="0"/>
              <a:t>27</a:t>
            </a:fld>
            <a:endParaRPr lang="en-US"/>
          </a:p>
        </p:txBody>
      </p:sp>
    </p:spTree>
    <p:extLst>
      <p:ext uri="{BB962C8B-B14F-4D97-AF65-F5344CB8AC3E}">
        <p14:creationId xmlns:p14="http://schemas.microsoft.com/office/powerpoint/2010/main" val="815244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999B6E-490D-553F-0EA5-E6CD3A9CC90A}"/>
              </a:ext>
            </a:extLst>
          </p:cNvPr>
          <p:cNvSpPr>
            <a:spLocks noGrp="1"/>
          </p:cNvSpPr>
          <p:nvPr>
            <p:ph type="body" idx="1"/>
          </p:nvPr>
        </p:nvSpPr>
        <p:spPr>
          <a:xfrm>
            <a:off x="358140" y="1351508"/>
            <a:ext cx="11475720" cy="4154984"/>
          </a:xfrm>
        </p:spPr>
        <p:txBody>
          <a:bodyPr/>
          <a:lstStyle/>
          <a:p>
            <a:pPr algn="l">
              <a:buFont typeface="+mj-lt"/>
              <a:buAutoNum type="arabicPeriod"/>
            </a:pPr>
            <a:r>
              <a:rPr lang="en-US" b="1" i="0" u="none" strike="noStrike" dirty="0">
                <a:effectLst/>
                <a:latin typeface="Söhne"/>
              </a:rPr>
              <a:t>Personalized Offers</a:t>
            </a:r>
            <a:r>
              <a:rPr lang="en-US" b="0" i="0" u="none" strike="noStrike" dirty="0">
                <a:effectLst/>
                <a:latin typeface="Söhne"/>
              </a:rPr>
              <a:t>: Just like you might offer a banana-flavored treat to someone who loves bananas, send out special deals or product recommendations to customers based on the group they're in.</a:t>
            </a:r>
          </a:p>
          <a:p>
            <a:pPr algn="l">
              <a:buFont typeface="+mj-lt"/>
              <a:buAutoNum type="arabicPeriod"/>
            </a:pPr>
            <a:r>
              <a:rPr lang="en-US" b="1" i="0" u="none" strike="noStrike" dirty="0">
                <a:effectLst/>
                <a:latin typeface="Söhne"/>
              </a:rPr>
              <a:t>Tailored Services</a:t>
            </a:r>
            <a:r>
              <a:rPr lang="en-US" b="0" i="0" u="none" strike="noStrike" dirty="0">
                <a:effectLst/>
                <a:latin typeface="Söhne"/>
              </a:rPr>
              <a:t>: If you know that a group of customers always chooses next-day delivery, you might want to make sure that option is always available and easy to select for them.</a:t>
            </a:r>
          </a:p>
          <a:p>
            <a:pPr algn="l">
              <a:buFont typeface="+mj-lt"/>
              <a:buAutoNum type="arabicPeriod"/>
            </a:pPr>
            <a:r>
              <a:rPr lang="en-US" b="1" i="0" u="none" strike="noStrike" dirty="0">
                <a:effectLst/>
                <a:latin typeface="Söhne"/>
              </a:rPr>
              <a:t>Feedback Loop</a:t>
            </a:r>
            <a:r>
              <a:rPr lang="en-US" b="0" i="0" u="none" strike="noStrike" dirty="0">
                <a:effectLst/>
                <a:latin typeface="Söhne"/>
              </a:rPr>
              <a:t>: Ask for feedback specifically from each group. It’s like asking each fruit basket what they thought of the fruit. This helps you understand if they're getting what they want.</a:t>
            </a:r>
          </a:p>
          <a:p>
            <a:pPr algn="l">
              <a:buFont typeface="+mj-lt"/>
              <a:buAutoNum type="arabicPeriod"/>
            </a:pPr>
            <a:r>
              <a:rPr lang="en-US" b="1" i="0" u="none" strike="noStrike" dirty="0">
                <a:effectLst/>
                <a:latin typeface="Söhne"/>
              </a:rPr>
              <a:t>Custom Experience</a:t>
            </a:r>
            <a:r>
              <a:rPr lang="en-US" b="0" i="0" u="none" strike="noStrike" dirty="0">
                <a:effectLst/>
                <a:latin typeface="Söhne"/>
              </a:rPr>
              <a:t>: Adjust your website or store to cater to each group. If one group tends to buy more when they visit in the evening, maybe extend your hours or offer evening specials.</a:t>
            </a:r>
          </a:p>
          <a:p>
            <a:pPr algn="l">
              <a:buFont typeface="+mj-lt"/>
              <a:buAutoNum type="arabicPeriod"/>
            </a:pPr>
            <a:r>
              <a:rPr lang="en-US" b="1" i="0" u="none" strike="noStrike" dirty="0">
                <a:effectLst/>
                <a:latin typeface="Söhne"/>
              </a:rPr>
              <a:t>Loyalty Programs</a:t>
            </a:r>
            <a:r>
              <a:rPr lang="en-US" b="0" i="0" u="none" strike="noStrike" dirty="0">
                <a:effectLst/>
                <a:latin typeface="Söhne"/>
              </a:rPr>
              <a:t>: Create a loyalty program that rewards the behaviors you see in each group. If one group buys frequently but spends less, give them points for each purchase that add up to discounts over time.</a:t>
            </a:r>
          </a:p>
          <a:p>
            <a:pPr algn="l"/>
            <a:endParaRPr lang="en-US" b="0" i="0" u="none" strike="noStrike" dirty="0">
              <a:effectLst/>
              <a:latin typeface="Söhne"/>
            </a:endParaRPr>
          </a:p>
          <a:p>
            <a:r>
              <a:rPr lang="en-US" b="0" i="0" u="none" strike="noStrike" dirty="0">
                <a:effectLst/>
                <a:latin typeface="Söhne"/>
              </a:rPr>
              <a:t>The goal is to make every customer feel like you know them and are giving them a shopping experience that’s tailored just for them. It’s about making sure they leave happier and come back more often, just like guests at a party who had a great time and can’t wait for the next one!</a:t>
            </a:r>
            <a:br>
              <a:rPr lang="en-US" dirty="0"/>
            </a:br>
            <a:endParaRPr lang="en-US" dirty="0"/>
          </a:p>
        </p:txBody>
      </p:sp>
      <p:sp>
        <p:nvSpPr>
          <p:cNvPr id="4" name="TextBox 3">
            <a:extLst>
              <a:ext uri="{FF2B5EF4-FFF2-40B4-BE49-F238E27FC236}">
                <a16:creationId xmlns:a16="http://schemas.microsoft.com/office/drawing/2014/main" id="{C5237505-1B8E-51F0-D370-EF3E32C96878}"/>
              </a:ext>
            </a:extLst>
          </p:cNvPr>
          <p:cNvSpPr txBox="1"/>
          <p:nvPr/>
        </p:nvSpPr>
        <p:spPr>
          <a:xfrm>
            <a:off x="358140" y="489738"/>
            <a:ext cx="5302571" cy="461665"/>
          </a:xfrm>
          <a:prstGeom prst="rect">
            <a:avLst/>
          </a:prstGeom>
          <a:noFill/>
        </p:spPr>
        <p:txBody>
          <a:bodyPr wrap="square" rtlCol="0">
            <a:spAutoFit/>
          </a:bodyPr>
          <a:lstStyle/>
          <a:p>
            <a:r>
              <a:rPr lang="en-US" sz="2400" dirty="0"/>
              <a:t>What we can do ! Next step</a:t>
            </a:r>
          </a:p>
        </p:txBody>
      </p:sp>
      <p:sp>
        <p:nvSpPr>
          <p:cNvPr id="5" name="Slide Number Placeholder 4">
            <a:extLst>
              <a:ext uri="{FF2B5EF4-FFF2-40B4-BE49-F238E27FC236}">
                <a16:creationId xmlns:a16="http://schemas.microsoft.com/office/drawing/2014/main" id="{54B3159F-7638-FA97-ABCD-0ABC94F4E7AE}"/>
              </a:ext>
            </a:extLst>
          </p:cNvPr>
          <p:cNvSpPr>
            <a:spLocks noGrp="1"/>
          </p:cNvSpPr>
          <p:nvPr>
            <p:ph type="sldNum" sz="quarter" idx="7"/>
          </p:nvPr>
        </p:nvSpPr>
        <p:spPr/>
        <p:txBody>
          <a:bodyPr/>
          <a:lstStyle/>
          <a:p>
            <a:fld id="{A1768601-CCC0-AC42-87B3-2E6EC74AF9FD}" type="slidenum">
              <a:rPr lang="en-US" smtClean="0"/>
              <a:t>28</a:t>
            </a:fld>
            <a:endParaRPr lang="en-US"/>
          </a:p>
        </p:txBody>
      </p:sp>
    </p:spTree>
    <p:extLst>
      <p:ext uri="{BB962C8B-B14F-4D97-AF65-F5344CB8AC3E}">
        <p14:creationId xmlns:p14="http://schemas.microsoft.com/office/powerpoint/2010/main" val="4888257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A3B99-1B59-990C-6B0D-CD6A91203261}"/>
              </a:ext>
            </a:extLst>
          </p:cNvPr>
          <p:cNvSpPr>
            <a:spLocks noGrp="1"/>
          </p:cNvSpPr>
          <p:nvPr>
            <p:ph type="title"/>
          </p:nvPr>
        </p:nvSpPr>
        <p:spPr>
          <a:xfrm>
            <a:off x="358140" y="379376"/>
            <a:ext cx="11166065" cy="512897"/>
          </a:xfrm>
        </p:spPr>
        <p:txBody>
          <a:bodyPr/>
          <a:lstStyle/>
          <a:p>
            <a:r>
              <a:rPr lang="en-US" dirty="0"/>
              <a:t>Next step!</a:t>
            </a:r>
          </a:p>
        </p:txBody>
      </p:sp>
      <p:sp>
        <p:nvSpPr>
          <p:cNvPr id="3" name="Text Placeholder 2">
            <a:extLst>
              <a:ext uri="{FF2B5EF4-FFF2-40B4-BE49-F238E27FC236}">
                <a16:creationId xmlns:a16="http://schemas.microsoft.com/office/drawing/2014/main" id="{A6494807-E138-999D-FAE9-D5AAB23064F6}"/>
              </a:ext>
            </a:extLst>
          </p:cNvPr>
          <p:cNvSpPr>
            <a:spLocks noGrp="1"/>
          </p:cNvSpPr>
          <p:nvPr>
            <p:ph type="body" idx="1"/>
          </p:nvPr>
        </p:nvSpPr>
        <p:spPr>
          <a:xfrm>
            <a:off x="358140" y="1245633"/>
            <a:ext cx="11475720" cy="4154984"/>
          </a:xfrm>
        </p:spPr>
        <p:txBody>
          <a:bodyPr/>
          <a:lstStyle/>
          <a:p>
            <a:pPr marL="285750" indent="-285750">
              <a:buFont typeface="Arial" panose="020B0604020202020204" pitchFamily="34" charset="0"/>
              <a:buChar char="•"/>
            </a:pPr>
            <a:r>
              <a:rPr lang="en-US" dirty="0"/>
              <a:t>We can collect more data to take a look at customer behavior pattern</a:t>
            </a:r>
          </a:p>
          <a:p>
            <a:pPr marL="285750" indent="-285750" algn="l">
              <a:buFont typeface="Arial" panose="020B0604020202020204" pitchFamily="34" charset="0"/>
              <a:buChar char="•"/>
            </a:pPr>
            <a:r>
              <a:rPr lang="en-US" b="1" i="0" u="none" strike="noStrike" dirty="0">
                <a:effectLst/>
                <a:latin typeface="Söhne"/>
              </a:rPr>
              <a:t>Validation</a:t>
            </a:r>
            <a:r>
              <a:rPr lang="en-US" b="0" i="0" u="none" strike="noStrike" dirty="0">
                <a:effectLst/>
                <a:latin typeface="Söhne"/>
              </a:rPr>
              <a:t>: Validate the clusters by comparing the clustering model’s predictions with actual customer behavior. Are the customers in each cluster behaving as the model suggests?</a:t>
            </a:r>
          </a:p>
          <a:p>
            <a:pPr marL="285750" indent="-285750" algn="l">
              <a:buFont typeface="Arial" panose="020B0604020202020204" pitchFamily="34" charset="0"/>
              <a:buChar char="•"/>
            </a:pPr>
            <a:r>
              <a:rPr lang="en-US" b="1" i="0" u="none" strike="noStrike" dirty="0">
                <a:effectLst/>
                <a:latin typeface="Söhne"/>
              </a:rPr>
              <a:t>Monitoring</a:t>
            </a:r>
            <a:r>
              <a:rPr lang="en-US" b="0" i="0" u="none" strike="noStrike" dirty="0">
                <a:effectLst/>
                <a:latin typeface="Söhne"/>
              </a:rPr>
              <a:t>: Continuously monitor customer data to ensure clusters remain relevant over time. Update clustering as customer behavior and the market evolve.</a:t>
            </a:r>
          </a:p>
          <a:p>
            <a:pPr marL="285750" indent="-285750" algn="l">
              <a:buFont typeface="Arial" panose="020B0604020202020204" pitchFamily="34" charset="0"/>
              <a:buChar char="•"/>
            </a:pPr>
            <a:r>
              <a:rPr lang="en-US" b="1" i="0" u="none" strike="noStrike" dirty="0">
                <a:effectLst/>
                <a:latin typeface="Söhne"/>
              </a:rPr>
              <a:t>Testing</a:t>
            </a:r>
            <a:r>
              <a:rPr lang="en-US" b="0" i="0" u="none" strike="noStrike" dirty="0">
                <a:effectLst/>
                <a:latin typeface="Söhne"/>
              </a:rPr>
              <a:t>: Test the effectiveness of targeted strategies derived from clustering through A/B testing or control groups to measure impact.</a:t>
            </a:r>
          </a:p>
          <a:p>
            <a:pPr marL="285750" indent="-285750" algn="l">
              <a:buFont typeface="Arial" panose="020B0604020202020204" pitchFamily="34" charset="0"/>
              <a:buChar char="•"/>
            </a:pPr>
            <a:r>
              <a:rPr lang="en-US" b="1" i="0" u="none" strike="noStrike" dirty="0">
                <a:effectLst/>
                <a:latin typeface="Söhne"/>
              </a:rPr>
              <a:t>Feedback Incorporation</a:t>
            </a:r>
            <a:r>
              <a:rPr lang="en-US" b="0" i="0" u="none" strike="noStrike" dirty="0">
                <a:effectLst/>
                <a:latin typeface="Söhne"/>
              </a:rPr>
              <a:t>: Collect customer feedback to further refine the customer profiles and adjust cluster definitions if necessary.</a:t>
            </a:r>
          </a:p>
          <a:p>
            <a:pPr marL="285750" indent="-285750" algn="l">
              <a:buFont typeface="Arial" panose="020B0604020202020204" pitchFamily="34" charset="0"/>
              <a:buChar char="•"/>
            </a:pPr>
            <a:r>
              <a:rPr lang="en-US" dirty="0">
                <a:latin typeface="Söhne"/>
              </a:rPr>
              <a:t>We can also try and use </a:t>
            </a:r>
            <a:r>
              <a:rPr lang="en-US" b="1" i="0" u="none" strike="noStrike" dirty="0">
                <a:effectLst/>
                <a:latin typeface="Söhne"/>
              </a:rPr>
              <a:t>Hierarchical Clustering</a:t>
            </a:r>
            <a:r>
              <a:rPr lang="en-US" dirty="0">
                <a:latin typeface="Söhne"/>
              </a:rPr>
              <a:t>(</a:t>
            </a:r>
            <a:r>
              <a:rPr lang="en-US" b="0" i="0" u="none" strike="noStrike" dirty="0">
                <a:effectLst/>
                <a:latin typeface="Söhne"/>
              </a:rPr>
              <a:t>Useful for smaller datasets where the relationships between clusters are of interest. It can provide a different perspective on cluster formation.)</a:t>
            </a:r>
            <a:r>
              <a:rPr lang="en-US" b="1" i="0" u="none" strike="noStrike" dirty="0">
                <a:effectLst/>
                <a:latin typeface="Söhne"/>
              </a:rPr>
              <a:t>DBSCAN</a:t>
            </a:r>
            <a:r>
              <a:rPr lang="en-US" b="0" i="0" u="none" strike="noStrike" dirty="0">
                <a:effectLst/>
                <a:latin typeface="Söhne"/>
              </a:rPr>
              <a:t> (Good for datasets with noise and outliers, and where clusters may not be spherical in shape. It doesn't require specifying the number of clusters beforehand)</a:t>
            </a:r>
          </a:p>
          <a:p>
            <a:pPr marL="285750" indent="-285750" algn="l">
              <a:buFont typeface="Arial" panose="020B0604020202020204" pitchFamily="34" charset="0"/>
              <a:buChar char="•"/>
            </a:pPr>
            <a:endParaRPr lang="en-US" b="0" i="0" u="none" strike="noStrike" dirty="0">
              <a:effectLst/>
              <a:latin typeface="Söhne"/>
            </a:endParaRPr>
          </a:p>
          <a:p>
            <a:endParaRPr lang="en-US" dirty="0"/>
          </a:p>
        </p:txBody>
      </p:sp>
      <p:sp>
        <p:nvSpPr>
          <p:cNvPr id="4" name="Slide Number Placeholder 3">
            <a:extLst>
              <a:ext uri="{FF2B5EF4-FFF2-40B4-BE49-F238E27FC236}">
                <a16:creationId xmlns:a16="http://schemas.microsoft.com/office/drawing/2014/main" id="{6D06CEC4-B306-38C6-9A7D-7C02C4C53291}"/>
              </a:ext>
            </a:extLst>
          </p:cNvPr>
          <p:cNvSpPr>
            <a:spLocks noGrp="1"/>
          </p:cNvSpPr>
          <p:nvPr>
            <p:ph type="sldNum" sz="quarter" idx="7"/>
          </p:nvPr>
        </p:nvSpPr>
        <p:spPr/>
        <p:txBody>
          <a:bodyPr/>
          <a:lstStyle/>
          <a:p>
            <a:fld id="{A1768601-CCC0-AC42-87B3-2E6EC74AF9FD}" type="slidenum">
              <a:rPr lang="en-US" smtClean="0"/>
              <a:t>29</a:t>
            </a:fld>
            <a:endParaRPr lang="en-US"/>
          </a:p>
        </p:txBody>
      </p:sp>
    </p:spTree>
    <p:extLst>
      <p:ext uri="{BB962C8B-B14F-4D97-AF65-F5344CB8AC3E}">
        <p14:creationId xmlns:p14="http://schemas.microsoft.com/office/powerpoint/2010/main" val="1543219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F4B9E-A40A-111D-C18F-70EEBC78E787}"/>
              </a:ext>
            </a:extLst>
          </p:cNvPr>
          <p:cNvSpPr>
            <a:spLocks noGrp="1"/>
          </p:cNvSpPr>
          <p:nvPr>
            <p:ph type="title"/>
          </p:nvPr>
        </p:nvSpPr>
        <p:spPr/>
        <p:txBody>
          <a:bodyPr/>
          <a:lstStyle/>
          <a:p>
            <a:r>
              <a:rPr lang="en-US" dirty="0"/>
              <a:t>Executive Summary </a:t>
            </a:r>
          </a:p>
        </p:txBody>
      </p:sp>
      <p:sp>
        <p:nvSpPr>
          <p:cNvPr id="3" name="Text Placeholder 2">
            <a:extLst>
              <a:ext uri="{FF2B5EF4-FFF2-40B4-BE49-F238E27FC236}">
                <a16:creationId xmlns:a16="http://schemas.microsoft.com/office/drawing/2014/main" id="{BD010CFF-9566-CCE8-F670-E5BDCC6A2F82}"/>
              </a:ext>
            </a:extLst>
          </p:cNvPr>
          <p:cNvSpPr>
            <a:spLocks noGrp="1"/>
          </p:cNvSpPr>
          <p:nvPr>
            <p:ph type="body" idx="1"/>
          </p:nvPr>
        </p:nvSpPr>
        <p:spPr>
          <a:xfrm>
            <a:off x="358449" y="1634516"/>
            <a:ext cx="11475720" cy="3600986"/>
          </a:xfrm>
        </p:spPr>
        <p:txBody>
          <a:bodyPr/>
          <a:lstStyle/>
          <a:p>
            <a:pPr marL="285750" indent="-285750" algn="l">
              <a:buFont typeface="Arial" panose="020B0604020202020204" pitchFamily="34" charset="0"/>
              <a:buChar char="•"/>
            </a:pPr>
            <a:r>
              <a:rPr lang="en-US" b="0" i="0" u="none" strike="noStrike" dirty="0">
                <a:effectLst/>
                <a:latin typeface="Söhne"/>
              </a:rPr>
              <a:t>The Customer Shopping Preferences is a treasure trove of data providing deep insights into customer behavior. It details customer demographics, purchasing patterns, preferred payment methods, and more, which are instrumental for SAM Retail to customize its approach to meet diverse customer needs.</a:t>
            </a:r>
          </a:p>
          <a:p>
            <a:pPr marL="285750" indent="-285750" algn="l">
              <a:buFont typeface="Arial" panose="020B0604020202020204" pitchFamily="34" charset="0"/>
              <a:buChar char="•"/>
            </a:pPr>
            <a:r>
              <a:rPr lang="en-US" b="1" i="0" u="none" strike="noStrike" dirty="0">
                <a:effectLst/>
                <a:latin typeface="Söhne"/>
              </a:rPr>
              <a:t>Strategic Alignment:</a:t>
            </a:r>
            <a:r>
              <a:rPr lang="en-US" b="0" i="0" u="none" strike="noStrike" dirty="0">
                <a:effectLst/>
                <a:latin typeface="Söhne"/>
              </a:rPr>
              <a:t> By analyzing the dataset, company will be able to align its product offerings, marketing strategies, and customer service policies with the observed customer trends and preferences. This strategic alignment is expected to bolster customer satisfaction and loyalty.</a:t>
            </a:r>
          </a:p>
          <a:p>
            <a:pPr marL="285750" indent="-285750" algn="l">
              <a:buFont typeface="Arial" panose="020B0604020202020204" pitchFamily="34" charset="0"/>
              <a:buChar char="•"/>
            </a:pPr>
            <a:r>
              <a:rPr lang="en-US" b="1" i="0" u="none" strike="noStrike" dirty="0">
                <a:effectLst/>
                <a:latin typeface="Söhne"/>
              </a:rPr>
              <a:t>Data-Driven Decisions:</a:t>
            </a:r>
            <a:r>
              <a:rPr lang="en-US" b="0" i="0" u="none" strike="noStrike" dirty="0">
                <a:effectLst/>
                <a:latin typeface="Söhne"/>
              </a:rPr>
              <a:t> The dataset will empower SAM Retail with the capability to make informed decisions. Leveraging machine learning models, the company can categorize customers into distinct groups, enabling more focused and effective marketing efforts.</a:t>
            </a:r>
          </a:p>
          <a:p>
            <a:pPr marL="285750" indent="-285750" algn="l">
              <a:buFont typeface="Arial" panose="020B0604020202020204" pitchFamily="34" charset="0"/>
              <a:buChar char="•"/>
            </a:pPr>
            <a:r>
              <a:rPr lang="en-US" b="0" i="0" u="none" strike="noStrike" dirty="0">
                <a:effectLst/>
                <a:latin typeface="Söhne"/>
              </a:rPr>
              <a:t>Understanding the shopping behaviors and preferences will allow business to stock inventory more effectively and create personalized promotions, which are predicted to significantly enhance the shopping experience and meet the precise needs of each customer segment.</a:t>
            </a:r>
          </a:p>
          <a:p>
            <a:endParaRPr lang="en-US" dirty="0"/>
          </a:p>
        </p:txBody>
      </p:sp>
      <p:sp>
        <p:nvSpPr>
          <p:cNvPr id="4" name="Slide Number Placeholder 3">
            <a:extLst>
              <a:ext uri="{FF2B5EF4-FFF2-40B4-BE49-F238E27FC236}">
                <a16:creationId xmlns:a16="http://schemas.microsoft.com/office/drawing/2014/main" id="{D5D67306-69B2-2C70-611A-8BBEAB52D68E}"/>
              </a:ext>
            </a:extLst>
          </p:cNvPr>
          <p:cNvSpPr>
            <a:spLocks noGrp="1"/>
          </p:cNvSpPr>
          <p:nvPr>
            <p:ph type="sldNum" sz="quarter" idx="7"/>
          </p:nvPr>
        </p:nvSpPr>
        <p:spPr/>
        <p:txBody>
          <a:bodyPr/>
          <a:lstStyle/>
          <a:p>
            <a:fld id="{A1768601-CCC0-AC42-87B3-2E6EC74AF9FD}" type="slidenum">
              <a:rPr lang="en-US" smtClean="0"/>
              <a:t>3</a:t>
            </a:fld>
            <a:endParaRPr lang="en-US"/>
          </a:p>
        </p:txBody>
      </p:sp>
    </p:spTree>
    <p:extLst>
      <p:ext uri="{BB962C8B-B14F-4D97-AF65-F5344CB8AC3E}">
        <p14:creationId xmlns:p14="http://schemas.microsoft.com/office/powerpoint/2010/main" val="1678913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8BAF9-2DCC-314E-40E2-757CD92342A6}"/>
              </a:ext>
            </a:extLst>
          </p:cNvPr>
          <p:cNvSpPr>
            <a:spLocks noGrp="1"/>
          </p:cNvSpPr>
          <p:nvPr>
            <p:ph type="title"/>
          </p:nvPr>
        </p:nvSpPr>
        <p:spPr>
          <a:xfrm>
            <a:off x="431688" y="2990145"/>
            <a:ext cx="11166065" cy="512897"/>
          </a:xfrm>
        </p:spPr>
        <p:txBody>
          <a:bodyPr/>
          <a:lstStyle/>
          <a:p>
            <a:r>
              <a:rPr lang="en-US" b="0" i="0" u="none" strike="noStrike" dirty="0">
                <a:solidFill>
                  <a:schemeClr val="bg1"/>
                </a:solidFill>
                <a:effectLst/>
                <a:latin typeface="Google Sans"/>
              </a:rPr>
              <a:t>Appendix section</a:t>
            </a:r>
            <a:endParaRPr lang="en-US" dirty="0">
              <a:solidFill>
                <a:schemeClr val="bg1"/>
              </a:solidFill>
            </a:endParaRPr>
          </a:p>
        </p:txBody>
      </p:sp>
      <p:sp>
        <p:nvSpPr>
          <p:cNvPr id="3" name="Slide Number Placeholder 2">
            <a:extLst>
              <a:ext uri="{FF2B5EF4-FFF2-40B4-BE49-F238E27FC236}">
                <a16:creationId xmlns:a16="http://schemas.microsoft.com/office/drawing/2014/main" id="{E0AB667F-E7B7-C2BA-E1C6-3DE96AEE91C5}"/>
              </a:ext>
            </a:extLst>
          </p:cNvPr>
          <p:cNvSpPr>
            <a:spLocks noGrp="1"/>
          </p:cNvSpPr>
          <p:nvPr>
            <p:ph type="sldNum" sz="quarter" idx="7"/>
          </p:nvPr>
        </p:nvSpPr>
        <p:spPr/>
        <p:txBody>
          <a:bodyPr/>
          <a:lstStyle/>
          <a:p>
            <a:fld id="{A1768601-CCC0-AC42-87B3-2E6EC74AF9FD}" type="slidenum">
              <a:rPr lang="en-US" smtClean="0"/>
              <a:t>30</a:t>
            </a:fld>
            <a:endParaRPr lang="en-US"/>
          </a:p>
        </p:txBody>
      </p:sp>
    </p:spTree>
    <p:extLst>
      <p:ext uri="{BB962C8B-B14F-4D97-AF65-F5344CB8AC3E}">
        <p14:creationId xmlns:p14="http://schemas.microsoft.com/office/powerpoint/2010/main" val="28382707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0368-6675-2CCB-CF6D-EC24F3136F8C}"/>
              </a:ext>
            </a:extLst>
          </p:cNvPr>
          <p:cNvSpPr>
            <a:spLocks noGrp="1"/>
          </p:cNvSpPr>
          <p:nvPr>
            <p:ph type="title"/>
          </p:nvPr>
        </p:nvSpPr>
        <p:spPr/>
        <p:txBody>
          <a:bodyPr/>
          <a:lstStyle/>
          <a:p>
            <a:r>
              <a:rPr lang="en-US" dirty="0"/>
              <a:t>Technical Explanation of Models</a:t>
            </a:r>
          </a:p>
        </p:txBody>
      </p:sp>
      <p:sp>
        <p:nvSpPr>
          <p:cNvPr id="3" name="Text Placeholder 2">
            <a:extLst>
              <a:ext uri="{FF2B5EF4-FFF2-40B4-BE49-F238E27FC236}">
                <a16:creationId xmlns:a16="http://schemas.microsoft.com/office/drawing/2014/main" id="{1BF3EF00-619C-0E87-8E2F-E017B565CF5C}"/>
              </a:ext>
            </a:extLst>
          </p:cNvPr>
          <p:cNvSpPr>
            <a:spLocks noGrp="1"/>
          </p:cNvSpPr>
          <p:nvPr>
            <p:ph type="body" idx="1"/>
          </p:nvPr>
        </p:nvSpPr>
        <p:spPr>
          <a:xfrm>
            <a:off x="345221" y="1963018"/>
            <a:ext cx="11475720" cy="3323987"/>
          </a:xfrm>
        </p:spPr>
        <p:txBody>
          <a:bodyPr/>
          <a:lstStyle/>
          <a:p>
            <a:pPr algn="l"/>
            <a:r>
              <a:rPr lang="en-US" b="1" i="0" u="none" strike="noStrike" dirty="0">
                <a:effectLst/>
                <a:latin typeface="Söhne"/>
              </a:rPr>
              <a:t>K-Prototypes</a:t>
            </a:r>
            <a:r>
              <a:rPr lang="en-US" b="0" i="0" u="none" strike="noStrike" dirty="0">
                <a:effectLst/>
                <a:latin typeface="Söhne"/>
              </a:rPr>
              <a:t> is a clustering algorithm that is an extension of K-Means and is specifically designed to handle datasets with mixed data types — both categorical and numerical. Here's how it works:</a:t>
            </a:r>
          </a:p>
          <a:p>
            <a:pPr algn="l">
              <a:buFont typeface="Arial" panose="020B0604020202020204" pitchFamily="34" charset="0"/>
              <a:buChar char="•"/>
            </a:pPr>
            <a:r>
              <a:rPr lang="en-US" b="1" i="0" u="none" strike="noStrike" dirty="0">
                <a:effectLst/>
                <a:latin typeface="Söhne"/>
              </a:rPr>
              <a:t>Algorithm Selection</a:t>
            </a:r>
            <a:r>
              <a:rPr lang="en-US" b="0" i="0" u="none" strike="noStrike" dirty="0">
                <a:effectLst/>
                <a:latin typeface="Söhne"/>
              </a:rPr>
              <a:t>: K-Prototypes combines the cost functions of K-Means and K-Modes, allowing it to find clusters based on the similarity of numerical features (like age, income, etc.) and the frequency of categorical features (like gender, product category, etc.).</a:t>
            </a:r>
          </a:p>
          <a:p>
            <a:pPr algn="l">
              <a:buFont typeface="Arial" panose="020B0604020202020204" pitchFamily="34" charset="0"/>
              <a:buChar char="•"/>
            </a:pPr>
            <a:r>
              <a:rPr lang="en-US" b="1" i="0" u="none" strike="noStrike" dirty="0">
                <a:effectLst/>
                <a:latin typeface="Söhne"/>
              </a:rPr>
              <a:t>Data Preparation</a:t>
            </a:r>
            <a:r>
              <a:rPr lang="en-US" b="0" i="0" u="none" strike="noStrike" dirty="0">
                <a:effectLst/>
                <a:latin typeface="Söhne"/>
              </a:rPr>
              <a:t>: Before running the algorithm, numerical data is usually standardized to ensure that all features contribute equally to the distance calculations. Categorical data is encoded appropriately since K-Prototypes uses a different method to calculate the similarity between categorical features.</a:t>
            </a:r>
          </a:p>
          <a:p>
            <a:pPr algn="l">
              <a:buFont typeface="Arial" panose="020B0604020202020204" pitchFamily="34" charset="0"/>
              <a:buChar char="•"/>
            </a:pPr>
            <a:r>
              <a:rPr lang="en-US" b="1" i="0" u="none" strike="noStrike" dirty="0">
                <a:effectLst/>
                <a:latin typeface="Söhne"/>
              </a:rPr>
              <a:t>Cluster Initialization</a:t>
            </a:r>
            <a:r>
              <a:rPr lang="en-US" b="0" i="0" u="none" strike="noStrike" dirty="0">
                <a:effectLst/>
                <a:latin typeface="Söhne"/>
              </a:rPr>
              <a:t>: The algorithm starts by initializing K 'prototypes' (centroids) for each cluster, which are representative of the points within the cluster. Each prototype has a centroid for numerical attributes and a mode for categorical attributes.</a:t>
            </a:r>
          </a:p>
          <a:p>
            <a:endParaRPr lang="en-US" dirty="0"/>
          </a:p>
        </p:txBody>
      </p:sp>
      <p:sp>
        <p:nvSpPr>
          <p:cNvPr id="4" name="Slide Number Placeholder 3">
            <a:extLst>
              <a:ext uri="{FF2B5EF4-FFF2-40B4-BE49-F238E27FC236}">
                <a16:creationId xmlns:a16="http://schemas.microsoft.com/office/drawing/2014/main" id="{6762CAE5-A067-5CA9-90E0-C61D38D06F2D}"/>
              </a:ext>
            </a:extLst>
          </p:cNvPr>
          <p:cNvSpPr>
            <a:spLocks noGrp="1"/>
          </p:cNvSpPr>
          <p:nvPr>
            <p:ph type="sldNum" sz="quarter" idx="7"/>
          </p:nvPr>
        </p:nvSpPr>
        <p:spPr/>
        <p:txBody>
          <a:bodyPr/>
          <a:lstStyle/>
          <a:p>
            <a:fld id="{A1768601-CCC0-AC42-87B3-2E6EC74AF9FD}" type="slidenum">
              <a:rPr lang="en-US" smtClean="0"/>
              <a:t>31</a:t>
            </a:fld>
            <a:endParaRPr lang="en-US"/>
          </a:p>
        </p:txBody>
      </p:sp>
      <p:sp>
        <p:nvSpPr>
          <p:cNvPr id="5" name="TextBox 4">
            <a:extLst>
              <a:ext uri="{FF2B5EF4-FFF2-40B4-BE49-F238E27FC236}">
                <a16:creationId xmlns:a16="http://schemas.microsoft.com/office/drawing/2014/main" id="{AE227396-8CD3-0052-0B18-E4BF77E8F4CE}"/>
              </a:ext>
            </a:extLst>
          </p:cNvPr>
          <p:cNvSpPr txBox="1"/>
          <p:nvPr/>
        </p:nvSpPr>
        <p:spPr>
          <a:xfrm>
            <a:off x="203313" y="1236150"/>
            <a:ext cx="1854995" cy="461665"/>
          </a:xfrm>
          <a:prstGeom prst="rect">
            <a:avLst/>
          </a:prstGeom>
          <a:noFill/>
        </p:spPr>
        <p:txBody>
          <a:bodyPr wrap="none" rtlCol="0">
            <a:spAutoFit/>
          </a:bodyPr>
          <a:lstStyle/>
          <a:p>
            <a:r>
              <a:rPr lang="en-US" sz="2400" i="0" u="none" strike="noStrike" dirty="0">
                <a:effectLst/>
                <a:latin typeface="Söhne"/>
              </a:rPr>
              <a:t>K-Prototypes</a:t>
            </a:r>
            <a:endParaRPr lang="en-US" sz="2400" dirty="0"/>
          </a:p>
        </p:txBody>
      </p:sp>
    </p:spTree>
    <p:extLst>
      <p:ext uri="{BB962C8B-B14F-4D97-AF65-F5344CB8AC3E}">
        <p14:creationId xmlns:p14="http://schemas.microsoft.com/office/powerpoint/2010/main" val="4865920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B7427BD-9546-08AC-33E0-4725BEE692CF}"/>
              </a:ext>
            </a:extLst>
          </p:cNvPr>
          <p:cNvSpPr>
            <a:spLocks noGrp="1"/>
          </p:cNvSpPr>
          <p:nvPr>
            <p:ph type="body" idx="1"/>
          </p:nvPr>
        </p:nvSpPr>
        <p:spPr>
          <a:xfrm>
            <a:off x="345221" y="1241204"/>
            <a:ext cx="11475720" cy="2769989"/>
          </a:xfrm>
        </p:spPr>
        <p:txBody>
          <a:bodyPr/>
          <a:lstStyle/>
          <a:p>
            <a:pPr algn="l">
              <a:buFont typeface="Arial" panose="020B0604020202020204" pitchFamily="34" charset="0"/>
              <a:buChar char="•"/>
            </a:pPr>
            <a:r>
              <a:rPr lang="en-US" b="1" i="0" u="none" strike="noStrike" dirty="0">
                <a:effectLst/>
              </a:rPr>
              <a:t>Iteration</a:t>
            </a:r>
            <a:r>
              <a:rPr lang="en-US" b="0" i="0" u="none" strike="noStrike" dirty="0">
                <a:effectLst/>
              </a:rPr>
              <a:t>: The algorithm then iterates through the dataset, assigning each data point to the nearest prototype based on a distance metric that combines the numerical and categorical differences. After all points are assigned, the prototypes are updated to better represent the points in their clusters.</a:t>
            </a:r>
          </a:p>
          <a:p>
            <a:pPr algn="l">
              <a:buFont typeface="Arial" panose="020B0604020202020204" pitchFamily="34" charset="0"/>
              <a:buChar char="•"/>
            </a:pPr>
            <a:r>
              <a:rPr lang="en-US" b="1" i="0" u="none" strike="noStrike" dirty="0">
                <a:effectLst/>
              </a:rPr>
              <a:t>Convergence</a:t>
            </a:r>
            <a:r>
              <a:rPr lang="en-US" b="0" i="0" u="none" strike="noStrike" dirty="0">
                <a:effectLst/>
              </a:rPr>
              <a:t>: This process repeats until the assignments no longer change or the changes are below a certain threshold, which means the clusters are relatively stable and the algorithm has 'converged'.</a:t>
            </a:r>
          </a:p>
          <a:p>
            <a:pPr algn="l">
              <a:buFont typeface="Arial" panose="020B0604020202020204" pitchFamily="34" charset="0"/>
              <a:buChar char="•"/>
            </a:pPr>
            <a:r>
              <a:rPr lang="en-US" b="1" i="0" u="none" strike="noStrike" dirty="0">
                <a:effectLst/>
              </a:rPr>
              <a:t>Use of Model</a:t>
            </a:r>
            <a:r>
              <a:rPr lang="en-US" b="0" i="0" u="none" strike="noStrike" dirty="0">
                <a:effectLst/>
              </a:rPr>
              <a:t>: The resulting model can segment the dataset into distinct groups. For businesses, this segmentation can be used for targeted marketing, personalized recommendations, efficient resource allocation, and better understanding of customer behavior patterns.</a:t>
            </a:r>
          </a:p>
          <a:p>
            <a:pPr algn="l">
              <a:buFont typeface="Arial" panose="020B0604020202020204" pitchFamily="34" charset="0"/>
              <a:buChar char="•"/>
            </a:pPr>
            <a:r>
              <a:rPr lang="en-US" dirty="0">
                <a:latin typeface="Söhne"/>
              </a:rPr>
              <a:t>Link-</a:t>
            </a:r>
            <a:r>
              <a:rPr lang="en-US" dirty="0">
                <a:latin typeface="Söhne"/>
                <a:hlinkClick r:id="rId2" action="ppaction://hlinksldjump"/>
              </a:rPr>
              <a:t> K-Prototypes model</a:t>
            </a:r>
            <a:endParaRPr lang="en-US" b="0" i="0" u="none" strike="noStrike" dirty="0">
              <a:effectLst/>
              <a:latin typeface="Söhne"/>
            </a:endParaRPr>
          </a:p>
          <a:p>
            <a:endParaRPr lang="en-US" dirty="0"/>
          </a:p>
        </p:txBody>
      </p:sp>
      <p:sp>
        <p:nvSpPr>
          <p:cNvPr id="4" name="Slide Number Placeholder 3">
            <a:extLst>
              <a:ext uri="{FF2B5EF4-FFF2-40B4-BE49-F238E27FC236}">
                <a16:creationId xmlns:a16="http://schemas.microsoft.com/office/drawing/2014/main" id="{9D0B86A4-46D5-4523-8935-62F676F96DA8}"/>
              </a:ext>
            </a:extLst>
          </p:cNvPr>
          <p:cNvSpPr>
            <a:spLocks noGrp="1"/>
          </p:cNvSpPr>
          <p:nvPr>
            <p:ph type="sldNum" sz="quarter" idx="7"/>
          </p:nvPr>
        </p:nvSpPr>
        <p:spPr/>
        <p:txBody>
          <a:bodyPr/>
          <a:lstStyle/>
          <a:p>
            <a:fld id="{A1768601-CCC0-AC42-87B3-2E6EC74AF9FD}" type="slidenum">
              <a:rPr lang="en-US" smtClean="0"/>
              <a:t>32</a:t>
            </a:fld>
            <a:endParaRPr lang="en-US"/>
          </a:p>
        </p:txBody>
      </p:sp>
      <p:sp>
        <p:nvSpPr>
          <p:cNvPr id="7" name="TextBox 6">
            <a:extLst>
              <a:ext uri="{FF2B5EF4-FFF2-40B4-BE49-F238E27FC236}">
                <a16:creationId xmlns:a16="http://schemas.microsoft.com/office/drawing/2014/main" id="{4A910126-2A9E-0155-12BA-4262456692DD}"/>
              </a:ext>
            </a:extLst>
          </p:cNvPr>
          <p:cNvSpPr txBox="1"/>
          <p:nvPr/>
        </p:nvSpPr>
        <p:spPr>
          <a:xfrm>
            <a:off x="345221" y="410999"/>
            <a:ext cx="6113122" cy="461665"/>
          </a:xfrm>
          <a:prstGeom prst="rect">
            <a:avLst/>
          </a:prstGeom>
          <a:noFill/>
        </p:spPr>
        <p:txBody>
          <a:bodyPr wrap="square">
            <a:spAutoFit/>
          </a:bodyPr>
          <a:lstStyle/>
          <a:p>
            <a:r>
              <a:rPr lang="en-US" sz="2400" i="0" u="none" strike="noStrike" dirty="0">
                <a:effectLst/>
                <a:latin typeface="Söhne"/>
              </a:rPr>
              <a:t>K-Prototypes</a:t>
            </a:r>
            <a:endParaRPr lang="en-US" sz="2400" dirty="0"/>
          </a:p>
        </p:txBody>
      </p:sp>
    </p:spTree>
    <p:extLst>
      <p:ext uri="{BB962C8B-B14F-4D97-AF65-F5344CB8AC3E}">
        <p14:creationId xmlns:p14="http://schemas.microsoft.com/office/powerpoint/2010/main" val="3611287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A11BB39-317D-F534-BF62-4AFA71A09A77}"/>
              </a:ext>
            </a:extLst>
          </p:cNvPr>
          <p:cNvSpPr>
            <a:spLocks noGrp="1"/>
          </p:cNvSpPr>
          <p:nvPr>
            <p:ph type="body" idx="1"/>
          </p:nvPr>
        </p:nvSpPr>
        <p:spPr>
          <a:xfrm>
            <a:off x="506171" y="930844"/>
            <a:ext cx="11475720" cy="5539978"/>
          </a:xfrm>
        </p:spPr>
        <p:txBody>
          <a:bodyPr/>
          <a:lstStyle/>
          <a:p>
            <a:pPr algn="l"/>
            <a:r>
              <a:rPr lang="en-US" b="0" i="0" u="none" strike="noStrike" dirty="0">
                <a:effectLst/>
                <a:latin typeface="Söhne"/>
              </a:rPr>
              <a:t>The model we are discussing is a </a:t>
            </a:r>
            <a:r>
              <a:rPr lang="en-US" b="1" i="0" u="none" strike="noStrike" dirty="0">
                <a:effectLst/>
                <a:latin typeface="Söhne"/>
              </a:rPr>
              <a:t>k-means clustering model</a:t>
            </a:r>
            <a:r>
              <a:rPr lang="en-US" b="0" i="0" u="none" strike="noStrike" dirty="0">
                <a:effectLst/>
                <a:latin typeface="Söhne"/>
              </a:rPr>
              <a:t>. K-means is an unsupervised machine learning algorithm that is used to group similar data points into a specified number (k) of groups, known as clusters, based on feature similarity. Here's a more technical breakdown:</a:t>
            </a:r>
          </a:p>
          <a:p>
            <a:pPr algn="l">
              <a:buFont typeface="Arial" panose="020B0604020202020204" pitchFamily="34" charset="0"/>
              <a:buChar char="•"/>
            </a:pPr>
            <a:r>
              <a:rPr lang="en-US" b="1" i="0" u="none" strike="noStrike" dirty="0">
                <a:effectLst/>
                <a:latin typeface="Söhne"/>
              </a:rPr>
              <a:t>Algorithm</a:t>
            </a:r>
            <a:r>
              <a:rPr lang="en-US" b="0" i="0" u="none" strike="noStrike" dirty="0">
                <a:effectLst/>
                <a:latin typeface="Söhne"/>
              </a:rPr>
              <a:t>: K-means clustering partitions the dataset into k clusters by assigning each data point to the cluster with the nearest mean, serving as a prototype of the cluster.</a:t>
            </a:r>
          </a:p>
          <a:p>
            <a:pPr algn="l">
              <a:buFont typeface="Arial" panose="020B0604020202020204" pitchFamily="34" charset="0"/>
              <a:buChar char="•"/>
            </a:pPr>
            <a:r>
              <a:rPr lang="en-US" b="1" i="0" u="none" strike="noStrike" dirty="0">
                <a:effectLst/>
                <a:latin typeface="Söhne"/>
              </a:rPr>
              <a:t>Feature Selection</a:t>
            </a:r>
            <a:r>
              <a:rPr lang="en-US" b="0" i="0" u="none" strike="noStrike" dirty="0">
                <a:effectLst/>
                <a:latin typeface="Söhne"/>
              </a:rPr>
              <a:t>: For clustering, we selected numerical features such as 'Purchase Amount (USD)' and 'Previous Purchases', and converted categorical features like 'Age', 'Gender', 'Item Purchased', etc., into numerical formats using label encoding.</a:t>
            </a:r>
          </a:p>
          <a:p>
            <a:pPr algn="l">
              <a:buFont typeface="Arial" panose="020B0604020202020204" pitchFamily="34" charset="0"/>
              <a:buChar char="•"/>
            </a:pPr>
            <a:r>
              <a:rPr lang="en-US" b="1" i="0" u="none" strike="noStrike" dirty="0">
                <a:effectLst/>
                <a:latin typeface="Söhne"/>
              </a:rPr>
              <a:t>Scaling</a:t>
            </a:r>
            <a:r>
              <a:rPr lang="en-US" b="0" i="0" u="none" strike="noStrike" dirty="0">
                <a:effectLst/>
                <a:latin typeface="Söhne"/>
              </a:rPr>
              <a:t>: We scaled the features to treat all dimensions equally in terms of scale.</a:t>
            </a:r>
          </a:p>
          <a:p>
            <a:pPr algn="l">
              <a:buFont typeface="Arial" panose="020B0604020202020204" pitchFamily="34" charset="0"/>
              <a:buChar char="•"/>
            </a:pPr>
            <a:r>
              <a:rPr lang="en-US" b="1" i="0" u="none" strike="noStrike" dirty="0">
                <a:effectLst/>
                <a:latin typeface="Söhne"/>
              </a:rPr>
              <a:t>Dimensionality Reduction</a:t>
            </a:r>
            <a:r>
              <a:rPr lang="en-US" b="0" i="0" u="none" strike="noStrike" dirty="0">
                <a:effectLst/>
                <a:latin typeface="Söhne"/>
              </a:rPr>
              <a:t>: PCA was likely used to reduce the dimensionality of the feature space to visualize the clustering in two dimensions.</a:t>
            </a:r>
          </a:p>
          <a:p>
            <a:pPr algn="l">
              <a:buFont typeface="Arial" panose="020B0604020202020204" pitchFamily="34" charset="0"/>
              <a:buChar char="•"/>
            </a:pPr>
            <a:r>
              <a:rPr lang="en-US" b="1" i="0" u="none" strike="noStrike" dirty="0">
                <a:effectLst/>
                <a:latin typeface="Söhne"/>
              </a:rPr>
              <a:t>Cluster Centers</a:t>
            </a:r>
            <a:r>
              <a:rPr lang="en-US" b="0" i="0" u="none" strike="noStrike" dirty="0">
                <a:effectLst/>
                <a:latin typeface="Söhne"/>
              </a:rPr>
              <a:t>: We interpret clusters by examining the centroids, which are the mean of the features within each cluster, to understand the defining characteristics of each group.</a:t>
            </a:r>
          </a:p>
          <a:p>
            <a:pPr algn="l">
              <a:buFont typeface="Arial" panose="020B0604020202020204" pitchFamily="34" charset="0"/>
              <a:buChar char="•"/>
            </a:pPr>
            <a:r>
              <a:rPr lang="en-US" b="1" i="0" u="none" strike="noStrike" dirty="0">
                <a:effectLst/>
                <a:latin typeface="Söhne"/>
              </a:rPr>
              <a:t>Model Evaluation</a:t>
            </a:r>
            <a:r>
              <a:rPr lang="en-US" b="0" i="0" u="none" strike="noStrike" dirty="0">
                <a:effectLst/>
                <a:latin typeface="Söhne"/>
              </a:rPr>
              <a:t>: We used the elbow method to determine the optimal number of clusters, which involved plotting the within-cluster sum of squares (WCSS) against the number of clusters and looking for a point where the decrease in WCSS begins to slow down (the elbow point).</a:t>
            </a:r>
          </a:p>
          <a:p>
            <a:pPr algn="l"/>
            <a:r>
              <a:rPr lang="en-US" b="0" i="0" u="none" strike="noStrike" dirty="0">
                <a:effectLst/>
                <a:latin typeface="Söhne"/>
              </a:rPr>
              <a:t>The use of this model is primarily for segmenting the customer base into distinct groups that share similar behaviors and characteristics. This segmentation enables targeted marketing, personalized product recommendations, and strategic decision-making.</a:t>
            </a:r>
          </a:p>
          <a:p>
            <a:endParaRPr lang="en-US" dirty="0"/>
          </a:p>
        </p:txBody>
      </p:sp>
      <p:sp>
        <p:nvSpPr>
          <p:cNvPr id="4" name="Slide Number Placeholder 3">
            <a:extLst>
              <a:ext uri="{FF2B5EF4-FFF2-40B4-BE49-F238E27FC236}">
                <a16:creationId xmlns:a16="http://schemas.microsoft.com/office/drawing/2014/main" id="{86C7413C-84DE-BFE9-4F38-41C09AC72809}"/>
              </a:ext>
            </a:extLst>
          </p:cNvPr>
          <p:cNvSpPr>
            <a:spLocks noGrp="1"/>
          </p:cNvSpPr>
          <p:nvPr>
            <p:ph type="sldNum" sz="quarter" idx="7"/>
          </p:nvPr>
        </p:nvSpPr>
        <p:spPr/>
        <p:txBody>
          <a:bodyPr/>
          <a:lstStyle/>
          <a:p>
            <a:fld id="{A1768601-CCC0-AC42-87B3-2E6EC74AF9FD}" type="slidenum">
              <a:rPr lang="en-US" smtClean="0"/>
              <a:t>33</a:t>
            </a:fld>
            <a:endParaRPr lang="en-US"/>
          </a:p>
        </p:txBody>
      </p:sp>
      <p:sp>
        <p:nvSpPr>
          <p:cNvPr id="5" name="TextBox 4">
            <a:extLst>
              <a:ext uri="{FF2B5EF4-FFF2-40B4-BE49-F238E27FC236}">
                <a16:creationId xmlns:a16="http://schemas.microsoft.com/office/drawing/2014/main" id="{512CE6D6-1135-6607-0B67-D1CAE0E3D6BD}"/>
              </a:ext>
            </a:extLst>
          </p:cNvPr>
          <p:cNvSpPr txBox="1"/>
          <p:nvPr/>
        </p:nvSpPr>
        <p:spPr>
          <a:xfrm>
            <a:off x="427117" y="236305"/>
            <a:ext cx="2821606" cy="461665"/>
          </a:xfrm>
          <a:prstGeom prst="rect">
            <a:avLst/>
          </a:prstGeom>
          <a:noFill/>
        </p:spPr>
        <p:txBody>
          <a:bodyPr wrap="none" rtlCol="0">
            <a:spAutoFit/>
          </a:bodyPr>
          <a:lstStyle/>
          <a:p>
            <a:r>
              <a:rPr lang="en-US" sz="2400" dirty="0"/>
              <a:t>K-means clustering</a:t>
            </a:r>
          </a:p>
        </p:txBody>
      </p:sp>
    </p:spTree>
    <p:extLst>
      <p:ext uri="{BB962C8B-B14F-4D97-AF65-F5344CB8AC3E}">
        <p14:creationId xmlns:p14="http://schemas.microsoft.com/office/powerpoint/2010/main" val="39486591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EAFF07-6C67-B208-F45E-7581B725D61D}"/>
              </a:ext>
            </a:extLst>
          </p:cNvPr>
          <p:cNvSpPr>
            <a:spLocks noGrp="1"/>
          </p:cNvSpPr>
          <p:nvPr>
            <p:ph type="body" idx="1"/>
          </p:nvPr>
        </p:nvSpPr>
        <p:spPr>
          <a:xfrm>
            <a:off x="358140" y="1136676"/>
            <a:ext cx="11475720" cy="4154984"/>
          </a:xfrm>
        </p:spPr>
        <p:txBody>
          <a:bodyPr/>
          <a:lstStyle/>
          <a:p>
            <a:pPr algn="l"/>
            <a:r>
              <a:rPr lang="en-US" b="1" i="0" u="none" strike="noStrike" dirty="0">
                <a:effectLst/>
                <a:latin typeface="Söhne"/>
              </a:rPr>
              <a:t>K-means clustering</a:t>
            </a:r>
            <a:r>
              <a:rPr lang="en-US" b="0" i="0" u="none" strike="noStrike" dirty="0">
                <a:effectLst/>
                <a:latin typeface="Söhne"/>
              </a:rPr>
              <a:t> is chosen for several reasons in data science and machine learning applications:</a:t>
            </a:r>
          </a:p>
          <a:p>
            <a:pPr algn="l">
              <a:buFont typeface="+mj-lt"/>
              <a:buAutoNum type="arabicPeriod"/>
            </a:pPr>
            <a:r>
              <a:rPr lang="en-US" b="1" i="0" u="none" strike="noStrike" dirty="0">
                <a:effectLst/>
                <a:latin typeface="Söhne"/>
              </a:rPr>
              <a:t>Simplicity and Speed</a:t>
            </a:r>
            <a:r>
              <a:rPr lang="en-US" b="0" i="0" u="none" strike="noStrike" dirty="0">
                <a:effectLst/>
                <a:latin typeface="Söhne"/>
              </a:rPr>
              <a:t>: K-means is a straightforward algorithm that partitions the data into K clusters. It scales well to large datasets and converges quickly in practice, making it suitable for a range of applications.</a:t>
            </a:r>
          </a:p>
          <a:p>
            <a:pPr algn="l">
              <a:buFont typeface="+mj-lt"/>
              <a:buAutoNum type="arabicPeriod"/>
            </a:pPr>
            <a:r>
              <a:rPr lang="en-US" b="1" i="0" u="none" strike="noStrike" dirty="0">
                <a:effectLst/>
                <a:latin typeface="Söhne"/>
              </a:rPr>
              <a:t>Feature Space Analysis</a:t>
            </a:r>
            <a:r>
              <a:rPr lang="en-US" b="0" i="0" u="none" strike="noStrike" dirty="0">
                <a:effectLst/>
                <a:latin typeface="Söhne"/>
              </a:rPr>
              <a:t>: It is particularly effective when the feature space is well-defined and the clusters tend to be spherical and evenly sized. This means that when features can numerically represent the data points, K-means can find natural groupings efficiently.</a:t>
            </a:r>
          </a:p>
          <a:p>
            <a:pPr algn="l">
              <a:buFont typeface="+mj-lt"/>
              <a:buAutoNum type="arabicPeriod"/>
            </a:pPr>
            <a:r>
              <a:rPr lang="en-US" b="1" i="0" u="none" strike="noStrike" dirty="0">
                <a:effectLst/>
                <a:latin typeface="Söhne"/>
              </a:rPr>
              <a:t>Interpretability</a:t>
            </a:r>
            <a:r>
              <a:rPr lang="en-US" b="0" i="0" u="none" strike="noStrike" dirty="0">
                <a:effectLst/>
                <a:latin typeface="Söhne"/>
              </a:rPr>
              <a:t>: The results of K-means are easy to interpret, making it an excellent exploratory tool for identifying and describing groups within the data.</a:t>
            </a:r>
          </a:p>
          <a:p>
            <a:pPr algn="l">
              <a:buFont typeface="+mj-lt"/>
              <a:buAutoNum type="arabicPeriod"/>
            </a:pPr>
            <a:r>
              <a:rPr lang="en-US" b="1" i="0" u="none" strike="noStrike" dirty="0">
                <a:effectLst/>
                <a:latin typeface="Söhne"/>
              </a:rPr>
              <a:t>Versatility</a:t>
            </a:r>
            <a:r>
              <a:rPr lang="en-US" b="0" i="0" u="none" strike="noStrike" dirty="0">
                <a:effectLst/>
                <a:latin typeface="Söhne"/>
              </a:rPr>
              <a:t>: It can be used as a standalone method to gain insights into data distribution or as a preprocessing step for other algorithms, for example, to initialize centroids for Gaussian Mixture Models or as feature engineering for classification tasks.</a:t>
            </a:r>
          </a:p>
          <a:p>
            <a:pPr algn="l">
              <a:buFont typeface="+mj-lt"/>
              <a:buAutoNum type="arabicPeriod"/>
            </a:pPr>
            <a:r>
              <a:rPr lang="en-US" b="1" i="0" u="none" strike="noStrike" dirty="0">
                <a:effectLst/>
                <a:latin typeface="Söhne"/>
              </a:rPr>
              <a:t>Optimization Criterion</a:t>
            </a:r>
            <a:r>
              <a:rPr lang="en-US" b="0" i="0" u="none" strike="noStrike" dirty="0">
                <a:effectLst/>
                <a:latin typeface="Söhne"/>
              </a:rPr>
              <a:t>: It minimizes the within-cluster variance, which is a clear and simple objective that often aligns with the intuitive understanding of what a 'cluster' is.</a:t>
            </a:r>
          </a:p>
          <a:p>
            <a:br>
              <a:rPr lang="en-US" dirty="0"/>
            </a:br>
            <a:r>
              <a:rPr lang="en-US" dirty="0"/>
              <a:t>Link-</a:t>
            </a:r>
            <a:r>
              <a:rPr lang="en-US" dirty="0">
                <a:hlinkClick r:id="rId2" action="ppaction://hlinksldjump"/>
              </a:rPr>
              <a:t> </a:t>
            </a:r>
            <a:r>
              <a:rPr lang="en-US" dirty="0">
                <a:hlinkClick r:id="rId2" action="ppaction://hlinksldjump"/>
              </a:rPr>
              <a:t>k-means clustering</a:t>
            </a:r>
            <a:r>
              <a:rPr lang="en-US" dirty="0">
                <a:hlinkClick r:id="rId2" action="ppaction://hlinksldjump"/>
              </a:rPr>
              <a:t> </a:t>
            </a:r>
            <a:endParaRPr lang="en-US" dirty="0"/>
          </a:p>
        </p:txBody>
      </p:sp>
      <p:sp>
        <p:nvSpPr>
          <p:cNvPr id="4" name="Slide Number Placeholder 3">
            <a:extLst>
              <a:ext uri="{FF2B5EF4-FFF2-40B4-BE49-F238E27FC236}">
                <a16:creationId xmlns:a16="http://schemas.microsoft.com/office/drawing/2014/main" id="{C19E642F-83F5-A49C-05A0-70620BCE0973}"/>
              </a:ext>
            </a:extLst>
          </p:cNvPr>
          <p:cNvSpPr>
            <a:spLocks noGrp="1"/>
          </p:cNvSpPr>
          <p:nvPr>
            <p:ph type="sldNum" sz="quarter" idx="7"/>
          </p:nvPr>
        </p:nvSpPr>
        <p:spPr/>
        <p:txBody>
          <a:bodyPr/>
          <a:lstStyle/>
          <a:p>
            <a:fld id="{A1768601-CCC0-AC42-87B3-2E6EC74AF9FD}" type="slidenum">
              <a:rPr lang="en-US" smtClean="0"/>
              <a:t>34</a:t>
            </a:fld>
            <a:endParaRPr lang="en-US"/>
          </a:p>
        </p:txBody>
      </p:sp>
      <p:sp>
        <p:nvSpPr>
          <p:cNvPr id="2" name="TextBox 1">
            <a:extLst>
              <a:ext uri="{FF2B5EF4-FFF2-40B4-BE49-F238E27FC236}">
                <a16:creationId xmlns:a16="http://schemas.microsoft.com/office/drawing/2014/main" id="{A22AD909-EEE0-16DA-8793-039A29849DDC}"/>
              </a:ext>
            </a:extLst>
          </p:cNvPr>
          <p:cNvSpPr txBox="1"/>
          <p:nvPr/>
        </p:nvSpPr>
        <p:spPr>
          <a:xfrm>
            <a:off x="195889" y="236305"/>
            <a:ext cx="2821606" cy="461665"/>
          </a:xfrm>
          <a:prstGeom prst="rect">
            <a:avLst/>
          </a:prstGeom>
          <a:noFill/>
        </p:spPr>
        <p:txBody>
          <a:bodyPr wrap="none" rtlCol="0">
            <a:spAutoFit/>
          </a:bodyPr>
          <a:lstStyle/>
          <a:p>
            <a:r>
              <a:rPr lang="en-US" sz="2400" dirty="0"/>
              <a:t>K-means clustering</a:t>
            </a:r>
          </a:p>
        </p:txBody>
      </p:sp>
    </p:spTree>
    <p:extLst>
      <p:ext uri="{BB962C8B-B14F-4D97-AF65-F5344CB8AC3E}">
        <p14:creationId xmlns:p14="http://schemas.microsoft.com/office/powerpoint/2010/main" val="24766939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6DE4E75-BF21-1267-305C-C6291D145EEB}"/>
              </a:ext>
            </a:extLst>
          </p:cNvPr>
          <p:cNvSpPr>
            <a:spLocks noGrp="1"/>
          </p:cNvSpPr>
          <p:nvPr>
            <p:ph type="body" idx="1"/>
          </p:nvPr>
        </p:nvSpPr>
        <p:spPr>
          <a:xfrm>
            <a:off x="451127" y="566953"/>
            <a:ext cx="5249871" cy="6065616"/>
          </a:xfrm>
        </p:spPr>
        <p:txBody>
          <a:bodyPr/>
          <a:lstStyle/>
          <a:p>
            <a:pPr algn="l"/>
            <a:r>
              <a:rPr lang="en-US" b="0" i="0" u="none" strike="noStrike" dirty="0">
                <a:effectLst/>
              </a:rPr>
              <a:t>Imagine you're trying to organize a large group of people into smaller groups where everyone in each group has similar interests. If everyone is in one big group, it's not very organized, but if everyone is in their own group, it's too split up. We want to find a good middle ground.</a:t>
            </a:r>
          </a:p>
          <a:p>
            <a:pPr algn="l"/>
            <a:r>
              <a:rPr lang="en-US" b="0" i="0" u="none" strike="noStrike" dirty="0">
                <a:effectLst/>
              </a:rPr>
              <a:t>This chart helps us find that balance. It's like a game where we try to form groups that are as small as possible without splitting everyone up too much. On the chart, each step to the right means we're making more groups. The height of the step shows us how much better our organization is compared to the last step.</a:t>
            </a:r>
          </a:p>
          <a:p>
            <a:pPr algn="l"/>
            <a:r>
              <a:rPr lang="en-US" b="0" i="0" u="none" strike="noStrike" dirty="0">
                <a:effectLst/>
              </a:rPr>
              <a:t>At first, when we make a few big groups, it really helps to organize our people. But after a certain point (which looks to be around group number 4 on the chart), making more groups doesn't really help us get more organized. The line starts to flatten out, meaning we've found a good balance.</a:t>
            </a:r>
          </a:p>
          <a:p>
            <a:pPr algn="l"/>
            <a:r>
              <a:rPr lang="en-US" b="0" i="0" u="none" strike="noStrike" dirty="0">
                <a:effectLst/>
              </a:rPr>
              <a:t>So, according to this chart, the number of groups that gives us the best organization without overcomplicating things is about four. That's our "sweet spot" for grouping people by their interests.</a:t>
            </a:r>
          </a:p>
          <a:p>
            <a:endParaRPr lang="en-US" dirty="0"/>
          </a:p>
        </p:txBody>
      </p:sp>
      <p:pic>
        <p:nvPicPr>
          <p:cNvPr id="4" name="Picture 3">
            <a:extLst>
              <a:ext uri="{FF2B5EF4-FFF2-40B4-BE49-F238E27FC236}">
                <a16:creationId xmlns:a16="http://schemas.microsoft.com/office/drawing/2014/main" id="{2A8BE1D2-2328-4C8E-E994-A291ACC58DBC}"/>
              </a:ext>
            </a:extLst>
          </p:cNvPr>
          <p:cNvPicPr>
            <a:picLocks noChangeAspect="1"/>
          </p:cNvPicPr>
          <p:nvPr/>
        </p:nvPicPr>
        <p:blipFill>
          <a:blip r:embed="rId2"/>
          <a:stretch>
            <a:fillRect/>
          </a:stretch>
        </p:blipFill>
        <p:spPr>
          <a:xfrm>
            <a:off x="5700998" y="1450223"/>
            <a:ext cx="6303041" cy="3957554"/>
          </a:xfrm>
          <a:prstGeom prst="rect">
            <a:avLst/>
          </a:prstGeom>
        </p:spPr>
      </p:pic>
      <p:sp>
        <p:nvSpPr>
          <p:cNvPr id="5" name="Slide Number Placeholder 4">
            <a:extLst>
              <a:ext uri="{FF2B5EF4-FFF2-40B4-BE49-F238E27FC236}">
                <a16:creationId xmlns:a16="http://schemas.microsoft.com/office/drawing/2014/main" id="{C76AAC4B-66A8-7EF4-85E4-2F67CBF3827D}"/>
              </a:ext>
            </a:extLst>
          </p:cNvPr>
          <p:cNvSpPr>
            <a:spLocks noGrp="1"/>
          </p:cNvSpPr>
          <p:nvPr>
            <p:ph type="sldNum" sz="quarter" idx="7"/>
          </p:nvPr>
        </p:nvSpPr>
        <p:spPr/>
        <p:txBody>
          <a:bodyPr/>
          <a:lstStyle/>
          <a:p>
            <a:fld id="{A1768601-CCC0-AC42-87B3-2E6EC74AF9FD}" type="slidenum">
              <a:rPr lang="en-US" smtClean="0"/>
              <a:t>35</a:t>
            </a:fld>
            <a:endParaRPr lang="en-US"/>
          </a:p>
        </p:txBody>
      </p:sp>
      <p:sp>
        <p:nvSpPr>
          <p:cNvPr id="2" name="TextBox 1">
            <a:extLst>
              <a:ext uri="{FF2B5EF4-FFF2-40B4-BE49-F238E27FC236}">
                <a16:creationId xmlns:a16="http://schemas.microsoft.com/office/drawing/2014/main" id="{63F448A5-7322-44DE-9301-810DD52D6B46}"/>
              </a:ext>
            </a:extLst>
          </p:cNvPr>
          <p:cNvSpPr txBox="1"/>
          <p:nvPr/>
        </p:nvSpPr>
        <p:spPr>
          <a:xfrm>
            <a:off x="296690" y="105288"/>
            <a:ext cx="2137124" cy="461665"/>
          </a:xfrm>
          <a:prstGeom prst="rect">
            <a:avLst/>
          </a:prstGeom>
          <a:noFill/>
        </p:spPr>
        <p:txBody>
          <a:bodyPr wrap="none" rtlCol="0">
            <a:spAutoFit/>
          </a:bodyPr>
          <a:lstStyle/>
          <a:p>
            <a:r>
              <a:rPr lang="en-US" sz="2400" dirty="0"/>
              <a:t>Elbow Method</a:t>
            </a:r>
          </a:p>
        </p:txBody>
      </p:sp>
    </p:spTree>
    <p:extLst>
      <p:ext uri="{BB962C8B-B14F-4D97-AF65-F5344CB8AC3E}">
        <p14:creationId xmlns:p14="http://schemas.microsoft.com/office/powerpoint/2010/main" val="10834641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C48568F-C4B7-BCBB-E381-7E9A59B77368}"/>
              </a:ext>
            </a:extLst>
          </p:cNvPr>
          <p:cNvSpPr>
            <a:spLocks noGrp="1"/>
          </p:cNvSpPr>
          <p:nvPr>
            <p:ph type="body" idx="1"/>
          </p:nvPr>
        </p:nvSpPr>
        <p:spPr>
          <a:xfrm>
            <a:off x="433773" y="1074509"/>
            <a:ext cx="6651951" cy="4708981"/>
          </a:xfrm>
        </p:spPr>
        <p:txBody>
          <a:bodyPr/>
          <a:lstStyle/>
          <a:p>
            <a:pPr algn="l"/>
            <a:r>
              <a:rPr lang="en-US" b="0" i="0" u="none" strike="noStrike" dirty="0">
                <a:effectLst/>
              </a:rPr>
              <a:t>This plot is a visualization of the elbow method used in determining the optimal number of clusters for k-means clustering. The x-axis represents the number of clusters (k), and the y-axis represents the within-cluster sum of squares (WCSS), which is a measure of the compactness of the clusters. WCSS decreases as k increases because the clusters are smaller and the data points are closer to the centroids.</a:t>
            </a:r>
          </a:p>
          <a:p>
            <a:pPr algn="l"/>
            <a:r>
              <a:rPr lang="en-US" b="0" i="0" u="none" strike="noStrike" dirty="0">
                <a:effectLst/>
              </a:rPr>
              <a:t>The "elbow" of the plot is the point at which the WCSS begins to decrease at a slower rate, indicating that adding more clusters does not significantly improve the fit of the model. This point represents a balance between the number of clusters and the sum of the distances between the points and their respective cluster centroids.</a:t>
            </a:r>
          </a:p>
          <a:p>
            <a:pPr algn="l"/>
            <a:r>
              <a:rPr lang="en-US" b="0" i="0" u="none" strike="noStrike" dirty="0">
                <a:effectLst/>
              </a:rPr>
              <a:t>From the plot, the elbow seems to occur around k=4, suggesting that increasing the number of clusters beyond 4 yields diminishing returns in terms of compactness of the clustering. Therefore, the optimal number of clusters for this particular dataset might be 4, as additional clusters do not contribute to a significant decrease in WCSS.</a:t>
            </a:r>
          </a:p>
          <a:p>
            <a:endParaRPr lang="en-US" dirty="0"/>
          </a:p>
        </p:txBody>
      </p:sp>
      <p:pic>
        <p:nvPicPr>
          <p:cNvPr id="4" name="Picture 3">
            <a:extLst>
              <a:ext uri="{FF2B5EF4-FFF2-40B4-BE49-F238E27FC236}">
                <a16:creationId xmlns:a16="http://schemas.microsoft.com/office/drawing/2014/main" id="{C7DAF678-1FEA-78DD-8170-BD2F82F774B5}"/>
              </a:ext>
            </a:extLst>
          </p:cNvPr>
          <p:cNvPicPr>
            <a:picLocks noChangeAspect="1"/>
          </p:cNvPicPr>
          <p:nvPr/>
        </p:nvPicPr>
        <p:blipFill>
          <a:blip r:embed="rId2"/>
          <a:stretch>
            <a:fillRect/>
          </a:stretch>
        </p:blipFill>
        <p:spPr>
          <a:xfrm>
            <a:off x="7244080" y="1450223"/>
            <a:ext cx="4759959" cy="2988684"/>
          </a:xfrm>
          <a:prstGeom prst="rect">
            <a:avLst/>
          </a:prstGeom>
        </p:spPr>
      </p:pic>
      <p:sp>
        <p:nvSpPr>
          <p:cNvPr id="5" name="Slide Number Placeholder 4">
            <a:extLst>
              <a:ext uri="{FF2B5EF4-FFF2-40B4-BE49-F238E27FC236}">
                <a16:creationId xmlns:a16="http://schemas.microsoft.com/office/drawing/2014/main" id="{F7EB57FF-E4B1-783A-0BE7-4030742B2A72}"/>
              </a:ext>
            </a:extLst>
          </p:cNvPr>
          <p:cNvSpPr>
            <a:spLocks noGrp="1"/>
          </p:cNvSpPr>
          <p:nvPr>
            <p:ph type="sldNum" sz="quarter" idx="7"/>
          </p:nvPr>
        </p:nvSpPr>
        <p:spPr/>
        <p:txBody>
          <a:bodyPr/>
          <a:lstStyle/>
          <a:p>
            <a:fld id="{A1768601-CCC0-AC42-87B3-2E6EC74AF9FD}" type="slidenum">
              <a:rPr lang="en-US" smtClean="0"/>
              <a:t>36</a:t>
            </a:fld>
            <a:endParaRPr lang="en-US"/>
          </a:p>
        </p:txBody>
      </p:sp>
      <p:sp>
        <p:nvSpPr>
          <p:cNvPr id="7" name="TextBox 6">
            <a:extLst>
              <a:ext uri="{FF2B5EF4-FFF2-40B4-BE49-F238E27FC236}">
                <a16:creationId xmlns:a16="http://schemas.microsoft.com/office/drawing/2014/main" id="{3DAA11D2-E026-21EE-D1FB-F8B2FA65B774}"/>
              </a:ext>
            </a:extLst>
          </p:cNvPr>
          <p:cNvSpPr txBox="1"/>
          <p:nvPr/>
        </p:nvSpPr>
        <p:spPr>
          <a:xfrm>
            <a:off x="296690" y="105288"/>
            <a:ext cx="2137124" cy="461665"/>
          </a:xfrm>
          <a:prstGeom prst="rect">
            <a:avLst/>
          </a:prstGeom>
          <a:noFill/>
        </p:spPr>
        <p:txBody>
          <a:bodyPr wrap="none" rtlCol="0">
            <a:spAutoFit/>
          </a:bodyPr>
          <a:lstStyle/>
          <a:p>
            <a:r>
              <a:rPr lang="en-US" sz="2400" dirty="0"/>
              <a:t>Elbow Method</a:t>
            </a:r>
          </a:p>
        </p:txBody>
      </p:sp>
    </p:spTree>
    <p:extLst>
      <p:ext uri="{BB962C8B-B14F-4D97-AF65-F5344CB8AC3E}">
        <p14:creationId xmlns:p14="http://schemas.microsoft.com/office/powerpoint/2010/main" val="2464224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48C539-12E5-740E-2E15-C09275982350}"/>
              </a:ext>
            </a:extLst>
          </p:cNvPr>
          <p:cNvSpPr>
            <a:spLocks noGrp="1"/>
          </p:cNvSpPr>
          <p:nvPr>
            <p:ph type="body" idx="1"/>
          </p:nvPr>
        </p:nvSpPr>
        <p:spPr>
          <a:xfrm>
            <a:off x="300993" y="1087920"/>
            <a:ext cx="5900111" cy="4985980"/>
          </a:xfrm>
        </p:spPr>
        <p:txBody>
          <a:bodyPr/>
          <a:lstStyle/>
          <a:p>
            <a:pPr algn="l"/>
            <a:r>
              <a:rPr lang="en-US" b="1" i="0" u="none" strike="noStrike" dirty="0">
                <a:effectLst/>
                <a:latin typeface="Söhne"/>
              </a:rPr>
              <a:t>For the plot with k=3:</a:t>
            </a:r>
            <a:endParaRPr lang="en-US" b="0" i="0" u="none" strike="noStrike" dirty="0">
              <a:effectLst/>
              <a:latin typeface="Söhne"/>
            </a:endParaRPr>
          </a:p>
          <a:p>
            <a:pPr algn="l">
              <a:buFont typeface="Arial" panose="020B0604020202020204" pitchFamily="34" charset="0"/>
              <a:buChar char="•"/>
            </a:pPr>
            <a:r>
              <a:rPr lang="en-US" b="0" i="0" u="none" strike="noStrike" dirty="0">
                <a:effectLst/>
                <a:latin typeface="Söhne"/>
              </a:rPr>
              <a:t>The data points are color-coded as red, blue, and green, representing the three different clusters.</a:t>
            </a:r>
          </a:p>
          <a:p>
            <a:pPr algn="l">
              <a:buFont typeface="Arial" panose="020B0604020202020204" pitchFamily="34" charset="0"/>
              <a:buChar char="•"/>
            </a:pPr>
            <a:r>
              <a:rPr lang="en-US" b="0" i="0" u="none" strike="noStrike" dirty="0">
                <a:effectLst/>
                <a:latin typeface="Söhne"/>
              </a:rPr>
              <a:t>The clusters appear well-separated, which suggests that the model has done a good job at grouping similar data points together.</a:t>
            </a:r>
          </a:p>
          <a:p>
            <a:pPr algn="l">
              <a:buFont typeface="Arial" panose="020B0604020202020204" pitchFamily="34" charset="0"/>
              <a:buChar char="•"/>
            </a:pPr>
            <a:r>
              <a:rPr lang="en-US" b="0" i="0" u="none" strike="noStrike" dirty="0">
                <a:effectLst/>
                <a:latin typeface="Söhne"/>
              </a:rPr>
              <a:t>Each cluster is a vertical distribution of points, which may suggest that the principal component (often the x-axis in such plots) has a significant variance and is a strong factor in differentiating the data points.</a:t>
            </a:r>
          </a:p>
          <a:p>
            <a:pPr algn="l"/>
            <a:r>
              <a:rPr lang="en-US" b="1" i="0" u="none" strike="noStrike" dirty="0">
                <a:effectLst/>
                <a:latin typeface="Söhne"/>
              </a:rPr>
              <a:t>For the plot with k=4:</a:t>
            </a:r>
            <a:endParaRPr lang="en-US" b="0" i="0" u="none" strike="noStrike" dirty="0">
              <a:effectLst/>
              <a:latin typeface="Söhne"/>
            </a:endParaRPr>
          </a:p>
          <a:p>
            <a:pPr algn="l">
              <a:buFont typeface="Arial" panose="020B0604020202020204" pitchFamily="34" charset="0"/>
              <a:buChar char="•"/>
            </a:pPr>
            <a:r>
              <a:rPr lang="en-US" b="0" i="0" u="none" strike="noStrike" dirty="0">
                <a:effectLst/>
                <a:latin typeface="Söhne"/>
              </a:rPr>
              <a:t>An additional purple cluster appears when the number of clusters is increased to four.</a:t>
            </a:r>
          </a:p>
          <a:p>
            <a:pPr algn="l">
              <a:buFont typeface="Arial" panose="020B0604020202020204" pitchFamily="34" charset="0"/>
              <a:buChar char="•"/>
            </a:pPr>
            <a:r>
              <a:rPr lang="en-US" b="0" i="0" u="none" strike="noStrike" dirty="0">
                <a:effectLst/>
                <a:latin typeface="Söhne"/>
              </a:rPr>
              <a:t>The separation between the red and purple clusters is not as distinct as between the other clusters. This might suggest that the distinction between these two groups is less clear, or they have more subtle differences.</a:t>
            </a:r>
          </a:p>
          <a:p>
            <a:endParaRPr lang="en-US" dirty="0"/>
          </a:p>
        </p:txBody>
      </p:sp>
      <p:pic>
        <p:nvPicPr>
          <p:cNvPr id="4" name="Picture 3">
            <a:extLst>
              <a:ext uri="{FF2B5EF4-FFF2-40B4-BE49-F238E27FC236}">
                <a16:creationId xmlns:a16="http://schemas.microsoft.com/office/drawing/2014/main" id="{3893B1B9-4EC9-393F-AEA1-2B37936F02F0}"/>
              </a:ext>
            </a:extLst>
          </p:cNvPr>
          <p:cNvPicPr>
            <a:picLocks noChangeAspect="1"/>
          </p:cNvPicPr>
          <p:nvPr/>
        </p:nvPicPr>
        <p:blipFill>
          <a:blip r:embed="rId2"/>
          <a:stretch>
            <a:fillRect/>
          </a:stretch>
        </p:blipFill>
        <p:spPr>
          <a:xfrm>
            <a:off x="6299200" y="1389025"/>
            <a:ext cx="5739335" cy="3548735"/>
          </a:xfrm>
          <a:prstGeom prst="rect">
            <a:avLst/>
          </a:prstGeom>
          <a:noFill/>
        </p:spPr>
      </p:pic>
      <p:sp>
        <p:nvSpPr>
          <p:cNvPr id="5" name="Slide Number Placeholder 4">
            <a:extLst>
              <a:ext uri="{FF2B5EF4-FFF2-40B4-BE49-F238E27FC236}">
                <a16:creationId xmlns:a16="http://schemas.microsoft.com/office/drawing/2014/main" id="{71B89A26-7A01-9859-79D4-1C52FA0FCABB}"/>
              </a:ext>
            </a:extLst>
          </p:cNvPr>
          <p:cNvSpPr>
            <a:spLocks noGrp="1"/>
          </p:cNvSpPr>
          <p:nvPr>
            <p:ph type="sldNum" sz="quarter" idx="7"/>
          </p:nvPr>
        </p:nvSpPr>
        <p:spPr/>
        <p:txBody>
          <a:bodyPr/>
          <a:lstStyle/>
          <a:p>
            <a:fld id="{A1768601-CCC0-AC42-87B3-2E6EC74AF9FD}" type="slidenum">
              <a:rPr lang="en-US" smtClean="0"/>
              <a:t>37</a:t>
            </a:fld>
            <a:endParaRPr lang="en-US"/>
          </a:p>
        </p:txBody>
      </p:sp>
      <p:sp>
        <p:nvSpPr>
          <p:cNvPr id="2" name="TextBox 1">
            <a:extLst>
              <a:ext uri="{FF2B5EF4-FFF2-40B4-BE49-F238E27FC236}">
                <a16:creationId xmlns:a16="http://schemas.microsoft.com/office/drawing/2014/main" id="{EBCC30EB-BAD1-2BE7-F7D6-8D5BD85F2E4A}"/>
              </a:ext>
            </a:extLst>
          </p:cNvPr>
          <p:cNvSpPr txBox="1"/>
          <p:nvPr/>
        </p:nvSpPr>
        <p:spPr>
          <a:xfrm>
            <a:off x="195889" y="236305"/>
            <a:ext cx="2821606" cy="461665"/>
          </a:xfrm>
          <a:prstGeom prst="rect">
            <a:avLst/>
          </a:prstGeom>
          <a:noFill/>
        </p:spPr>
        <p:txBody>
          <a:bodyPr wrap="none" rtlCol="0">
            <a:spAutoFit/>
          </a:bodyPr>
          <a:lstStyle/>
          <a:p>
            <a:r>
              <a:rPr lang="en-US" sz="2400" dirty="0"/>
              <a:t>K-means clustering</a:t>
            </a:r>
          </a:p>
        </p:txBody>
      </p:sp>
    </p:spTree>
    <p:extLst>
      <p:ext uri="{BB962C8B-B14F-4D97-AF65-F5344CB8AC3E}">
        <p14:creationId xmlns:p14="http://schemas.microsoft.com/office/powerpoint/2010/main" val="579505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509FBA-43FD-88B6-DE11-2CC54D471323}"/>
              </a:ext>
            </a:extLst>
          </p:cNvPr>
          <p:cNvSpPr>
            <a:spLocks noGrp="1"/>
          </p:cNvSpPr>
          <p:nvPr>
            <p:ph type="body" idx="1"/>
          </p:nvPr>
        </p:nvSpPr>
        <p:spPr>
          <a:xfrm>
            <a:off x="358140" y="1074509"/>
            <a:ext cx="11475720" cy="4708981"/>
          </a:xfrm>
        </p:spPr>
        <p:txBody>
          <a:bodyPr/>
          <a:lstStyle/>
          <a:p>
            <a:pPr algn="l">
              <a:buFont typeface="Arial" panose="020B0604020202020204" pitchFamily="34" charset="0"/>
              <a:buChar char="•"/>
            </a:pPr>
            <a:r>
              <a:rPr lang="en-US" b="0" i="0" u="none" strike="noStrike" dirty="0">
                <a:effectLst/>
                <a:latin typeface="Söhne"/>
              </a:rPr>
              <a:t>The clusters are still mostly vertical, like in the k=3 plot, which again indicates that the principal component has a major role in the clustering.</a:t>
            </a:r>
          </a:p>
          <a:p>
            <a:pPr algn="l">
              <a:buFont typeface="Arial" panose="020B0604020202020204" pitchFamily="34" charset="0"/>
              <a:buChar char="•"/>
            </a:pPr>
            <a:endParaRPr lang="en-US" b="0" i="0" u="none" strike="noStrike" dirty="0">
              <a:effectLst/>
              <a:latin typeface="Söhne"/>
            </a:endParaRPr>
          </a:p>
          <a:p>
            <a:pPr algn="l">
              <a:buFont typeface="Arial" panose="020B0604020202020204" pitchFamily="34" charset="0"/>
              <a:buChar char="•"/>
            </a:pPr>
            <a:r>
              <a:rPr lang="en-US" b="0" i="0" u="none" strike="noStrike" dirty="0">
                <a:effectLst/>
                <a:latin typeface="Söhne"/>
              </a:rPr>
              <a:t>The visualization helps to understand how well the clustering algorithm is performing and whether the chosen number of clusters (k) is capturing the natural divisions within the data.</a:t>
            </a:r>
          </a:p>
          <a:p>
            <a:pPr algn="l"/>
            <a:endParaRPr lang="en-US" b="1" i="0" u="none" strike="noStrike" dirty="0">
              <a:effectLst/>
              <a:latin typeface="Söhne"/>
            </a:endParaRPr>
          </a:p>
          <a:p>
            <a:pPr algn="l"/>
            <a:endParaRPr lang="en-US" b="1" dirty="0">
              <a:latin typeface="Söhne"/>
            </a:endParaRPr>
          </a:p>
          <a:p>
            <a:pPr algn="l"/>
            <a:r>
              <a:rPr lang="en-US" b="1" i="0" u="none" strike="noStrike" dirty="0">
                <a:effectLst/>
                <a:latin typeface="Söhne"/>
              </a:rPr>
              <a:t>Interpreting the Plots:</a:t>
            </a:r>
            <a:endParaRPr lang="en-US" b="0" i="0" u="none" strike="noStrike" dirty="0">
              <a:effectLst/>
              <a:latin typeface="Söhne"/>
            </a:endParaRPr>
          </a:p>
          <a:p>
            <a:pPr algn="l">
              <a:buFont typeface="Arial" panose="020B0604020202020204" pitchFamily="34" charset="0"/>
              <a:buChar char="•"/>
            </a:pPr>
            <a:r>
              <a:rPr lang="en-US" b="0" i="0" u="none" strike="noStrike" dirty="0">
                <a:effectLst/>
                <a:latin typeface="Söhne"/>
              </a:rPr>
              <a:t>The tightness of each cluster suggests that the members of each cluster are relatively similar to each other in terms of the underlying features that were used for the clustering.</a:t>
            </a:r>
          </a:p>
          <a:p>
            <a:pPr algn="l">
              <a:buFont typeface="Arial" panose="020B0604020202020204" pitchFamily="34" charset="0"/>
              <a:buChar char="•"/>
            </a:pPr>
            <a:r>
              <a:rPr lang="en-US" b="0" i="0" u="none" strike="noStrike" dirty="0">
                <a:effectLst/>
                <a:latin typeface="Söhne"/>
              </a:rPr>
              <a:t>The distance between clusters indicates that the clusters are quite different from each other on the principal components that the PCA has identified.</a:t>
            </a:r>
          </a:p>
          <a:p>
            <a:pPr algn="l">
              <a:buFont typeface="Arial" panose="020B0604020202020204" pitchFamily="34" charset="0"/>
              <a:buChar char="•"/>
            </a:pPr>
            <a:r>
              <a:rPr lang="en-US" b="0" i="0" u="none" strike="noStrike" dirty="0">
                <a:effectLst/>
                <a:latin typeface="Söhne"/>
              </a:rPr>
              <a:t>The choice between k=3 and k=4 would depend on the context of the data and the goal of the clustering. If the aim is to define broad customer segments, k=3 might be sufficient. However, if more granular segmentation is needed, for instance, to target marketing campaigns more precisely, k=4 might be more appropriate despite the less distinct separation between some of the clusters.</a:t>
            </a:r>
          </a:p>
          <a:p>
            <a:endParaRPr lang="en-US" dirty="0"/>
          </a:p>
        </p:txBody>
      </p:sp>
      <p:sp>
        <p:nvSpPr>
          <p:cNvPr id="4" name="Slide Number Placeholder 3">
            <a:extLst>
              <a:ext uri="{FF2B5EF4-FFF2-40B4-BE49-F238E27FC236}">
                <a16:creationId xmlns:a16="http://schemas.microsoft.com/office/drawing/2014/main" id="{2670F531-D4F1-4028-63AB-BA7485E39DB9}"/>
              </a:ext>
            </a:extLst>
          </p:cNvPr>
          <p:cNvSpPr>
            <a:spLocks noGrp="1"/>
          </p:cNvSpPr>
          <p:nvPr>
            <p:ph type="sldNum" sz="quarter" idx="7"/>
          </p:nvPr>
        </p:nvSpPr>
        <p:spPr/>
        <p:txBody>
          <a:bodyPr/>
          <a:lstStyle/>
          <a:p>
            <a:fld id="{A1768601-CCC0-AC42-87B3-2E6EC74AF9FD}" type="slidenum">
              <a:rPr lang="en-US" smtClean="0"/>
              <a:t>38</a:t>
            </a:fld>
            <a:endParaRPr lang="en-US"/>
          </a:p>
        </p:txBody>
      </p:sp>
      <p:sp>
        <p:nvSpPr>
          <p:cNvPr id="2" name="TextBox 1">
            <a:extLst>
              <a:ext uri="{FF2B5EF4-FFF2-40B4-BE49-F238E27FC236}">
                <a16:creationId xmlns:a16="http://schemas.microsoft.com/office/drawing/2014/main" id="{1AB652E1-9292-078C-09A4-EA3734490F53}"/>
              </a:ext>
            </a:extLst>
          </p:cNvPr>
          <p:cNvSpPr txBox="1"/>
          <p:nvPr/>
        </p:nvSpPr>
        <p:spPr>
          <a:xfrm>
            <a:off x="195889" y="236305"/>
            <a:ext cx="2821606" cy="461665"/>
          </a:xfrm>
          <a:prstGeom prst="rect">
            <a:avLst/>
          </a:prstGeom>
          <a:noFill/>
        </p:spPr>
        <p:txBody>
          <a:bodyPr wrap="none" rtlCol="0">
            <a:spAutoFit/>
          </a:bodyPr>
          <a:lstStyle/>
          <a:p>
            <a:r>
              <a:rPr lang="en-US" sz="2400" dirty="0"/>
              <a:t>K-means clustering</a:t>
            </a:r>
          </a:p>
        </p:txBody>
      </p:sp>
    </p:spTree>
    <p:extLst>
      <p:ext uri="{BB962C8B-B14F-4D97-AF65-F5344CB8AC3E}">
        <p14:creationId xmlns:p14="http://schemas.microsoft.com/office/powerpoint/2010/main" val="2450207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0B5BB22-B702-EFFD-B62F-A70C9FDEC80D}"/>
              </a:ext>
            </a:extLst>
          </p:cNvPr>
          <p:cNvSpPr>
            <a:spLocks noGrp="1"/>
          </p:cNvSpPr>
          <p:nvPr>
            <p:ph type="body" idx="1"/>
          </p:nvPr>
        </p:nvSpPr>
        <p:spPr>
          <a:xfrm>
            <a:off x="358140" y="964510"/>
            <a:ext cx="11475720" cy="5306615"/>
          </a:xfrm>
        </p:spPr>
        <p:txBody>
          <a:bodyPr/>
          <a:lstStyle/>
          <a:p>
            <a:pPr algn="l"/>
            <a:r>
              <a:rPr lang="en-US" b="0" i="0" u="none" strike="noStrike" dirty="0">
                <a:effectLst/>
                <a:latin typeface="Söhne"/>
              </a:rPr>
              <a:t>For each type of shopper, we have some average information:</a:t>
            </a:r>
          </a:p>
          <a:p>
            <a:pPr algn="l">
              <a:buFont typeface="Arial" panose="020B0604020202020204" pitchFamily="34" charset="0"/>
              <a:buChar char="•"/>
            </a:pPr>
            <a:r>
              <a:rPr lang="en-US" b="1" i="0" u="none" strike="noStrike" dirty="0">
                <a:effectLst/>
                <a:latin typeface="Söhne"/>
              </a:rPr>
              <a:t>Age</a:t>
            </a:r>
            <a:r>
              <a:rPr lang="en-US" b="0" i="0" u="none" strike="noStrike" dirty="0">
                <a:effectLst/>
                <a:latin typeface="Söhne"/>
              </a:rPr>
              <a:t>: How old they are on average. It looks like most of our shoppers are around the same age, with little difference between the groups.</a:t>
            </a:r>
          </a:p>
          <a:p>
            <a:pPr algn="l">
              <a:buFont typeface="Arial" panose="020B0604020202020204" pitchFamily="34" charset="0"/>
              <a:buChar char="•"/>
            </a:pPr>
            <a:r>
              <a:rPr lang="en-US" b="1" i="0" u="none" strike="noStrike" dirty="0">
                <a:effectLst/>
                <a:latin typeface="Söhne"/>
              </a:rPr>
              <a:t>Purchase Amount (USD)</a:t>
            </a:r>
            <a:r>
              <a:rPr lang="en-US" b="0" i="0" u="none" strike="noStrike" dirty="0">
                <a:effectLst/>
                <a:latin typeface="Söhne"/>
              </a:rPr>
              <a:t>: How much money they tend to spend. Some groups (like groups 5, 6, 7, and 8) spend a lot more on average—these might be our big spenders.</a:t>
            </a:r>
          </a:p>
          <a:p>
            <a:pPr algn="l">
              <a:buFont typeface="Arial" panose="020B0604020202020204" pitchFamily="34" charset="0"/>
              <a:buChar char="•"/>
            </a:pPr>
            <a:r>
              <a:rPr lang="en-US" b="1" i="0" u="none" strike="noStrike" dirty="0">
                <a:effectLst/>
                <a:latin typeface="Söhne"/>
              </a:rPr>
              <a:t>Review Rating</a:t>
            </a:r>
            <a:r>
              <a:rPr lang="en-US" b="0" i="0" u="none" strike="noStrike" dirty="0">
                <a:effectLst/>
                <a:latin typeface="Söhne"/>
              </a:rPr>
              <a:t>: How happy they are with their purchases. The highest scores are from groups 7 and 8, so they seem to be our most satisfied shoppers.</a:t>
            </a:r>
          </a:p>
          <a:p>
            <a:pPr algn="l">
              <a:buFont typeface="Arial" panose="020B0604020202020204" pitchFamily="34" charset="0"/>
              <a:buChar char="•"/>
            </a:pPr>
            <a:r>
              <a:rPr lang="en-US" b="1" i="0" u="none" strike="noStrike" dirty="0">
                <a:effectLst/>
                <a:latin typeface="Söhne"/>
              </a:rPr>
              <a:t>Previous Purchases</a:t>
            </a:r>
            <a:r>
              <a:rPr lang="en-US" b="0" i="0" u="none" strike="noStrike" dirty="0">
                <a:effectLst/>
                <a:latin typeface="Söhne"/>
              </a:rPr>
              <a:t>: How often they've shopped with us before. Some groups come back a lot more often, so they might be our regulars.</a:t>
            </a:r>
          </a:p>
          <a:p>
            <a:pPr algn="l"/>
            <a:r>
              <a:rPr lang="en-US" b="0" i="0" u="none" strike="noStrike" dirty="0">
                <a:effectLst/>
                <a:latin typeface="Söhne"/>
              </a:rPr>
              <a:t>The last two columns (Cluster_Labels_3 and Cluster_Labels_4) tell us how these groups change a bit if we decide to think about our shoppers in three big groups instead of four. It’s a way of seeing whether we want to look at our shoppers in broad terms or with a bit more detail.</a:t>
            </a:r>
          </a:p>
          <a:p>
            <a:pPr algn="l"/>
            <a:r>
              <a:rPr lang="en-US" b="0" i="0" u="none" strike="noStrike" dirty="0">
                <a:effectLst/>
                <a:latin typeface="Söhne"/>
              </a:rPr>
              <a:t>By understanding these different groups, we can make sure we have the right products and offers for everyone, making their shopping experience as great as it can be.</a:t>
            </a:r>
          </a:p>
          <a:p>
            <a:endParaRPr lang="en-US" dirty="0"/>
          </a:p>
        </p:txBody>
      </p:sp>
      <p:sp>
        <p:nvSpPr>
          <p:cNvPr id="4" name="Slide Number Placeholder 3">
            <a:extLst>
              <a:ext uri="{FF2B5EF4-FFF2-40B4-BE49-F238E27FC236}">
                <a16:creationId xmlns:a16="http://schemas.microsoft.com/office/drawing/2014/main" id="{C0DADAA6-017E-5891-B3F9-0CD0ED733639}"/>
              </a:ext>
            </a:extLst>
          </p:cNvPr>
          <p:cNvSpPr>
            <a:spLocks noGrp="1"/>
          </p:cNvSpPr>
          <p:nvPr>
            <p:ph type="sldNum" sz="quarter" idx="7"/>
          </p:nvPr>
        </p:nvSpPr>
        <p:spPr/>
        <p:txBody>
          <a:bodyPr/>
          <a:lstStyle/>
          <a:p>
            <a:fld id="{A1768601-CCC0-AC42-87B3-2E6EC74AF9FD}" type="slidenum">
              <a:rPr lang="en-US" smtClean="0"/>
              <a:t>39</a:t>
            </a:fld>
            <a:endParaRPr lang="en-US"/>
          </a:p>
        </p:txBody>
      </p:sp>
      <p:sp>
        <p:nvSpPr>
          <p:cNvPr id="2" name="TextBox 1">
            <a:extLst>
              <a:ext uri="{FF2B5EF4-FFF2-40B4-BE49-F238E27FC236}">
                <a16:creationId xmlns:a16="http://schemas.microsoft.com/office/drawing/2014/main" id="{FE2A7223-CF7F-4ADA-8BA6-52248F675025}"/>
              </a:ext>
            </a:extLst>
          </p:cNvPr>
          <p:cNvSpPr txBox="1"/>
          <p:nvPr/>
        </p:nvSpPr>
        <p:spPr>
          <a:xfrm>
            <a:off x="195889" y="236305"/>
            <a:ext cx="2821606" cy="461665"/>
          </a:xfrm>
          <a:prstGeom prst="rect">
            <a:avLst/>
          </a:prstGeom>
          <a:noFill/>
        </p:spPr>
        <p:txBody>
          <a:bodyPr wrap="none" rtlCol="0">
            <a:spAutoFit/>
          </a:bodyPr>
          <a:lstStyle/>
          <a:p>
            <a:r>
              <a:rPr lang="en-US" sz="2400" dirty="0"/>
              <a:t>K-means clustering</a:t>
            </a:r>
          </a:p>
        </p:txBody>
      </p:sp>
    </p:spTree>
    <p:extLst>
      <p:ext uri="{BB962C8B-B14F-4D97-AF65-F5344CB8AC3E}">
        <p14:creationId xmlns:p14="http://schemas.microsoft.com/office/powerpoint/2010/main" val="2789565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15">
            <a:extLst>
              <a:ext uri="{FF2B5EF4-FFF2-40B4-BE49-F238E27FC236}">
                <a16:creationId xmlns:a16="http://schemas.microsoft.com/office/drawing/2014/main" id="{E8DA3F42-4276-FB74-C9C1-9FAB42F46E89}"/>
              </a:ext>
            </a:extLst>
          </p:cNvPr>
          <p:cNvGraphicFramePr>
            <a:graphicFrameLocks noGrp="1"/>
          </p:cNvGraphicFramePr>
          <p:nvPr>
            <p:extLst>
              <p:ext uri="{D42A27DB-BD31-4B8C-83A1-F6EECF244321}">
                <p14:modId xmlns:p14="http://schemas.microsoft.com/office/powerpoint/2010/main" val="356267173"/>
              </p:ext>
            </p:extLst>
          </p:nvPr>
        </p:nvGraphicFramePr>
        <p:xfrm>
          <a:off x="1073427" y="1669775"/>
          <a:ext cx="9202387" cy="3704655"/>
        </p:xfrm>
        <a:graphic>
          <a:graphicData uri="http://schemas.openxmlformats.org/drawingml/2006/table">
            <a:tbl>
              <a:tblPr firstRow="1" bandRow="1">
                <a:tableStyleId>{2D5ABB26-0587-4C30-8999-92F81FD0307C}</a:tableStyleId>
              </a:tblPr>
              <a:tblGrid>
                <a:gridCol w="2352712">
                  <a:extLst>
                    <a:ext uri="{9D8B030D-6E8A-4147-A177-3AD203B41FA5}">
                      <a16:colId xmlns:a16="http://schemas.microsoft.com/office/drawing/2014/main" val="20000"/>
                    </a:ext>
                  </a:extLst>
                </a:gridCol>
                <a:gridCol w="4162332">
                  <a:extLst>
                    <a:ext uri="{9D8B030D-6E8A-4147-A177-3AD203B41FA5}">
                      <a16:colId xmlns:a16="http://schemas.microsoft.com/office/drawing/2014/main" val="20001"/>
                    </a:ext>
                  </a:extLst>
                </a:gridCol>
                <a:gridCol w="1265156">
                  <a:extLst>
                    <a:ext uri="{9D8B030D-6E8A-4147-A177-3AD203B41FA5}">
                      <a16:colId xmlns:a16="http://schemas.microsoft.com/office/drawing/2014/main" val="20002"/>
                    </a:ext>
                  </a:extLst>
                </a:gridCol>
                <a:gridCol w="1422187">
                  <a:extLst>
                    <a:ext uri="{9D8B030D-6E8A-4147-A177-3AD203B41FA5}">
                      <a16:colId xmlns:a16="http://schemas.microsoft.com/office/drawing/2014/main" val="20003"/>
                    </a:ext>
                  </a:extLst>
                </a:gridCol>
              </a:tblGrid>
              <a:tr h="688344">
                <a:tc>
                  <a:txBody>
                    <a:bodyPr/>
                    <a:lstStyle/>
                    <a:p>
                      <a:pPr marL="85725">
                        <a:lnSpc>
                          <a:spcPct val="100000"/>
                        </a:lnSpc>
                        <a:spcBef>
                          <a:spcPts val="625"/>
                        </a:spcBef>
                      </a:pPr>
                      <a:r>
                        <a:rPr sz="1800" b="1" spc="-10" dirty="0">
                          <a:latin typeface="+mn-lt"/>
                          <a:cs typeface="Arial"/>
                        </a:rPr>
                        <a:t>Deliverable</a:t>
                      </a:r>
                      <a:endParaRPr sz="1800" dirty="0">
                        <a:latin typeface="+mn-lt"/>
                        <a:cs typeface="Arial"/>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5"/>
                        </a:spcBef>
                      </a:pPr>
                      <a:r>
                        <a:rPr sz="1800" b="1" spc="-10" dirty="0">
                          <a:latin typeface="+mn-lt"/>
                          <a:cs typeface="Arial"/>
                        </a:rPr>
                        <a:t>Details</a:t>
                      </a:r>
                      <a:endParaRPr sz="1800">
                        <a:latin typeface="+mn-lt"/>
                        <a:cs typeface="Arial"/>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5"/>
                        </a:spcBef>
                      </a:pPr>
                      <a:r>
                        <a:rPr sz="1800" b="1" dirty="0">
                          <a:latin typeface="+mn-lt"/>
                          <a:cs typeface="Arial"/>
                        </a:rPr>
                        <a:t>Due</a:t>
                      </a:r>
                      <a:r>
                        <a:rPr sz="1800" b="1" spc="-25" dirty="0">
                          <a:latin typeface="+mn-lt"/>
                          <a:cs typeface="Arial"/>
                        </a:rPr>
                        <a:t> </a:t>
                      </a:r>
                      <a:r>
                        <a:rPr sz="1800" b="1" spc="-20" dirty="0">
                          <a:latin typeface="+mn-lt"/>
                          <a:cs typeface="Arial"/>
                        </a:rPr>
                        <a:t>Date</a:t>
                      </a:r>
                      <a:endParaRPr sz="1800">
                        <a:latin typeface="+mn-lt"/>
                        <a:cs typeface="Arial"/>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5"/>
                        </a:spcBef>
                      </a:pPr>
                      <a:r>
                        <a:rPr sz="1800" b="1" spc="-10" dirty="0">
                          <a:latin typeface="+mn-lt"/>
                          <a:cs typeface="Arial"/>
                        </a:rPr>
                        <a:t>Status</a:t>
                      </a:r>
                      <a:endParaRPr sz="1800">
                        <a:latin typeface="+mn-lt"/>
                        <a:cs typeface="Arial"/>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1005437">
                <a:tc>
                  <a:txBody>
                    <a:bodyPr/>
                    <a:lstStyle/>
                    <a:p>
                      <a:pPr marL="85725">
                        <a:lnSpc>
                          <a:spcPct val="100000"/>
                        </a:lnSpc>
                        <a:spcBef>
                          <a:spcPts val="625"/>
                        </a:spcBef>
                      </a:pPr>
                      <a:r>
                        <a:rPr sz="1800" dirty="0">
                          <a:latin typeface="+mn-lt"/>
                          <a:cs typeface="Arial"/>
                        </a:rPr>
                        <a:t>Data</a:t>
                      </a:r>
                      <a:r>
                        <a:rPr sz="1800" spc="-15" dirty="0">
                          <a:latin typeface="+mn-lt"/>
                          <a:cs typeface="Arial"/>
                        </a:rPr>
                        <a:t> </a:t>
                      </a:r>
                      <a:r>
                        <a:rPr sz="1800" dirty="0">
                          <a:latin typeface="+mn-lt"/>
                          <a:cs typeface="Arial"/>
                        </a:rPr>
                        <a:t>&amp;</a:t>
                      </a:r>
                      <a:r>
                        <a:rPr sz="1800" spc="-10" dirty="0">
                          <a:latin typeface="+mn-lt"/>
                          <a:cs typeface="Arial"/>
                        </a:rPr>
                        <a:t> </a:t>
                      </a:r>
                      <a:r>
                        <a:rPr sz="1800" spc="-25" dirty="0">
                          <a:latin typeface="+mn-lt"/>
                          <a:cs typeface="Arial"/>
                        </a:rPr>
                        <a:t>EDA</a:t>
                      </a:r>
                      <a:endParaRPr sz="1800">
                        <a:latin typeface="+mn-lt"/>
                        <a:cs typeface="Arial"/>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290195">
                        <a:lnSpc>
                          <a:spcPct val="100000"/>
                        </a:lnSpc>
                        <a:spcBef>
                          <a:spcPts val="625"/>
                        </a:spcBef>
                      </a:pPr>
                      <a:r>
                        <a:rPr sz="1800" dirty="0">
                          <a:latin typeface="+mn-lt"/>
                          <a:cs typeface="Arial"/>
                        </a:rPr>
                        <a:t>Create</a:t>
                      </a:r>
                      <a:r>
                        <a:rPr sz="1800" spc="-35" dirty="0">
                          <a:latin typeface="+mn-lt"/>
                          <a:cs typeface="Arial"/>
                        </a:rPr>
                        <a:t> </a:t>
                      </a:r>
                      <a:r>
                        <a:rPr sz="1800" dirty="0">
                          <a:latin typeface="+mn-lt"/>
                          <a:cs typeface="Arial"/>
                        </a:rPr>
                        <a:t>final</a:t>
                      </a:r>
                      <a:r>
                        <a:rPr sz="1800" spc="-25" dirty="0">
                          <a:latin typeface="+mn-lt"/>
                          <a:cs typeface="Arial"/>
                        </a:rPr>
                        <a:t> </a:t>
                      </a:r>
                      <a:r>
                        <a:rPr sz="1800" dirty="0">
                          <a:latin typeface="+mn-lt"/>
                          <a:cs typeface="Arial"/>
                        </a:rPr>
                        <a:t>assignment</a:t>
                      </a:r>
                      <a:r>
                        <a:rPr sz="1800" spc="-25" dirty="0">
                          <a:latin typeface="+mn-lt"/>
                          <a:cs typeface="Arial"/>
                        </a:rPr>
                        <a:t> </a:t>
                      </a:r>
                      <a:r>
                        <a:rPr sz="1800" dirty="0">
                          <a:latin typeface="+mn-lt"/>
                          <a:cs typeface="Arial"/>
                        </a:rPr>
                        <a:t>deck</a:t>
                      </a:r>
                      <a:r>
                        <a:rPr sz="1800" spc="-25" dirty="0">
                          <a:latin typeface="+mn-lt"/>
                          <a:cs typeface="Arial"/>
                        </a:rPr>
                        <a:t> </a:t>
                      </a:r>
                      <a:r>
                        <a:rPr sz="1800" dirty="0">
                          <a:latin typeface="+mn-lt"/>
                          <a:cs typeface="Arial"/>
                        </a:rPr>
                        <a:t>skeleton</a:t>
                      </a:r>
                      <a:r>
                        <a:rPr sz="1800" spc="-25" dirty="0">
                          <a:latin typeface="+mn-lt"/>
                          <a:cs typeface="Arial"/>
                        </a:rPr>
                        <a:t> </a:t>
                      </a:r>
                      <a:r>
                        <a:rPr sz="1800" dirty="0">
                          <a:latin typeface="+mn-lt"/>
                          <a:cs typeface="Arial"/>
                        </a:rPr>
                        <a:t>and</a:t>
                      </a:r>
                      <a:r>
                        <a:rPr sz="1800" spc="-25" dirty="0">
                          <a:latin typeface="+mn-lt"/>
                          <a:cs typeface="Arial"/>
                        </a:rPr>
                        <a:t> </a:t>
                      </a:r>
                      <a:r>
                        <a:rPr sz="1800" dirty="0">
                          <a:latin typeface="+mn-lt"/>
                          <a:cs typeface="Arial"/>
                        </a:rPr>
                        <a:t>fill</a:t>
                      </a:r>
                      <a:r>
                        <a:rPr sz="1800" spc="-25" dirty="0">
                          <a:latin typeface="+mn-lt"/>
                          <a:cs typeface="Arial"/>
                        </a:rPr>
                        <a:t> </a:t>
                      </a:r>
                      <a:r>
                        <a:rPr sz="1800" dirty="0">
                          <a:latin typeface="+mn-lt"/>
                          <a:cs typeface="Arial"/>
                        </a:rPr>
                        <a:t>in</a:t>
                      </a:r>
                      <a:r>
                        <a:rPr sz="1800" spc="-20" dirty="0">
                          <a:latin typeface="+mn-lt"/>
                          <a:cs typeface="Arial"/>
                        </a:rPr>
                        <a:t> </a:t>
                      </a:r>
                      <a:r>
                        <a:rPr sz="1800" spc="-25" dirty="0">
                          <a:latin typeface="+mn-lt"/>
                          <a:cs typeface="Arial"/>
                        </a:rPr>
                        <a:t>the </a:t>
                      </a:r>
                      <a:r>
                        <a:rPr sz="1800" dirty="0">
                          <a:latin typeface="+mn-lt"/>
                          <a:cs typeface="Arial"/>
                        </a:rPr>
                        <a:t>deck</a:t>
                      </a:r>
                      <a:r>
                        <a:rPr sz="1800" spc="-15" dirty="0">
                          <a:latin typeface="+mn-lt"/>
                          <a:cs typeface="Arial"/>
                        </a:rPr>
                        <a:t> </a:t>
                      </a:r>
                      <a:r>
                        <a:rPr sz="1800" dirty="0">
                          <a:latin typeface="+mn-lt"/>
                          <a:cs typeface="Arial"/>
                        </a:rPr>
                        <a:t>up</a:t>
                      </a:r>
                      <a:r>
                        <a:rPr sz="1800" spc="-10" dirty="0">
                          <a:latin typeface="+mn-lt"/>
                          <a:cs typeface="Arial"/>
                        </a:rPr>
                        <a:t> </a:t>
                      </a:r>
                      <a:r>
                        <a:rPr sz="1800" dirty="0">
                          <a:latin typeface="+mn-lt"/>
                          <a:cs typeface="Arial"/>
                        </a:rPr>
                        <a:t>to</a:t>
                      </a:r>
                      <a:r>
                        <a:rPr sz="1800" spc="-15" dirty="0">
                          <a:latin typeface="+mn-lt"/>
                          <a:cs typeface="Arial"/>
                        </a:rPr>
                        <a:t> </a:t>
                      </a:r>
                      <a:r>
                        <a:rPr sz="1800" dirty="0">
                          <a:latin typeface="+mn-lt"/>
                          <a:cs typeface="Arial"/>
                        </a:rPr>
                        <a:t>the</a:t>
                      </a:r>
                      <a:r>
                        <a:rPr sz="1800" spc="-10" dirty="0">
                          <a:latin typeface="+mn-lt"/>
                          <a:cs typeface="Arial"/>
                        </a:rPr>
                        <a:t> </a:t>
                      </a:r>
                      <a:r>
                        <a:rPr sz="1800" dirty="0">
                          <a:latin typeface="+mn-lt"/>
                          <a:cs typeface="Arial"/>
                        </a:rPr>
                        <a:t>end</a:t>
                      </a:r>
                      <a:r>
                        <a:rPr sz="1800" spc="-15" dirty="0">
                          <a:latin typeface="+mn-lt"/>
                          <a:cs typeface="Arial"/>
                        </a:rPr>
                        <a:t> </a:t>
                      </a:r>
                      <a:r>
                        <a:rPr sz="1800" dirty="0">
                          <a:latin typeface="+mn-lt"/>
                          <a:cs typeface="Arial"/>
                        </a:rPr>
                        <a:t>of</a:t>
                      </a:r>
                      <a:r>
                        <a:rPr sz="1800" spc="-10" dirty="0">
                          <a:latin typeface="+mn-lt"/>
                          <a:cs typeface="Arial"/>
                        </a:rPr>
                        <a:t> </a:t>
                      </a:r>
                      <a:r>
                        <a:rPr sz="1800" dirty="0">
                          <a:latin typeface="+mn-lt"/>
                          <a:cs typeface="Arial"/>
                        </a:rPr>
                        <a:t>the</a:t>
                      </a:r>
                      <a:r>
                        <a:rPr sz="1800" spc="-10" dirty="0">
                          <a:latin typeface="+mn-lt"/>
                          <a:cs typeface="Arial"/>
                        </a:rPr>
                        <a:t> </a:t>
                      </a:r>
                      <a:r>
                        <a:rPr sz="1800" dirty="0">
                          <a:latin typeface="+mn-lt"/>
                          <a:cs typeface="Arial"/>
                        </a:rPr>
                        <a:t>EDA</a:t>
                      </a:r>
                      <a:r>
                        <a:rPr sz="1800" spc="-75" dirty="0">
                          <a:latin typeface="+mn-lt"/>
                          <a:cs typeface="Arial"/>
                        </a:rPr>
                        <a:t> </a:t>
                      </a:r>
                      <a:r>
                        <a:rPr sz="1800" spc="-10" dirty="0">
                          <a:latin typeface="+mn-lt"/>
                          <a:cs typeface="Arial"/>
                        </a:rPr>
                        <a:t>section</a:t>
                      </a:r>
                      <a:endParaRPr sz="1800">
                        <a:latin typeface="+mn-lt"/>
                        <a:cs typeface="Arial"/>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5"/>
                        </a:spcBef>
                      </a:pPr>
                      <a:r>
                        <a:rPr sz="1800" spc="-10" dirty="0">
                          <a:latin typeface="+mn-lt"/>
                          <a:cs typeface="Arial"/>
                        </a:rPr>
                        <a:t>10/</a:t>
                      </a:r>
                      <a:r>
                        <a:rPr lang="en-US" sz="1800" spc="-10" dirty="0">
                          <a:latin typeface="+mn-lt"/>
                          <a:cs typeface="Arial"/>
                        </a:rPr>
                        <a:t>31</a:t>
                      </a:r>
                      <a:r>
                        <a:rPr sz="1800" spc="-10" dirty="0">
                          <a:latin typeface="+mn-lt"/>
                          <a:cs typeface="Arial"/>
                        </a:rPr>
                        <a:t>/23</a:t>
                      </a:r>
                      <a:endParaRPr sz="1800" dirty="0">
                        <a:latin typeface="+mn-lt"/>
                        <a:cs typeface="Arial"/>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358775" algn="just">
                        <a:lnSpc>
                          <a:spcPct val="100000"/>
                        </a:lnSpc>
                        <a:spcBef>
                          <a:spcPts val="625"/>
                        </a:spcBef>
                      </a:pPr>
                      <a:r>
                        <a:rPr sz="1800" spc="-10" dirty="0">
                          <a:solidFill>
                            <a:srgbClr val="37761C"/>
                          </a:solidFill>
                          <a:latin typeface="+mn-lt"/>
                          <a:cs typeface="Arial"/>
                        </a:rPr>
                        <a:t>Complete</a:t>
                      </a:r>
                      <a:endParaRPr sz="1800" dirty="0">
                        <a:latin typeface="+mn-lt"/>
                        <a:cs typeface="Arial"/>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1005437">
                <a:tc>
                  <a:txBody>
                    <a:bodyPr/>
                    <a:lstStyle/>
                    <a:p>
                      <a:pPr marL="85725" marR="502920">
                        <a:lnSpc>
                          <a:spcPct val="100000"/>
                        </a:lnSpc>
                        <a:spcBef>
                          <a:spcPts val="625"/>
                        </a:spcBef>
                      </a:pPr>
                      <a:r>
                        <a:rPr sz="1800" dirty="0">
                          <a:latin typeface="+mn-lt"/>
                          <a:cs typeface="Arial"/>
                        </a:rPr>
                        <a:t>Methods,</a:t>
                      </a:r>
                      <a:r>
                        <a:rPr sz="1800" spc="-45" dirty="0">
                          <a:latin typeface="+mn-lt"/>
                          <a:cs typeface="Arial"/>
                        </a:rPr>
                        <a:t> </a:t>
                      </a:r>
                      <a:r>
                        <a:rPr sz="1800" dirty="0">
                          <a:latin typeface="+mn-lt"/>
                          <a:cs typeface="Arial"/>
                        </a:rPr>
                        <a:t>Findings,</a:t>
                      </a:r>
                      <a:r>
                        <a:rPr sz="1800" spc="-40" dirty="0">
                          <a:latin typeface="+mn-lt"/>
                          <a:cs typeface="Arial"/>
                        </a:rPr>
                        <a:t> </a:t>
                      </a:r>
                      <a:r>
                        <a:rPr sz="1800" spc="-25" dirty="0">
                          <a:latin typeface="+mn-lt"/>
                          <a:cs typeface="Arial"/>
                        </a:rPr>
                        <a:t>and </a:t>
                      </a:r>
                      <a:r>
                        <a:rPr sz="1800" spc="-10" dirty="0">
                          <a:latin typeface="+mn-lt"/>
                          <a:cs typeface="Arial"/>
                        </a:rPr>
                        <a:t>Recommendations</a:t>
                      </a:r>
                      <a:endParaRPr sz="1800">
                        <a:latin typeface="+mn-lt"/>
                        <a:cs typeface="Arial"/>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214629">
                        <a:lnSpc>
                          <a:spcPct val="100000"/>
                        </a:lnSpc>
                        <a:spcBef>
                          <a:spcPts val="625"/>
                        </a:spcBef>
                      </a:pPr>
                      <a:r>
                        <a:rPr sz="1800" dirty="0">
                          <a:latin typeface="+mn-lt"/>
                          <a:cs typeface="Arial"/>
                        </a:rPr>
                        <a:t>Fill</a:t>
                      </a:r>
                      <a:r>
                        <a:rPr sz="1800" spc="-25" dirty="0">
                          <a:latin typeface="+mn-lt"/>
                          <a:cs typeface="Arial"/>
                        </a:rPr>
                        <a:t> </a:t>
                      </a:r>
                      <a:r>
                        <a:rPr sz="1800" dirty="0">
                          <a:latin typeface="+mn-lt"/>
                          <a:cs typeface="Arial"/>
                        </a:rPr>
                        <a:t>in</a:t>
                      </a:r>
                      <a:r>
                        <a:rPr sz="1800" spc="-25" dirty="0">
                          <a:latin typeface="+mn-lt"/>
                          <a:cs typeface="Arial"/>
                        </a:rPr>
                        <a:t> </a:t>
                      </a:r>
                      <a:r>
                        <a:rPr sz="1800" dirty="0">
                          <a:latin typeface="+mn-lt"/>
                          <a:cs typeface="Arial"/>
                        </a:rPr>
                        <a:t>the</a:t>
                      </a:r>
                      <a:r>
                        <a:rPr sz="1800" spc="-25" dirty="0">
                          <a:latin typeface="+mn-lt"/>
                          <a:cs typeface="Arial"/>
                        </a:rPr>
                        <a:t> </a:t>
                      </a:r>
                      <a:r>
                        <a:rPr sz="1800" dirty="0">
                          <a:latin typeface="+mn-lt"/>
                          <a:cs typeface="Arial"/>
                        </a:rPr>
                        <a:t>Methods,</a:t>
                      </a:r>
                      <a:r>
                        <a:rPr sz="1800" spc="-25" dirty="0">
                          <a:latin typeface="+mn-lt"/>
                          <a:cs typeface="Arial"/>
                        </a:rPr>
                        <a:t> </a:t>
                      </a:r>
                      <a:r>
                        <a:rPr sz="1800" dirty="0">
                          <a:latin typeface="+mn-lt"/>
                          <a:cs typeface="Arial"/>
                        </a:rPr>
                        <a:t>Findings,</a:t>
                      </a:r>
                      <a:r>
                        <a:rPr sz="1800" spc="-25" dirty="0">
                          <a:latin typeface="+mn-lt"/>
                          <a:cs typeface="Arial"/>
                        </a:rPr>
                        <a:t> </a:t>
                      </a:r>
                      <a:r>
                        <a:rPr sz="1800" dirty="0">
                          <a:latin typeface="+mn-lt"/>
                          <a:cs typeface="Arial"/>
                        </a:rPr>
                        <a:t>and</a:t>
                      </a:r>
                      <a:r>
                        <a:rPr sz="1800" spc="-20" dirty="0">
                          <a:latin typeface="+mn-lt"/>
                          <a:cs typeface="Arial"/>
                        </a:rPr>
                        <a:t> </a:t>
                      </a:r>
                      <a:r>
                        <a:rPr sz="1800" spc="-10" dirty="0">
                          <a:latin typeface="+mn-lt"/>
                          <a:cs typeface="Arial"/>
                        </a:rPr>
                        <a:t>Recommendations </a:t>
                      </a:r>
                      <a:r>
                        <a:rPr sz="1800" dirty="0">
                          <a:latin typeface="+mn-lt"/>
                          <a:cs typeface="Arial"/>
                        </a:rPr>
                        <a:t>sections</a:t>
                      </a:r>
                      <a:r>
                        <a:rPr sz="1800" spc="-10" dirty="0">
                          <a:latin typeface="+mn-lt"/>
                          <a:cs typeface="Arial"/>
                        </a:rPr>
                        <a:t> </a:t>
                      </a:r>
                      <a:r>
                        <a:rPr sz="1800" dirty="0">
                          <a:latin typeface="+mn-lt"/>
                          <a:cs typeface="Arial"/>
                        </a:rPr>
                        <a:t>of</a:t>
                      </a:r>
                      <a:r>
                        <a:rPr sz="1800" spc="-10" dirty="0">
                          <a:latin typeface="+mn-lt"/>
                          <a:cs typeface="Arial"/>
                        </a:rPr>
                        <a:t> </a:t>
                      </a:r>
                      <a:r>
                        <a:rPr sz="1800" dirty="0">
                          <a:latin typeface="+mn-lt"/>
                          <a:cs typeface="Arial"/>
                        </a:rPr>
                        <a:t>the</a:t>
                      </a:r>
                      <a:r>
                        <a:rPr sz="1800" spc="-10" dirty="0">
                          <a:latin typeface="+mn-lt"/>
                          <a:cs typeface="Arial"/>
                        </a:rPr>
                        <a:t> </a:t>
                      </a:r>
                      <a:r>
                        <a:rPr sz="1800" spc="-20" dirty="0">
                          <a:latin typeface="+mn-lt"/>
                          <a:cs typeface="Arial"/>
                        </a:rPr>
                        <a:t>deck</a:t>
                      </a:r>
                      <a:endParaRPr sz="1800" dirty="0">
                        <a:latin typeface="+mn-lt"/>
                        <a:cs typeface="Arial"/>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5"/>
                        </a:spcBef>
                      </a:pPr>
                      <a:r>
                        <a:rPr sz="1800" spc="-10" dirty="0">
                          <a:latin typeface="+mn-lt"/>
                          <a:cs typeface="Arial"/>
                        </a:rPr>
                        <a:t>1</a:t>
                      </a:r>
                      <a:r>
                        <a:rPr lang="en-US" sz="1800" spc="-10" dirty="0">
                          <a:latin typeface="+mn-lt"/>
                          <a:cs typeface="Arial"/>
                        </a:rPr>
                        <a:t>1</a:t>
                      </a:r>
                      <a:r>
                        <a:rPr sz="1800" spc="-10" dirty="0">
                          <a:latin typeface="+mn-lt"/>
                          <a:cs typeface="Arial"/>
                        </a:rPr>
                        <a:t>/</a:t>
                      </a:r>
                      <a:r>
                        <a:rPr lang="en-US" sz="1800" spc="-10" dirty="0">
                          <a:latin typeface="+mn-lt"/>
                          <a:cs typeface="Arial"/>
                        </a:rPr>
                        <a:t>14</a:t>
                      </a:r>
                      <a:r>
                        <a:rPr sz="1800" spc="-10" dirty="0">
                          <a:latin typeface="+mn-lt"/>
                          <a:cs typeface="Arial"/>
                        </a:rPr>
                        <a:t>/23</a:t>
                      </a:r>
                      <a:endParaRPr sz="1800" dirty="0">
                        <a:latin typeface="+mn-lt"/>
                        <a:cs typeface="Arial"/>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358775" lvl="0" indent="0" algn="just" defTabSz="914400" eaLnBrk="1" fontAlgn="auto" latinLnBrk="0" hangingPunct="1">
                        <a:lnSpc>
                          <a:spcPct val="100000"/>
                        </a:lnSpc>
                        <a:spcBef>
                          <a:spcPts val="625"/>
                        </a:spcBef>
                        <a:spcAft>
                          <a:spcPts val="0"/>
                        </a:spcAft>
                        <a:buClrTx/>
                        <a:buSzTx/>
                        <a:buFontTx/>
                        <a:buNone/>
                        <a:tabLst/>
                        <a:defRPr/>
                      </a:pPr>
                      <a:r>
                        <a:rPr lang="en-US" sz="1800" spc="-10" dirty="0">
                          <a:solidFill>
                            <a:srgbClr val="37761C"/>
                          </a:solidFill>
                          <a:latin typeface="+mn-lt"/>
                          <a:cs typeface="Arial"/>
                        </a:rPr>
                        <a:t>Complete</a:t>
                      </a:r>
                      <a:endParaRPr lang="en-US" sz="1800" dirty="0">
                        <a:latin typeface="+mn-lt"/>
                        <a:cs typeface="Arial"/>
                      </a:endParaRPr>
                    </a:p>
                    <a:p>
                      <a:pPr marL="85725" marR="358775" algn="just">
                        <a:lnSpc>
                          <a:spcPct val="100000"/>
                        </a:lnSpc>
                        <a:spcBef>
                          <a:spcPts val="625"/>
                        </a:spcBef>
                      </a:pPr>
                      <a:endParaRPr sz="1800" dirty="0">
                        <a:latin typeface="+mn-lt"/>
                        <a:cs typeface="Arial"/>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1005437">
                <a:tc>
                  <a:txBody>
                    <a:bodyPr/>
                    <a:lstStyle/>
                    <a:p>
                      <a:pPr marL="85725">
                        <a:lnSpc>
                          <a:spcPct val="100000"/>
                        </a:lnSpc>
                        <a:spcBef>
                          <a:spcPts val="625"/>
                        </a:spcBef>
                      </a:pPr>
                      <a:r>
                        <a:rPr sz="1800" dirty="0">
                          <a:latin typeface="+mn-lt"/>
                          <a:cs typeface="Arial"/>
                        </a:rPr>
                        <a:t>Final</a:t>
                      </a:r>
                      <a:r>
                        <a:rPr sz="1800" spc="-25" dirty="0">
                          <a:latin typeface="+mn-lt"/>
                          <a:cs typeface="Arial"/>
                        </a:rPr>
                        <a:t> </a:t>
                      </a:r>
                      <a:r>
                        <a:rPr sz="1800" spc="-10" dirty="0">
                          <a:latin typeface="+mn-lt"/>
                          <a:cs typeface="Arial"/>
                        </a:rPr>
                        <a:t>presentation</a:t>
                      </a:r>
                      <a:endParaRPr sz="1800">
                        <a:latin typeface="+mn-lt"/>
                        <a:cs typeface="Arial"/>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5"/>
                        </a:spcBef>
                      </a:pPr>
                      <a:r>
                        <a:rPr sz="1800" dirty="0">
                          <a:latin typeface="+mn-lt"/>
                          <a:cs typeface="Arial"/>
                        </a:rPr>
                        <a:t>Send</a:t>
                      </a:r>
                      <a:r>
                        <a:rPr sz="1800" spc="-35" dirty="0">
                          <a:latin typeface="+mn-lt"/>
                          <a:cs typeface="Arial"/>
                        </a:rPr>
                        <a:t> </a:t>
                      </a:r>
                      <a:r>
                        <a:rPr sz="1800" dirty="0">
                          <a:latin typeface="+mn-lt"/>
                          <a:cs typeface="Arial"/>
                        </a:rPr>
                        <a:t>in</a:t>
                      </a:r>
                      <a:r>
                        <a:rPr sz="1800" spc="-20" dirty="0">
                          <a:latin typeface="+mn-lt"/>
                          <a:cs typeface="Arial"/>
                        </a:rPr>
                        <a:t> </a:t>
                      </a:r>
                      <a:r>
                        <a:rPr sz="1800" dirty="0">
                          <a:latin typeface="+mn-lt"/>
                          <a:cs typeface="Arial"/>
                        </a:rPr>
                        <a:t>final</a:t>
                      </a:r>
                      <a:r>
                        <a:rPr sz="1800" spc="-25" dirty="0">
                          <a:latin typeface="+mn-lt"/>
                          <a:cs typeface="Arial"/>
                        </a:rPr>
                        <a:t> </a:t>
                      </a:r>
                      <a:r>
                        <a:rPr sz="1800" dirty="0">
                          <a:latin typeface="+mn-lt"/>
                          <a:cs typeface="Arial"/>
                        </a:rPr>
                        <a:t>completed</a:t>
                      </a:r>
                      <a:r>
                        <a:rPr sz="1800" spc="-20" dirty="0">
                          <a:latin typeface="+mn-lt"/>
                          <a:cs typeface="Arial"/>
                        </a:rPr>
                        <a:t> </a:t>
                      </a:r>
                      <a:r>
                        <a:rPr sz="1800" dirty="0">
                          <a:latin typeface="+mn-lt"/>
                          <a:cs typeface="Arial"/>
                        </a:rPr>
                        <a:t>deck</a:t>
                      </a:r>
                      <a:r>
                        <a:rPr sz="1800" spc="-25" dirty="0">
                          <a:latin typeface="+mn-lt"/>
                          <a:cs typeface="Arial"/>
                        </a:rPr>
                        <a:t> </a:t>
                      </a:r>
                      <a:r>
                        <a:rPr sz="1800" dirty="0">
                          <a:latin typeface="+mn-lt"/>
                          <a:cs typeface="Arial"/>
                        </a:rPr>
                        <a:t>and</a:t>
                      </a:r>
                      <a:r>
                        <a:rPr sz="1800" spc="-20" dirty="0">
                          <a:latin typeface="+mn-lt"/>
                          <a:cs typeface="Arial"/>
                        </a:rPr>
                        <a:t> </a:t>
                      </a:r>
                      <a:r>
                        <a:rPr sz="1800" dirty="0">
                          <a:latin typeface="+mn-lt"/>
                          <a:cs typeface="Arial"/>
                        </a:rPr>
                        <a:t>present</a:t>
                      </a:r>
                      <a:r>
                        <a:rPr sz="1800" spc="-20" dirty="0">
                          <a:latin typeface="+mn-lt"/>
                          <a:cs typeface="Arial"/>
                        </a:rPr>
                        <a:t> </a:t>
                      </a:r>
                      <a:r>
                        <a:rPr sz="1800" spc="-25" dirty="0">
                          <a:latin typeface="+mn-lt"/>
                          <a:cs typeface="Arial"/>
                        </a:rPr>
                        <a:t>it</a:t>
                      </a:r>
                      <a:endParaRPr sz="1800" dirty="0">
                        <a:latin typeface="+mn-lt"/>
                        <a:cs typeface="Arial"/>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5"/>
                        </a:spcBef>
                      </a:pPr>
                      <a:r>
                        <a:rPr lang="en-US" sz="1800" spc="-10" dirty="0">
                          <a:latin typeface="+mn-lt"/>
                          <a:cs typeface="Arial"/>
                        </a:rPr>
                        <a:t>12/12</a:t>
                      </a:r>
                      <a:r>
                        <a:rPr sz="1800" spc="-10" dirty="0">
                          <a:latin typeface="+mn-lt"/>
                          <a:cs typeface="Arial"/>
                        </a:rPr>
                        <a:t>/23</a:t>
                      </a:r>
                      <a:endParaRPr sz="1800" dirty="0">
                        <a:latin typeface="+mn-lt"/>
                        <a:cs typeface="Arial"/>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marR="358775" lvl="0" indent="0" algn="just" defTabSz="914400" eaLnBrk="1" fontAlgn="auto" latinLnBrk="0" hangingPunct="1">
                        <a:lnSpc>
                          <a:spcPct val="100000"/>
                        </a:lnSpc>
                        <a:spcBef>
                          <a:spcPts val="625"/>
                        </a:spcBef>
                        <a:spcAft>
                          <a:spcPts val="0"/>
                        </a:spcAft>
                        <a:buClrTx/>
                        <a:buSzTx/>
                        <a:buFontTx/>
                        <a:buNone/>
                        <a:tabLst/>
                        <a:defRPr/>
                      </a:pPr>
                      <a:r>
                        <a:rPr lang="en-US" sz="1800" spc="-10" dirty="0">
                          <a:solidFill>
                            <a:srgbClr val="37761C"/>
                          </a:solidFill>
                          <a:latin typeface="+mn-lt"/>
                          <a:cs typeface="Arial"/>
                        </a:rPr>
                        <a:t>Complete</a:t>
                      </a:r>
                      <a:endParaRPr lang="en-US" sz="1800" dirty="0">
                        <a:latin typeface="+mn-lt"/>
                        <a:cs typeface="Arial"/>
                      </a:endParaRPr>
                    </a:p>
                  </a:txBody>
                  <a:tcPr marL="0" marR="0" marT="7937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bl>
          </a:graphicData>
        </a:graphic>
      </p:graphicFrame>
      <p:sp>
        <p:nvSpPr>
          <p:cNvPr id="11" name="object 2">
            <a:extLst>
              <a:ext uri="{FF2B5EF4-FFF2-40B4-BE49-F238E27FC236}">
                <a16:creationId xmlns:a16="http://schemas.microsoft.com/office/drawing/2014/main" id="{16F0CC21-6AC0-9708-6481-DAF73A454636}"/>
              </a:ext>
            </a:extLst>
          </p:cNvPr>
          <p:cNvSpPr txBox="1">
            <a:spLocks noGrp="1"/>
          </p:cNvSpPr>
          <p:nvPr>
            <p:ph type="title"/>
          </p:nvPr>
        </p:nvSpPr>
        <p:spPr>
          <a:xfrm>
            <a:off x="384725" y="276648"/>
            <a:ext cx="8374549" cy="759119"/>
          </a:xfrm>
          <a:prstGeom prst="rect">
            <a:avLst/>
          </a:prstGeom>
        </p:spPr>
        <p:txBody>
          <a:bodyPr vert="horz" wrap="square" lIns="0" tIns="243840" rIns="0" bIns="0" rtlCol="0">
            <a:spAutoFit/>
          </a:bodyPr>
          <a:lstStyle/>
          <a:p>
            <a:pPr marL="12700">
              <a:lnSpc>
                <a:spcPct val="100000"/>
              </a:lnSpc>
              <a:spcBef>
                <a:spcPts val="120"/>
              </a:spcBef>
            </a:pPr>
            <a:r>
              <a:rPr spc="60" dirty="0">
                <a:latin typeface="+mn-lt"/>
              </a:rPr>
              <a:t>Project</a:t>
            </a:r>
            <a:r>
              <a:rPr spc="95" dirty="0">
                <a:latin typeface="+mn-lt"/>
              </a:rPr>
              <a:t> </a:t>
            </a:r>
            <a:r>
              <a:rPr spc="75" dirty="0">
                <a:latin typeface="+mn-lt"/>
              </a:rPr>
              <a:t>plan</a:t>
            </a:r>
            <a:r>
              <a:rPr spc="95" dirty="0">
                <a:latin typeface="+mn-lt"/>
              </a:rPr>
              <a:t> </a:t>
            </a:r>
            <a:r>
              <a:rPr spc="90" dirty="0">
                <a:latin typeface="+mn-lt"/>
              </a:rPr>
              <a:t>recap</a:t>
            </a:r>
          </a:p>
        </p:txBody>
      </p:sp>
      <p:sp>
        <p:nvSpPr>
          <p:cNvPr id="2" name="Slide Number Placeholder 1">
            <a:extLst>
              <a:ext uri="{FF2B5EF4-FFF2-40B4-BE49-F238E27FC236}">
                <a16:creationId xmlns:a16="http://schemas.microsoft.com/office/drawing/2014/main" id="{CB9CEC4D-6C91-3E9D-B5F3-F0360C23488A}"/>
              </a:ext>
            </a:extLst>
          </p:cNvPr>
          <p:cNvSpPr>
            <a:spLocks noGrp="1"/>
          </p:cNvSpPr>
          <p:nvPr>
            <p:ph type="sldNum" sz="quarter" idx="7"/>
          </p:nvPr>
        </p:nvSpPr>
        <p:spPr/>
        <p:txBody>
          <a:bodyPr/>
          <a:lstStyle/>
          <a:p>
            <a:fld id="{A1768601-CCC0-AC42-87B3-2E6EC74AF9FD}" type="slidenum">
              <a:rPr lang="en-US" smtClean="0"/>
              <a:t>4</a:t>
            </a:fld>
            <a:endParaRPr lang="en-US"/>
          </a:p>
        </p:txBody>
      </p:sp>
    </p:spTree>
    <p:extLst>
      <p:ext uri="{BB962C8B-B14F-4D97-AF65-F5344CB8AC3E}">
        <p14:creationId xmlns:p14="http://schemas.microsoft.com/office/powerpoint/2010/main" val="2289269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F2C70A-C52E-A867-4124-FF751F5AF566}"/>
              </a:ext>
            </a:extLst>
          </p:cNvPr>
          <p:cNvSpPr>
            <a:spLocks noGrp="1"/>
          </p:cNvSpPr>
          <p:nvPr>
            <p:ph type="body" idx="1"/>
          </p:nvPr>
        </p:nvSpPr>
        <p:spPr>
          <a:xfrm>
            <a:off x="371059" y="902183"/>
            <a:ext cx="6458911" cy="4154984"/>
          </a:xfrm>
        </p:spPr>
        <p:txBody>
          <a:bodyPr/>
          <a:lstStyle/>
          <a:p>
            <a:pPr algn="l"/>
            <a:r>
              <a:rPr lang="en-US" b="0" i="0" u="none" strike="noStrike" dirty="0">
                <a:effectLst/>
                <a:latin typeface="Söhne"/>
              </a:rPr>
              <a:t>The table represents the centroids of clusters formed by a k-means clustering algorithm, applied to a dataset with customer shopping behavior. Each row corresponds to a cluster and each column shows the average value of a particular feature for that cluster. The features include customer demographics and purchasing metrics:</a:t>
            </a:r>
          </a:p>
          <a:p>
            <a:pPr algn="l">
              <a:buFont typeface="Arial" panose="020B0604020202020204" pitchFamily="34" charset="0"/>
              <a:buChar char="•"/>
            </a:pPr>
            <a:r>
              <a:rPr lang="en-US" b="1" i="0" u="none" strike="noStrike" dirty="0">
                <a:effectLst/>
                <a:latin typeface="Söhne"/>
              </a:rPr>
              <a:t>Customer ID</a:t>
            </a:r>
            <a:r>
              <a:rPr lang="en-US" b="0" i="0" u="none" strike="noStrike" dirty="0">
                <a:effectLst/>
                <a:latin typeface="Söhne"/>
              </a:rPr>
              <a:t>: Not typically used in analysis, as it's a nominal feature without intrinsic meaning for clustering.</a:t>
            </a:r>
          </a:p>
          <a:p>
            <a:pPr algn="l">
              <a:buFont typeface="Arial" panose="020B0604020202020204" pitchFamily="34" charset="0"/>
              <a:buChar char="•"/>
            </a:pPr>
            <a:r>
              <a:rPr lang="en-US" b="1" i="0" u="none" strike="noStrike" dirty="0">
                <a:effectLst/>
                <a:latin typeface="Söhne"/>
              </a:rPr>
              <a:t>Age</a:t>
            </a:r>
            <a:r>
              <a:rPr lang="en-US" b="0" i="0" u="none" strike="noStrike" dirty="0">
                <a:effectLst/>
                <a:latin typeface="Söhne"/>
              </a:rPr>
              <a:t>: The average age of customers in each cluster, which does not vary significantly across clusters.</a:t>
            </a:r>
          </a:p>
          <a:p>
            <a:pPr algn="l">
              <a:buFont typeface="Arial" panose="020B0604020202020204" pitchFamily="34" charset="0"/>
              <a:buChar char="•"/>
            </a:pPr>
            <a:r>
              <a:rPr lang="en-US" b="1" i="0" u="none" strike="noStrike" dirty="0">
                <a:effectLst/>
                <a:latin typeface="Söhne"/>
              </a:rPr>
              <a:t>Purchase Amount (USD)</a:t>
            </a:r>
            <a:r>
              <a:rPr lang="en-US" b="0" i="0" u="none" strike="noStrike" dirty="0">
                <a:effectLst/>
                <a:latin typeface="Söhne"/>
              </a:rPr>
              <a:t>: The average spending per purchase, which varies, indicating different spending behaviors. Clusters 5, 6, 7, and 8 have notably higher values, suggesting they represent higher spending customers.</a:t>
            </a:r>
          </a:p>
          <a:p>
            <a:br>
              <a:rPr lang="en-US" dirty="0"/>
            </a:br>
            <a:endParaRPr lang="en-US" dirty="0"/>
          </a:p>
        </p:txBody>
      </p:sp>
      <p:pic>
        <p:nvPicPr>
          <p:cNvPr id="4" name="Picture 3">
            <a:extLst>
              <a:ext uri="{FF2B5EF4-FFF2-40B4-BE49-F238E27FC236}">
                <a16:creationId xmlns:a16="http://schemas.microsoft.com/office/drawing/2014/main" id="{36B43825-F3E6-4B4A-912B-4D53229E2A24}"/>
              </a:ext>
            </a:extLst>
          </p:cNvPr>
          <p:cNvPicPr>
            <a:picLocks noChangeAspect="1"/>
          </p:cNvPicPr>
          <p:nvPr/>
        </p:nvPicPr>
        <p:blipFill>
          <a:blip r:embed="rId2"/>
          <a:stretch>
            <a:fillRect/>
          </a:stretch>
        </p:blipFill>
        <p:spPr>
          <a:xfrm>
            <a:off x="7520829" y="660400"/>
            <a:ext cx="4300112" cy="3820160"/>
          </a:xfrm>
          <a:prstGeom prst="rect">
            <a:avLst/>
          </a:prstGeom>
        </p:spPr>
      </p:pic>
      <p:sp>
        <p:nvSpPr>
          <p:cNvPr id="5" name="Slide Number Placeholder 4">
            <a:extLst>
              <a:ext uri="{FF2B5EF4-FFF2-40B4-BE49-F238E27FC236}">
                <a16:creationId xmlns:a16="http://schemas.microsoft.com/office/drawing/2014/main" id="{E6CFAA85-DC16-8DFD-7FDC-5A9491529097}"/>
              </a:ext>
            </a:extLst>
          </p:cNvPr>
          <p:cNvSpPr>
            <a:spLocks noGrp="1"/>
          </p:cNvSpPr>
          <p:nvPr>
            <p:ph type="sldNum" sz="quarter" idx="7"/>
          </p:nvPr>
        </p:nvSpPr>
        <p:spPr/>
        <p:txBody>
          <a:bodyPr/>
          <a:lstStyle/>
          <a:p>
            <a:fld id="{A1768601-CCC0-AC42-87B3-2E6EC74AF9FD}" type="slidenum">
              <a:rPr lang="en-US" smtClean="0"/>
              <a:t>40</a:t>
            </a:fld>
            <a:endParaRPr lang="en-US"/>
          </a:p>
        </p:txBody>
      </p:sp>
      <p:sp>
        <p:nvSpPr>
          <p:cNvPr id="2" name="TextBox 1">
            <a:extLst>
              <a:ext uri="{FF2B5EF4-FFF2-40B4-BE49-F238E27FC236}">
                <a16:creationId xmlns:a16="http://schemas.microsoft.com/office/drawing/2014/main" id="{3381DD95-4ADD-7627-24F7-02B5C688F98D}"/>
              </a:ext>
            </a:extLst>
          </p:cNvPr>
          <p:cNvSpPr txBox="1"/>
          <p:nvPr/>
        </p:nvSpPr>
        <p:spPr>
          <a:xfrm>
            <a:off x="195889" y="236305"/>
            <a:ext cx="2821606" cy="461665"/>
          </a:xfrm>
          <a:prstGeom prst="rect">
            <a:avLst/>
          </a:prstGeom>
          <a:noFill/>
        </p:spPr>
        <p:txBody>
          <a:bodyPr wrap="none" rtlCol="0">
            <a:spAutoFit/>
          </a:bodyPr>
          <a:lstStyle/>
          <a:p>
            <a:r>
              <a:rPr lang="en-US" sz="2400" dirty="0"/>
              <a:t>K-means clustering</a:t>
            </a:r>
          </a:p>
        </p:txBody>
      </p:sp>
    </p:spTree>
    <p:extLst>
      <p:ext uri="{BB962C8B-B14F-4D97-AF65-F5344CB8AC3E}">
        <p14:creationId xmlns:p14="http://schemas.microsoft.com/office/powerpoint/2010/main" val="14196417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C150A0-026C-83F8-8E85-E48AD5FE6156}"/>
              </a:ext>
            </a:extLst>
          </p:cNvPr>
          <p:cNvSpPr>
            <a:spLocks noGrp="1"/>
          </p:cNvSpPr>
          <p:nvPr>
            <p:ph type="body" idx="1"/>
          </p:nvPr>
        </p:nvSpPr>
        <p:spPr>
          <a:xfrm>
            <a:off x="358140" y="1013312"/>
            <a:ext cx="11475720" cy="2215991"/>
          </a:xfrm>
        </p:spPr>
        <p:txBody>
          <a:bodyPr/>
          <a:lstStyle/>
          <a:p>
            <a:pPr algn="l">
              <a:buFont typeface="Arial" panose="020B0604020202020204" pitchFamily="34" charset="0"/>
              <a:buChar char="•"/>
            </a:pPr>
            <a:r>
              <a:rPr lang="en-US" b="1" i="0" u="none" strike="noStrike" dirty="0">
                <a:effectLst/>
                <a:latin typeface="Söhne"/>
              </a:rPr>
              <a:t>Review Rating</a:t>
            </a:r>
            <a:r>
              <a:rPr lang="en-US" b="0" i="0" u="none" strike="noStrike" dirty="0">
                <a:effectLst/>
                <a:latin typeface="Söhne"/>
              </a:rPr>
              <a:t>: The average rating given by customers, with clusters 7 and 8 giving the highest ratings on average.</a:t>
            </a:r>
          </a:p>
          <a:p>
            <a:pPr algn="l">
              <a:buFont typeface="Arial" panose="020B0604020202020204" pitchFamily="34" charset="0"/>
              <a:buChar char="•"/>
            </a:pPr>
            <a:r>
              <a:rPr lang="en-US" b="1" i="0" u="none" strike="noStrike" dirty="0">
                <a:effectLst/>
                <a:latin typeface="Söhne"/>
              </a:rPr>
              <a:t>Previous Purchases</a:t>
            </a:r>
            <a:r>
              <a:rPr lang="en-US" b="0" i="0" u="none" strike="noStrike" dirty="0">
                <a:effectLst/>
                <a:latin typeface="Söhne"/>
              </a:rPr>
              <a:t>: The average number of past purchases, with clusters 1, 4, 6, and 9 having higher frequencies, which may indicate customer loyalty or engagement.</a:t>
            </a:r>
          </a:p>
          <a:p>
            <a:pPr algn="l">
              <a:buFont typeface="Arial" panose="020B0604020202020204" pitchFamily="34" charset="0"/>
              <a:buChar char="•"/>
            </a:pPr>
            <a:r>
              <a:rPr lang="en-US" b="1" i="0" u="none" strike="noStrike" dirty="0">
                <a:effectLst/>
                <a:latin typeface="Söhne"/>
              </a:rPr>
              <a:t>Cluster_Labels_3</a:t>
            </a:r>
            <a:r>
              <a:rPr lang="en-US" b="0" i="0" u="none" strike="noStrike" dirty="0">
                <a:effectLst/>
                <a:latin typeface="Söhne"/>
              </a:rPr>
              <a:t>: The dominant cluster assignment when the data is partitioned into 3 clusters.</a:t>
            </a:r>
          </a:p>
          <a:p>
            <a:pPr algn="l">
              <a:buFont typeface="Arial" panose="020B0604020202020204" pitchFamily="34" charset="0"/>
              <a:buChar char="•"/>
            </a:pPr>
            <a:r>
              <a:rPr lang="en-US" b="1" i="0" u="none" strike="noStrike" dirty="0">
                <a:effectLst/>
                <a:latin typeface="Söhne"/>
              </a:rPr>
              <a:t>Cluster_Labels_4</a:t>
            </a:r>
            <a:r>
              <a:rPr lang="en-US" b="0" i="0" u="none" strike="noStrike" dirty="0">
                <a:effectLst/>
                <a:latin typeface="Söhne"/>
              </a:rPr>
              <a:t>: The dominant cluster assignment when partitioned into 4 clusters.</a:t>
            </a:r>
          </a:p>
          <a:p>
            <a:pPr algn="l"/>
            <a:r>
              <a:rPr lang="en-US" b="0" i="0" u="none" strike="noStrike" dirty="0">
                <a:effectLst/>
                <a:latin typeface="Söhne"/>
              </a:rPr>
              <a:t>This information is used for customer segmentation, informing marketing strategies, personalizing the customer experience, and inventory management.</a:t>
            </a:r>
          </a:p>
          <a:p>
            <a:endParaRPr lang="en-US" dirty="0"/>
          </a:p>
        </p:txBody>
      </p:sp>
      <p:sp>
        <p:nvSpPr>
          <p:cNvPr id="4" name="Slide Number Placeholder 3">
            <a:extLst>
              <a:ext uri="{FF2B5EF4-FFF2-40B4-BE49-F238E27FC236}">
                <a16:creationId xmlns:a16="http://schemas.microsoft.com/office/drawing/2014/main" id="{D85599B5-CC94-33A9-56AA-6CC747919996}"/>
              </a:ext>
            </a:extLst>
          </p:cNvPr>
          <p:cNvSpPr>
            <a:spLocks noGrp="1"/>
          </p:cNvSpPr>
          <p:nvPr>
            <p:ph type="sldNum" sz="quarter" idx="7"/>
          </p:nvPr>
        </p:nvSpPr>
        <p:spPr/>
        <p:txBody>
          <a:bodyPr/>
          <a:lstStyle/>
          <a:p>
            <a:fld id="{A1768601-CCC0-AC42-87B3-2E6EC74AF9FD}" type="slidenum">
              <a:rPr lang="en-US" smtClean="0"/>
              <a:t>41</a:t>
            </a:fld>
            <a:endParaRPr lang="en-US"/>
          </a:p>
        </p:txBody>
      </p:sp>
      <p:sp>
        <p:nvSpPr>
          <p:cNvPr id="5" name="TextBox 4">
            <a:extLst>
              <a:ext uri="{FF2B5EF4-FFF2-40B4-BE49-F238E27FC236}">
                <a16:creationId xmlns:a16="http://schemas.microsoft.com/office/drawing/2014/main" id="{EA5D7FFA-841D-4391-5B3F-80F3546F12B9}"/>
              </a:ext>
            </a:extLst>
          </p:cNvPr>
          <p:cNvSpPr txBox="1"/>
          <p:nvPr/>
        </p:nvSpPr>
        <p:spPr>
          <a:xfrm>
            <a:off x="195889" y="236305"/>
            <a:ext cx="2821606" cy="461665"/>
          </a:xfrm>
          <a:prstGeom prst="rect">
            <a:avLst/>
          </a:prstGeom>
          <a:noFill/>
        </p:spPr>
        <p:txBody>
          <a:bodyPr wrap="none" rtlCol="0">
            <a:spAutoFit/>
          </a:bodyPr>
          <a:lstStyle/>
          <a:p>
            <a:r>
              <a:rPr lang="en-US" sz="2400" dirty="0"/>
              <a:t>K-means clustering</a:t>
            </a:r>
          </a:p>
        </p:txBody>
      </p:sp>
    </p:spTree>
    <p:extLst>
      <p:ext uri="{BB962C8B-B14F-4D97-AF65-F5344CB8AC3E}">
        <p14:creationId xmlns:p14="http://schemas.microsoft.com/office/powerpoint/2010/main" val="8695957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971F50-6EB8-28DB-B173-D9574A836CB1}"/>
              </a:ext>
            </a:extLst>
          </p:cNvPr>
          <p:cNvSpPr>
            <a:spLocks noGrp="1"/>
          </p:cNvSpPr>
          <p:nvPr>
            <p:ph type="body" idx="1"/>
          </p:nvPr>
        </p:nvSpPr>
        <p:spPr>
          <a:xfrm>
            <a:off x="358140" y="779109"/>
            <a:ext cx="11475720" cy="4708981"/>
          </a:xfrm>
        </p:spPr>
        <p:txBody>
          <a:bodyPr/>
          <a:lstStyle/>
          <a:p>
            <a:pPr algn="l">
              <a:buFont typeface="+mj-lt"/>
              <a:buAutoNum type="arabicPeriod"/>
            </a:pPr>
            <a:r>
              <a:rPr lang="en-US" b="1" i="0" u="none" strike="noStrike" dirty="0">
                <a:effectLst/>
                <a:latin typeface="Söhne"/>
              </a:rPr>
              <a:t>Cluster Formation</a:t>
            </a:r>
            <a:r>
              <a:rPr lang="en-US" b="0" i="0" u="none" strike="noStrike" dirty="0">
                <a:effectLst/>
                <a:latin typeface="Söhne"/>
              </a:rPr>
              <a:t>: The model have grouped customers into clusters based on shared characteristics. For example, one cluster might consist of younger customers with high spending and high review ratings, while another might be older customers with moderate spending and diverse review ratings.</a:t>
            </a:r>
          </a:p>
          <a:p>
            <a:pPr algn="l">
              <a:buFont typeface="+mj-lt"/>
              <a:buAutoNum type="arabicPeriod"/>
            </a:pPr>
            <a:r>
              <a:rPr lang="en-US" b="1" i="0" u="none" strike="noStrike" dirty="0">
                <a:effectLst/>
                <a:latin typeface="Söhne"/>
              </a:rPr>
              <a:t>Customer Segments</a:t>
            </a:r>
            <a:r>
              <a:rPr lang="en-US" b="0" i="0" u="none" strike="noStrike" dirty="0">
                <a:effectLst/>
                <a:latin typeface="Söhne"/>
              </a:rPr>
              <a:t>: By examining the means of numerical features and the modes of categorical features within each cluster, you could identify distinct segments of your customer base. For instance, one segment might frequently use promo codes and prefer next-day shipping, indicating a desire for immediate gratification and sensitivity to price.</a:t>
            </a:r>
          </a:p>
          <a:p>
            <a:pPr algn="l">
              <a:buFont typeface="+mj-lt"/>
              <a:buAutoNum type="arabicPeriod"/>
            </a:pPr>
            <a:r>
              <a:rPr lang="en-US" b="1" i="0" u="none" strike="noStrike" dirty="0">
                <a:effectLst/>
                <a:latin typeface="Söhne"/>
              </a:rPr>
              <a:t>Purchase Behaviors</a:t>
            </a:r>
            <a:r>
              <a:rPr lang="en-US" b="0" i="0" u="none" strike="noStrike" dirty="0">
                <a:effectLst/>
                <a:latin typeface="Söhne"/>
              </a:rPr>
              <a:t>: The clusters might show different purchasing behaviors, such as a tendency to buy certain product categories more than others, or a preference for shopping during specific seasons.</a:t>
            </a:r>
          </a:p>
          <a:p>
            <a:pPr algn="l">
              <a:buFont typeface="+mj-lt"/>
              <a:buAutoNum type="arabicPeriod"/>
            </a:pPr>
            <a:r>
              <a:rPr lang="en-US" b="1" i="0" u="none" strike="noStrike" dirty="0">
                <a:effectLst/>
                <a:latin typeface="Söhne"/>
              </a:rPr>
              <a:t>Marketing Insights</a:t>
            </a:r>
            <a:r>
              <a:rPr lang="en-US" b="0" i="0" u="none" strike="noStrike" dirty="0">
                <a:effectLst/>
                <a:latin typeface="Söhne"/>
              </a:rPr>
              <a:t>: The analysis could reveal which customer segments are more likely to respond to discounts and promotions, thus informing targeted marketing strategies.</a:t>
            </a:r>
          </a:p>
          <a:p>
            <a:pPr algn="l">
              <a:buFont typeface="+mj-lt"/>
              <a:buAutoNum type="arabicPeriod"/>
            </a:pPr>
            <a:r>
              <a:rPr lang="en-US" b="1" i="0" u="none" strike="noStrike" dirty="0">
                <a:effectLst/>
                <a:latin typeface="Söhne"/>
              </a:rPr>
              <a:t>Service Preferences</a:t>
            </a:r>
            <a:r>
              <a:rPr lang="en-US" b="0" i="0" u="none" strike="noStrike" dirty="0">
                <a:effectLst/>
                <a:latin typeface="Söhne"/>
              </a:rPr>
              <a:t>: The clusters might also highlight preferences for different types of service, like shipping options. Some groups might prefer free shipping over fast shipping, indicating a potential trade-off between cost and convenience.</a:t>
            </a:r>
          </a:p>
          <a:p>
            <a:pPr algn="l">
              <a:buFont typeface="+mj-lt"/>
              <a:buAutoNum type="arabicPeriod"/>
            </a:pPr>
            <a:r>
              <a:rPr lang="en-US" b="1" i="0" u="none" strike="noStrike" dirty="0">
                <a:effectLst/>
                <a:latin typeface="Söhne"/>
              </a:rPr>
              <a:t>Payment Methods</a:t>
            </a:r>
            <a:r>
              <a:rPr lang="en-US" b="0" i="0" u="none" strike="noStrike" dirty="0">
                <a:effectLst/>
                <a:latin typeface="Söhne"/>
              </a:rPr>
              <a:t>: The model findings could show preferred payment methods among different clusters, which could inform the payment options you prioritize or highlight in your checkout process.</a:t>
            </a:r>
          </a:p>
          <a:p>
            <a:pPr algn="l">
              <a:buFont typeface="+mj-lt"/>
              <a:buAutoNum type="arabicPeriod"/>
            </a:pPr>
            <a:r>
              <a:rPr lang="en-US" b="1" i="0" u="none" strike="noStrike" dirty="0">
                <a:effectLst/>
                <a:latin typeface="Söhne"/>
              </a:rPr>
              <a:t>Loyalty Indicators</a:t>
            </a:r>
            <a:r>
              <a:rPr lang="en-US" b="0" i="0" u="none" strike="noStrike" dirty="0">
                <a:effectLst/>
                <a:latin typeface="Söhne"/>
              </a:rPr>
              <a:t>: You might find clusters with varying degrees of loyalty, indicated by the frequency of purchases and subscription status. This could inform loyalty programs or retention strategies.</a:t>
            </a:r>
          </a:p>
          <a:p>
            <a:endParaRPr lang="en-US" dirty="0"/>
          </a:p>
        </p:txBody>
      </p:sp>
      <p:sp>
        <p:nvSpPr>
          <p:cNvPr id="4" name="Slide Number Placeholder 3">
            <a:extLst>
              <a:ext uri="{FF2B5EF4-FFF2-40B4-BE49-F238E27FC236}">
                <a16:creationId xmlns:a16="http://schemas.microsoft.com/office/drawing/2014/main" id="{FF7ABB47-69D1-44FF-192B-1A45D338F40D}"/>
              </a:ext>
            </a:extLst>
          </p:cNvPr>
          <p:cNvSpPr>
            <a:spLocks noGrp="1"/>
          </p:cNvSpPr>
          <p:nvPr>
            <p:ph type="sldNum" sz="quarter" idx="7"/>
          </p:nvPr>
        </p:nvSpPr>
        <p:spPr/>
        <p:txBody>
          <a:bodyPr/>
          <a:lstStyle/>
          <a:p>
            <a:fld id="{A1768601-CCC0-AC42-87B3-2E6EC74AF9FD}" type="slidenum">
              <a:rPr lang="en-US" smtClean="0"/>
              <a:t>42</a:t>
            </a:fld>
            <a:endParaRPr lang="en-US"/>
          </a:p>
        </p:txBody>
      </p:sp>
      <p:sp>
        <p:nvSpPr>
          <p:cNvPr id="2" name="TextBox 1">
            <a:extLst>
              <a:ext uri="{FF2B5EF4-FFF2-40B4-BE49-F238E27FC236}">
                <a16:creationId xmlns:a16="http://schemas.microsoft.com/office/drawing/2014/main" id="{9C2289AA-8DCA-D2E2-783D-752CA3860D72}"/>
              </a:ext>
            </a:extLst>
          </p:cNvPr>
          <p:cNvSpPr txBox="1"/>
          <p:nvPr/>
        </p:nvSpPr>
        <p:spPr>
          <a:xfrm>
            <a:off x="358140" y="236305"/>
            <a:ext cx="4620176" cy="461665"/>
          </a:xfrm>
          <a:prstGeom prst="rect">
            <a:avLst/>
          </a:prstGeom>
          <a:noFill/>
        </p:spPr>
        <p:txBody>
          <a:bodyPr wrap="none" rtlCol="0">
            <a:spAutoFit/>
          </a:bodyPr>
          <a:lstStyle/>
          <a:p>
            <a:r>
              <a:rPr lang="en-US" sz="2400" dirty="0"/>
              <a:t>K-prototype findings Explanation</a:t>
            </a:r>
          </a:p>
        </p:txBody>
      </p:sp>
    </p:spTree>
    <p:extLst>
      <p:ext uri="{BB962C8B-B14F-4D97-AF65-F5344CB8AC3E}">
        <p14:creationId xmlns:p14="http://schemas.microsoft.com/office/powerpoint/2010/main" val="21760736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29CC13-7D76-3817-8002-AAE0BCE82314}"/>
              </a:ext>
            </a:extLst>
          </p:cNvPr>
          <p:cNvPicPr>
            <a:picLocks noChangeAspect="1"/>
          </p:cNvPicPr>
          <p:nvPr/>
        </p:nvPicPr>
        <p:blipFill>
          <a:blip r:embed="rId2"/>
          <a:stretch>
            <a:fillRect/>
          </a:stretch>
        </p:blipFill>
        <p:spPr>
          <a:xfrm>
            <a:off x="74785" y="763938"/>
            <a:ext cx="5153948" cy="1907990"/>
          </a:xfrm>
          <a:prstGeom prst="rect">
            <a:avLst/>
          </a:prstGeom>
        </p:spPr>
      </p:pic>
      <p:pic>
        <p:nvPicPr>
          <p:cNvPr id="6" name="Picture 5">
            <a:extLst>
              <a:ext uri="{FF2B5EF4-FFF2-40B4-BE49-F238E27FC236}">
                <a16:creationId xmlns:a16="http://schemas.microsoft.com/office/drawing/2014/main" id="{24C88034-6D4C-4DF1-4407-7954D195A38C}"/>
              </a:ext>
            </a:extLst>
          </p:cNvPr>
          <p:cNvPicPr>
            <a:picLocks noChangeAspect="1"/>
          </p:cNvPicPr>
          <p:nvPr/>
        </p:nvPicPr>
        <p:blipFill>
          <a:blip r:embed="rId3"/>
          <a:stretch>
            <a:fillRect/>
          </a:stretch>
        </p:blipFill>
        <p:spPr>
          <a:xfrm>
            <a:off x="365760" y="3560460"/>
            <a:ext cx="4571999" cy="2626980"/>
          </a:xfrm>
          <a:prstGeom prst="rect">
            <a:avLst/>
          </a:prstGeom>
        </p:spPr>
      </p:pic>
      <p:pic>
        <p:nvPicPr>
          <p:cNvPr id="7" name="Picture 6">
            <a:extLst>
              <a:ext uri="{FF2B5EF4-FFF2-40B4-BE49-F238E27FC236}">
                <a16:creationId xmlns:a16="http://schemas.microsoft.com/office/drawing/2014/main" id="{74936CDF-76CB-08A5-AE2B-5060CDB1B737}"/>
              </a:ext>
            </a:extLst>
          </p:cNvPr>
          <p:cNvPicPr>
            <a:picLocks noChangeAspect="1"/>
          </p:cNvPicPr>
          <p:nvPr/>
        </p:nvPicPr>
        <p:blipFill>
          <a:blip r:embed="rId4"/>
          <a:stretch>
            <a:fillRect/>
          </a:stretch>
        </p:blipFill>
        <p:spPr>
          <a:xfrm>
            <a:off x="6151284" y="763938"/>
            <a:ext cx="5395556" cy="2172302"/>
          </a:xfrm>
          <a:prstGeom prst="rect">
            <a:avLst/>
          </a:prstGeom>
        </p:spPr>
      </p:pic>
      <p:pic>
        <p:nvPicPr>
          <p:cNvPr id="8" name="Picture 7">
            <a:extLst>
              <a:ext uri="{FF2B5EF4-FFF2-40B4-BE49-F238E27FC236}">
                <a16:creationId xmlns:a16="http://schemas.microsoft.com/office/drawing/2014/main" id="{EA1E1A72-F576-4F30-3FC5-AD59CAD6917E}"/>
              </a:ext>
            </a:extLst>
          </p:cNvPr>
          <p:cNvPicPr>
            <a:picLocks noChangeAspect="1"/>
          </p:cNvPicPr>
          <p:nvPr/>
        </p:nvPicPr>
        <p:blipFill>
          <a:blip r:embed="rId5"/>
          <a:stretch>
            <a:fillRect/>
          </a:stretch>
        </p:blipFill>
        <p:spPr>
          <a:xfrm>
            <a:off x="6151284" y="3921761"/>
            <a:ext cx="5028918" cy="2092959"/>
          </a:xfrm>
          <a:prstGeom prst="rect">
            <a:avLst/>
          </a:prstGeom>
        </p:spPr>
      </p:pic>
      <p:sp>
        <p:nvSpPr>
          <p:cNvPr id="9" name="TextBox 8">
            <a:extLst>
              <a:ext uri="{FF2B5EF4-FFF2-40B4-BE49-F238E27FC236}">
                <a16:creationId xmlns:a16="http://schemas.microsoft.com/office/drawing/2014/main" id="{A1DB654E-521A-3961-C4D2-2B67A48B7EE5}"/>
              </a:ext>
            </a:extLst>
          </p:cNvPr>
          <p:cNvSpPr txBox="1"/>
          <p:nvPr/>
        </p:nvSpPr>
        <p:spPr>
          <a:xfrm>
            <a:off x="264160" y="117607"/>
            <a:ext cx="2198038" cy="646331"/>
          </a:xfrm>
          <a:prstGeom prst="rect">
            <a:avLst/>
          </a:prstGeom>
          <a:noFill/>
        </p:spPr>
        <p:txBody>
          <a:bodyPr wrap="none" rtlCol="0">
            <a:spAutoFit/>
          </a:bodyPr>
          <a:lstStyle/>
          <a:p>
            <a:pPr algn="l"/>
            <a:r>
              <a:rPr lang="en-US" b="1" i="0" dirty="0">
                <a:solidFill>
                  <a:srgbClr val="000000"/>
                </a:solidFill>
                <a:effectLst/>
                <a:latin typeface="-apple-system"/>
              </a:rPr>
              <a:t>Faceted distributions</a:t>
            </a:r>
          </a:p>
          <a:p>
            <a:endParaRPr lang="en-US" dirty="0"/>
          </a:p>
        </p:txBody>
      </p:sp>
      <p:sp>
        <p:nvSpPr>
          <p:cNvPr id="10" name="Slide Number Placeholder 9">
            <a:extLst>
              <a:ext uri="{FF2B5EF4-FFF2-40B4-BE49-F238E27FC236}">
                <a16:creationId xmlns:a16="http://schemas.microsoft.com/office/drawing/2014/main" id="{0E787291-CB0E-4509-9BFF-FD6E94C33529}"/>
              </a:ext>
            </a:extLst>
          </p:cNvPr>
          <p:cNvSpPr>
            <a:spLocks noGrp="1"/>
          </p:cNvSpPr>
          <p:nvPr>
            <p:ph type="sldNum" sz="quarter" idx="7"/>
          </p:nvPr>
        </p:nvSpPr>
        <p:spPr/>
        <p:txBody>
          <a:bodyPr/>
          <a:lstStyle/>
          <a:p>
            <a:fld id="{A1768601-CCC0-AC42-87B3-2E6EC74AF9FD}" type="slidenum">
              <a:rPr lang="en-US" smtClean="0"/>
              <a:t>43</a:t>
            </a:fld>
            <a:endParaRPr lang="en-US"/>
          </a:p>
        </p:txBody>
      </p:sp>
    </p:spTree>
    <p:extLst>
      <p:ext uri="{BB962C8B-B14F-4D97-AF65-F5344CB8AC3E}">
        <p14:creationId xmlns:p14="http://schemas.microsoft.com/office/powerpoint/2010/main" val="14329701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58DF37-6B09-E9E8-281B-F7E4BDA6646C}"/>
              </a:ext>
            </a:extLst>
          </p:cNvPr>
          <p:cNvPicPr>
            <a:picLocks noChangeAspect="1"/>
          </p:cNvPicPr>
          <p:nvPr/>
        </p:nvPicPr>
        <p:blipFill>
          <a:blip r:embed="rId2"/>
          <a:stretch>
            <a:fillRect/>
          </a:stretch>
        </p:blipFill>
        <p:spPr>
          <a:xfrm>
            <a:off x="459052" y="3699752"/>
            <a:ext cx="2885721" cy="2986132"/>
          </a:xfrm>
          <a:prstGeom prst="rect">
            <a:avLst/>
          </a:prstGeom>
        </p:spPr>
      </p:pic>
      <p:pic>
        <p:nvPicPr>
          <p:cNvPr id="5" name="Picture 4">
            <a:extLst>
              <a:ext uri="{FF2B5EF4-FFF2-40B4-BE49-F238E27FC236}">
                <a16:creationId xmlns:a16="http://schemas.microsoft.com/office/drawing/2014/main" id="{04BD7A70-9926-049B-F1AB-104F54B08713}"/>
              </a:ext>
            </a:extLst>
          </p:cNvPr>
          <p:cNvPicPr>
            <a:picLocks noChangeAspect="1"/>
          </p:cNvPicPr>
          <p:nvPr/>
        </p:nvPicPr>
        <p:blipFill>
          <a:blip r:embed="rId3"/>
          <a:stretch>
            <a:fillRect/>
          </a:stretch>
        </p:blipFill>
        <p:spPr>
          <a:xfrm>
            <a:off x="8653909" y="3448173"/>
            <a:ext cx="3079038" cy="3143376"/>
          </a:xfrm>
          <a:prstGeom prst="rect">
            <a:avLst/>
          </a:prstGeom>
        </p:spPr>
      </p:pic>
      <p:pic>
        <p:nvPicPr>
          <p:cNvPr id="6" name="Picture 5">
            <a:extLst>
              <a:ext uri="{FF2B5EF4-FFF2-40B4-BE49-F238E27FC236}">
                <a16:creationId xmlns:a16="http://schemas.microsoft.com/office/drawing/2014/main" id="{06D603D8-55C6-E90C-1E57-9BFB2CBA4105}"/>
              </a:ext>
            </a:extLst>
          </p:cNvPr>
          <p:cNvPicPr>
            <a:picLocks noChangeAspect="1"/>
          </p:cNvPicPr>
          <p:nvPr/>
        </p:nvPicPr>
        <p:blipFill>
          <a:blip r:embed="rId4"/>
          <a:stretch>
            <a:fillRect/>
          </a:stretch>
        </p:blipFill>
        <p:spPr>
          <a:xfrm>
            <a:off x="367890" y="486679"/>
            <a:ext cx="2976884" cy="3039087"/>
          </a:xfrm>
          <a:prstGeom prst="rect">
            <a:avLst/>
          </a:prstGeom>
        </p:spPr>
      </p:pic>
      <p:pic>
        <p:nvPicPr>
          <p:cNvPr id="7" name="Picture 6">
            <a:extLst>
              <a:ext uri="{FF2B5EF4-FFF2-40B4-BE49-F238E27FC236}">
                <a16:creationId xmlns:a16="http://schemas.microsoft.com/office/drawing/2014/main" id="{34147D5A-133D-ECEE-CA56-F76BF67EA4B1}"/>
              </a:ext>
            </a:extLst>
          </p:cNvPr>
          <p:cNvPicPr>
            <a:picLocks noChangeAspect="1"/>
          </p:cNvPicPr>
          <p:nvPr/>
        </p:nvPicPr>
        <p:blipFill>
          <a:blip r:embed="rId5"/>
          <a:stretch>
            <a:fillRect/>
          </a:stretch>
        </p:blipFill>
        <p:spPr>
          <a:xfrm>
            <a:off x="8789575" y="155608"/>
            <a:ext cx="2976883" cy="3039086"/>
          </a:xfrm>
          <a:prstGeom prst="rect">
            <a:avLst/>
          </a:prstGeom>
        </p:spPr>
      </p:pic>
      <p:sp>
        <p:nvSpPr>
          <p:cNvPr id="9" name="TextBox 8">
            <a:extLst>
              <a:ext uri="{FF2B5EF4-FFF2-40B4-BE49-F238E27FC236}">
                <a16:creationId xmlns:a16="http://schemas.microsoft.com/office/drawing/2014/main" id="{0CCB46D3-7495-298F-5200-99F338C47125}"/>
              </a:ext>
            </a:extLst>
          </p:cNvPr>
          <p:cNvSpPr txBox="1"/>
          <p:nvPr/>
        </p:nvSpPr>
        <p:spPr>
          <a:xfrm>
            <a:off x="367890" y="0"/>
            <a:ext cx="2853666" cy="646331"/>
          </a:xfrm>
          <a:prstGeom prst="rect">
            <a:avLst/>
          </a:prstGeom>
          <a:noFill/>
        </p:spPr>
        <p:txBody>
          <a:bodyPr wrap="none" rtlCol="0">
            <a:spAutoFit/>
          </a:bodyPr>
          <a:lstStyle/>
          <a:p>
            <a:pPr algn="l"/>
            <a:r>
              <a:rPr lang="en-US" b="1" i="0" dirty="0">
                <a:solidFill>
                  <a:srgbClr val="000000"/>
                </a:solidFill>
                <a:effectLst/>
                <a:latin typeface="-apple-system"/>
              </a:rPr>
              <a:t>2-d categorical distributions</a:t>
            </a:r>
          </a:p>
          <a:p>
            <a:endParaRPr lang="en-US" dirty="0"/>
          </a:p>
        </p:txBody>
      </p:sp>
      <p:sp>
        <p:nvSpPr>
          <p:cNvPr id="11" name="Slide Number Placeholder 10">
            <a:extLst>
              <a:ext uri="{FF2B5EF4-FFF2-40B4-BE49-F238E27FC236}">
                <a16:creationId xmlns:a16="http://schemas.microsoft.com/office/drawing/2014/main" id="{86538522-B2AC-563A-915D-61B323AD016C}"/>
              </a:ext>
            </a:extLst>
          </p:cNvPr>
          <p:cNvSpPr>
            <a:spLocks noGrp="1"/>
          </p:cNvSpPr>
          <p:nvPr>
            <p:ph type="sldNum" sz="quarter" idx="7"/>
          </p:nvPr>
        </p:nvSpPr>
        <p:spPr/>
        <p:txBody>
          <a:bodyPr/>
          <a:lstStyle/>
          <a:p>
            <a:fld id="{A1768601-CCC0-AC42-87B3-2E6EC74AF9FD}" type="slidenum">
              <a:rPr lang="en-US" smtClean="0"/>
              <a:t>44</a:t>
            </a:fld>
            <a:endParaRPr lang="en-US"/>
          </a:p>
        </p:txBody>
      </p:sp>
    </p:spTree>
    <p:extLst>
      <p:ext uri="{BB962C8B-B14F-4D97-AF65-F5344CB8AC3E}">
        <p14:creationId xmlns:p14="http://schemas.microsoft.com/office/powerpoint/2010/main" val="31033060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5DDDA3-14C4-75DF-5356-82323FB0B0C6}"/>
              </a:ext>
            </a:extLst>
          </p:cNvPr>
          <p:cNvPicPr>
            <a:picLocks noChangeAspect="1"/>
          </p:cNvPicPr>
          <p:nvPr/>
        </p:nvPicPr>
        <p:blipFill>
          <a:blip r:embed="rId2"/>
          <a:stretch>
            <a:fillRect/>
          </a:stretch>
        </p:blipFill>
        <p:spPr>
          <a:xfrm>
            <a:off x="339485" y="3207549"/>
            <a:ext cx="3740631" cy="2084941"/>
          </a:xfrm>
          <a:prstGeom prst="rect">
            <a:avLst/>
          </a:prstGeom>
        </p:spPr>
      </p:pic>
      <p:pic>
        <p:nvPicPr>
          <p:cNvPr id="5" name="Picture 4">
            <a:extLst>
              <a:ext uri="{FF2B5EF4-FFF2-40B4-BE49-F238E27FC236}">
                <a16:creationId xmlns:a16="http://schemas.microsoft.com/office/drawing/2014/main" id="{4E0DD23E-D55C-1EE7-6DC2-9C85F90E305E}"/>
              </a:ext>
            </a:extLst>
          </p:cNvPr>
          <p:cNvPicPr>
            <a:picLocks noChangeAspect="1"/>
          </p:cNvPicPr>
          <p:nvPr/>
        </p:nvPicPr>
        <p:blipFill>
          <a:blip r:embed="rId3"/>
          <a:stretch>
            <a:fillRect/>
          </a:stretch>
        </p:blipFill>
        <p:spPr>
          <a:xfrm>
            <a:off x="7065344" y="416812"/>
            <a:ext cx="4003976" cy="2245108"/>
          </a:xfrm>
          <a:prstGeom prst="rect">
            <a:avLst/>
          </a:prstGeom>
        </p:spPr>
      </p:pic>
      <p:pic>
        <p:nvPicPr>
          <p:cNvPr id="6" name="Picture 5">
            <a:extLst>
              <a:ext uri="{FF2B5EF4-FFF2-40B4-BE49-F238E27FC236}">
                <a16:creationId xmlns:a16="http://schemas.microsoft.com/office/drawing/2014/main" id="{2AE00C7A-915F-DE8B-273C-8286B63A4070}"/>
              </a:ext>
            </a:extLst>
          </p:cNvPr>
          <p:cNvPicPr>
            <a:picLocks noChangeAspect="1"/>
          </p:cNvPicPr>
          <p:nvPr/>
        </p:nvPicPr>
        <p:blipFill>
          <a:blip r:embed="rId4"/>
          <a:stretch>
            <a:fillRect/>
          </a:stretch>
        </p:blipFill>
        <p:spPr>
          <a:xfrm>
            <a:off x="6956049" y="3207550"/>
            <a:ext cx="4113272" cy="2306392"/>
          </a:xfrm>
          <a:prstGeom prst="rect">
            <a:avLst/>
          </a:prstGeom>
        </p:spPr>
      </p:pic>
      <p:pic>
        <p:nvPicPr>
          <p:cNvPr id="7" name="Picture 6">
            <a:extLst>
              <a:ext uri="{FF2B5EF4-FFF2-40B4-BE49-F238E27FC236}">
                <a16:creationId xmlns:a16="http://schemas.microsoft.com/office/drawing/2014/main" id="{FC2601BE-06DE-B147-7732-7F593FBA4B4F}"/>
              </a:ext>
            </a:extLst>
          </p:cNvPr>
          <p:cNvPicPr>
            <a:picLocks noChangeAspect="1"/>
          </p:cNvPicPr>
          <p:nvPr/>
        </p:nvPicPr>
        <p:blipFill>
          <a:blip r:embed="rId5"/>
          <a:stretch>
            <a:fillRect/>
          </a:stretch>
        </p:blipFill>
        <p:spPr>
          <a:xfrm>
            <a:off x="474278" y="283882"/>
            <a:ext cx="3549081" cy="1940580"/>
          </a:xfrm>
          <a:prstGeom prst="rect">
            <a:avLst/>
          </a:prstGeom>
        </p:spPr>
      </p:pic>
      <p:sp>
        <p:nvSpPr>
          <p:cNvPr id="8" name="TextBox 7">
            <a:extLst>
              <a:ext uri="{FF2B5EF4-FFF2-40B4-BE49-F238E27FC236}">
                <a16:creationId xmlns:a16="http://schemas.microsoft.com/office/drawing/2014/main" id="{5FCCA0A4-F1B3-532D-8196-785D11BCEBA8}"/>
              </a:ext>
            </a:extLst>
          </p:cNvPr>
          <p:cNvSpPr txBox="1"/>
          <p:nvPr/>
        </p:nvSpPr>
        <p:spPr>
          <a:xfrm>
            <a:off x="339485" y="61212"/>
            <a:ext cx="821059" cy="646331"/>
          </a:xfrm>
          <a:prstGeom prst="rect">
            <a:avLst/>
          </a:prstGeom>
          <a:noFill/>
        </p:spPr>
        <p:txBody>
          <a:bodyPr wrap="none" rtlCol="0">
            <a:spAutoFit/>
          </a:bodyPr>
          <a:lstStyle/>
          <a:p>
            <a:pPr algn="l"/>
            <a:r>
              <a:rPr lang="en-US" b="1" i="0" dirty="0">
                <a:solidFill>
                  <a:srgbClr val="000000"/>
                </a:solidFill>
                <a:effectLst/>
                <a:latin typeface="-apple-system"/>
              </a:rPr>
              <a:t>Values</a:t>
            </a:r>
          </a:p>
          <a:p>
            <a:endParaRPr lang="en-US" dirty="0"/>
          </a:p>
        </p:txBody>
      </p:sp>
      <p:sp>
        <p:nvSpPr>
          <p:cNvPr id="9" name="Slide Number Placeholder 8">
            <a:extLst>
              <a:ext uri="{FF2B5EF4-FFF2-40B4-BE49-F238E27FC236}">
                <a16:creationId xmlns:a16="http://schemas.microsoft.com/office/drawing/2014/main" id="{774EBA20-94D8-E5E8-5137-969E0194A317}"/>
              </a:ext>
            </a:extLst>
          </p:cNvPr>
          <p:cNvSpPr>
            <a:spLocks noGrp="1"/>
          </p:cNvSpPr>
          <p:nvPr>
            <p:ph type="sldNum" sz="quarter" idx="7"/>
          </p:nvPr>
        </p:nvSpPr>
        <p:spPr/>
        <p:txBody>
          <a:bodyPr/>
          <a:lstStyle/>
          <a:p>
            <a:fld id="{A1768601-CCC0-AC42-87B3-2E6EC74AF9FD}" type="slidenum">
              <a:rPr lang="en-US" smtClean="0"/>
              <a:t>45</a:t>
            </a:fld>
            <a:endParaRPr lang="en-US"/>
          </a:p>
        </p:txBody>
      </p:sp>
    </p:spTree>
    <p:extLst>
      <p:ext uri="{BB962C8B-B14F-4D97-AF65-F5344CB8AC3E}">
        <p14:creationId xmlns:p14="http://schemas.microsoft.com/office/powerpoint/2010/main" val="18487596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165A40-D7C1-4190-FE84-EF96CC521DE6}"/>
              </a:ext>
            </a:extLst>
          </p:cNvPr>
          <p:cNvPicPr>
            <a:picLocks noChangeAspect="1"/>
          </p:cNvPicPr>
          <p:nvPr/>
        </p:nvPicPr>
        <p:blipFill>
          <a:blip r:embed="rId2"/>
          <a:stretch>
            <a:fillRect/>
          </a:stretch>
        </p:blipFill>
        <p:spPr>
          <a:xfrm>
            <a:off x="7772401" y="654836"/>
            <a:ext cx="3641090" cy="2774164"/>
          </a:xfrm>
          <a:prstGeom prst="rect">
            <a:avLst/>
          </a:prstGeom>
        </p:spPr>
      </p:pic>
      <p:pic>
        <p:nvPicPr>
          <p:cNvPr id="5" name="Picture 4">
            <a:extLst>
              <a:ext uri="{FF2B5EF4-FFF2-40B4-BE49-F238E27FC236}">
                <a16:creationId xmlns:a16="http://schemas.microsoft.com/office/drawing/2014/main" id="{4D54553F-5E4D-CF60-2C5D-AB3751D34710}"/>
              </a:ext>
            </a:extLst>
          </p:cNvPr>
          <p:cNvPicPr>
            <a:picLocks noChangeAspect="1"/>
          </p:cNvPicPr>
          <p:nvPr/>
        </p:nvPicPr>
        <p:blipFill>
          <a:blip r:embed="rId3"/>
          <a:stretch>
            <a:fillRect/>
          </a:stretch>
        </p:blipFill>
        <p:spPr>
          <a:xfrm>
            <a:off x="361079" y="605117"/>
            <a:ext cx="4058522" cy="3119718"/>
          </a:xfrm>
          <a:prstGeom prst="rect">
            <a:avLst/>
          </a:prstGeom>
        </p:spPr>
      </p:pic>
      <p:pic>
        <p:nvPicPr>
          <p:cNvPr id="7" name="Picture 6">
            <a:extLst>
              <a:ext uri="{FF2B5EF4-FFF2-40B4-BE49-F238E27FC236}">
                <a16:creationId xmlns:a16="http://schemas.microsoft.com/office/drawing/2014/main" id="{B9D9F54B-4C5E-9879-1DB8-B9606096AB7D}"/>
              </a:ext>
            </a:extLst>
          </p:cNvPr>
          <p:cNvPicPr>
            <a:picLocks noChangeAspect="1"/>
          </p:cNvPicPr>
          <p:nvPr/>
        </p:nvPicPr>
        <p:blipFill>
          <a:blip r:embed="rId4"/>
          <a:stretch>
            <a:fillRect/>
          </a:stretch>
        </p:blipFill>
        <p:spPr>
          <a:xfrm>
            <a:off x="4327983" y="3348204"/>
            <a:ext cx="4390901" cy="3375212"/>
          </a:xfrm>
          <a:prstGeom prst="rect">
            <a:avLst/>
          </a:prstGeom>
        </p:spPr>
      </p:pic>
      <p:sp>
        <p:nvSpPr>
          <p:cNvPr id="8" name="TextBox 7">
            <a:extLst>
              <a:ext uri="{FF2B5EF4-FFF2-40B4-BE49-F238E27FC236}">
                <a16:creationId xmlns:a16="http://schemas.microsoft.com/office/drawing/2014/main" id="{27DF6313-1C3B-EF2E-2835-3079A36D9B93}"/>
              </a:ext>
            </a:extLst>
          </p:cNvPr>
          <p:cNvSpPr txBox="1"/>
          <p:nvPr/>
        </p:nvSpPr>
        <p:spPr>
          <a:xfrm>
            <a:off x="172720" y="5990"/>
            <a:ext cx="1758815" cy="369332"/>
          </a:xfrm>
          <a:prstGeom prst="rect">
            <a:avLst/>
          </a:prstGeom>
          <a:noFill/>
        </p:spPr>
        <p:txBody>
          <a:bodyPr wrap="none" rtlCol="0">
            <a:spAutoFit/>
          </a:bodyPr>
          <a:lstStyle/>
          <a:p>
            <a:pPr algn="l"/>
            <a:r>
              <a:rPr lang="en-US" b="1" i="0" dirty="0">
                <a:solidFill>
                  <a:srgbClr val="000000"/>
                </a:solidFill>
                <a:effectLst/>
                <a:latin typeface="-apple-system"/>
              </a:rPr>
              <a:t>2-d distributions</a:t>
            </a:r>
          </a:p>
        </p:txBody>
      </p:sp>
      <p:sp>
        <p:nvSpPr>
          <p:cNvPr id="9" name="Slide Number Placeholder 8">
            <a:extLst>
              <a:ext uri="{FF2B5EF4-FFF2-40B4-BE49-F238E27FC236}">
                <a16:creationId xmlns:a16="http://schemas.microsoft.com/office/drawing/2014/main" id="{48785434-4BFB-EA19-F1EB-DD40A7B3E802}"/>
              </a:ext>
            </a:extLst>
          </p:cNvPr>
          <p:cNvSpPr>
            <a:spLocks noGrp="1"/>
          </p:cNvSpPr>
          <p:nvPr>
            <p:ph type="sldNum" sz="quarter" idx="7"/>
          </p:nvPr>
        </p:nvSpPr>
        <p:spPr/>
        <p:txBody>
          <a:bodyPr/>
          <a:lstStyle/>
          <a:p>
            <a:fld id="{A1768601-CCC0-AC42-87B3-2E6EC74AF9FD}" type="slidenum">
              <a:rPr lang="en-US" smtClean="0"/>
              <a:t>46</a:t>
            </a:fld>
            <a:endParaRPr lang="en-US"/>
          </a:p>
        </p:txBody>
      </p:sp>
    </p:spTree>
    <p:extLst>
      <p:ext uri="{BB962C8B-B14F-4D97-AF65-F5344CB8AC3E}">
        <p14:creationId xmlns:p14="http://schemas.microsoft.com/office/powerpoint/2010/main" val="37368679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810963-452C-3179-C613-754FA036F703}"/>
              </a:ext>
            </a:extLst>
          </p:cNvPr>
          <p:cNvPicPr>
            <a:picLocks noChangeAspect="1"/>
          </p:cNvPicPr>
          <p:nvPr/>
        </p:nvPicPr>
        <p:blipFill>
          <a:blip r:embed="rId2"/>
          <a:stretch>
            <a:fillRect/>
          </a:stretch>
        </p:blipFill>
        <p:spPr>
          <a:xfrm>
            <a:off x="178846" y="1122147"/>
            <a:ext cx="3932752" cy="2864597"/>
          </a:xfrm>
          <a:prstGeom prst="rect">
            <a:avLst/>
          </a:prstGeom>
        </p:spPr>
      </p:pic>
      <p:pic>
        <p:nvPicPr>
          <p:cNvPr id="5" name="Picture 4">
            <a:extLst>
              <a:ext uri="{FF2B5EF4-FFF2-40B4-BE49-F238E27FC236}">
                <a16:creationId xmlns:a16="http://schemas.microsoft.com/office/drawing/2014/main" id="{7B8891E4-E3F2-4EC7-8EEB-8531BA7091B7}"/>
              </a:ext>
            </a:extLst>
          </p:cNvPr>
          <p:cNvPicPr>
            <a:picLocks noChangeAspect="1"/>
          </p:cNvPicPr>
          <p:nvPr/>
        </p:nvPicPr>
        <p:blipFill>
          <a:blip r:embed="rId3"/>
          <a:stretch>
            <a:fillRect/>
          </a:stretch>
        </p:blipFill>
        <p:spPr>
          <a:xfrm>
            <a:off x="7668205" y="736661"/>
            <a:ext cx="4165629" cy="2692339"/>
          </a:xfrm>
          <a:prstGeom prst="rect">
            <a:avLst/>
          </a:prstGeom>
        </p:spPr>
      </p:pic>
      <p:pic>
        <p:nvPicPr>
          <p:cNvPr id="6" name="Picture 5">
            <a:extLst>
              <a:ext uri="{FF2B5EF4-FFF2-40B4-BE49-F238E27FC236}">
                <a16:creationId xmlns:a16="http://schemas.microsoft.com/office/drawing/2014/main" id="{C699E20F-6157-B210-F4A4-6724391A86FD}"/>
              </a:ext>
            </a:extLst>
          </p:cNvPr>
          <p:cNvPicPr>
            <a:picLocks noChangeAspect="1"/>
          </p:cNvPicPr>
          <p:nvPr/>
        </p:nvPicPr>
        <p:blipFill>
          <a:blip r:embed="rId4"/>
          <a:stretch>
            <a:fillRect/>
          </a:stretch>
        </p:blipFill>
        <p:spPr>
          <a:xfrm>
            <a:off x="3939988" y="3450543"/>
            <a:ext cx="4661268" cy="3085102"/>
          </a:xfrm>
          <a:prstGeom prst="rect">
            <a:avLst/>
          </a:prstGeom>
        </p:spPr>
      </p:pic>
      <p:sp>
        <p:nvSpPr>
          <p:cNvPr id="7" name="TextBox 6">
            <a:extLst>
              <a:ext uri="{FF2B5EF4-FFF2-40B4-BE49-F238E27FC236}">
                <a16:creationId xmlns:a16="http://schemas.microsoft.com/office/drawing/2014/main" id="{FF239F97-05A1-A3F4-A5F3-B10E63B64D88}"/>
              </a:ext>
            </a:extLst>
          </p:cNvPr>
          <p:cNvSpPr txBox="1"/>
          <p:nvPr/>
        </p:nvSpPr>
        <p:spPr>
          <a:xfrm>
            <a:off x="887506" y="39967"/>
            <a:ext cx="2515432" cy="646331"/>
          </a:xfrm>
          <a:prstGeom prst="rect">
            <a:avLst/>
          </a:prstGeom>
          <a:noFill/>
        </p:spPr>
        <p:txBody>
          <a:bodyPr wrap="none" rtlCol="0">
            <a:spAutoFit/>
          </a:bodyPr>
          <a:lstStyle/>
          <a:p>
            <a:pPr algn="l"/>
            <a:r>
              <a:rPr lang="en-US" b="1" i="0" dirty="0">
                <a:solidFill>
                  <a:srgbClr val="000000"/>
                </a:solidFill>
                <a:effectLst/>
                <a:latin typeface="-apple-system"/>
              </a:rPr>
              <a:t>Categorical distributions</a:t>
            </a:r>
          </a:p>
          <a:p>
            <a:endParaRPr lang="en-US" dirty="0"/>
          </a:p>
        </p:txBody>
      </p:sp>
      <p:sp>
        <p:nvSpPr>
          <p:cNvPr id="8" name="Slide Number Placeholder 7">
            <a:extLst>
              <a:ext uri="{FF2B5EF4-FFF2-40B4-BE49-F238E27FC236}">
                <a16:creationId xmlns:a16="http://schemas.microsoft.com/office/drawing/2014/main" id="{C9D3E26A-8BA6-7EEB-E235-0EE146F2065C}"/>
              </a:ext>
            </a:extLst>
          </p:cNvPr>
          <p:cNvSpPr>
            <a:spLocks noGrp="1"/>
          </p:cNvSpPr>
          <p:nvPr>
            <p:ph type="sldNum" sz="quarter" idx="7"/>
          </p:nvPr>
        </p:nvSpPr>
        <p:spPr/>
        <p:txBody>
          <a:bodyPr/>
          <a:lstStyle/>
          <a:p>
            <a:fld id="{A1768601-CCC0-AC42-87B3-2E6EC74AF9FD}" type="slidenum">
              <a:rPr lang="en-US" smtClean="0"/>
              <a:t>47</a:t>
            </a:fld>
            <a:endParaRPr lang="en-US"/>
          </a:p>
        </p:txBody>
      </p:sp>
    </p:spTree>
    <p:extLst>
      <p:ext uri="{BB962C8B-B14F-4D97-AF65-F5344CB8AC3E}">
        <p14:creationId xmlns:p14="http://schemas.microsoft.com/office/powerpoint/2010/main" val="37399061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E50CF7-0F15-780B-B041-6BF4A0EEA5C3}"/>
              </a:ext>
            </a:extLst>
          </p:cNvPr>
          <p:cNvPicPr>
            <a:picLocks noChangeAspect="1"/>
          </p:cNvPicPr>
          <p:nvPr/>
        </p:nvPicPr>
        <p:blipFill>
          <a:blip r:embed="rId2"/>
          <a:stretch>
            <a:fillRect/>
          </a:stretch>
        </p:blipFill>
        <p:spPr>
          <a:xfrm>
            <a:off x="603387" y="330574"/>
            <a:ext cx="3915946" cy="3004297"/>
          </a:xfrm>
          <a:prstGeom prst="rect">
            <a:avLst/>
          </a:prstGeom>
        </p:spPr>
      </p:pic>
      <p:pic>
        <p:nvPicPr>
          <p:cNvPr id="5" name="Picture 4">
            <a:extLst>
              <a:ext uri="{FF2B5EF4-FFF2-40B4-BE49-F238E27FC236}">
                <a16:creationId xmlns:a16="http://schemas.microsoft.com/office/drawing/2014/main" id="{6F42FEDF-D92F-E430-72F0-14DE4CEA8DCE}"/>
              </a:ext>
            </a:extLst>
          </p:cNvPr>
          <p:cNvPicPr>
            <a:picLocks noChangeAspect="1"/>
          </p:cNvPicPr>
          <p:nvPr/>
        </p:nvPicPr>
        <p:blipFill>
          <a:blip r:embed="rId3"/>
          <a:stretch>
            <a:fillRect/>
          </a:stretch>
        </p:blipFill>
        <p:spPr>
          <a:xfrm>
            <a:off x="7160068" y="128868"/>
            <a:ext cx="4301551" cy="3300132"/>
          </a:xfrm>
          <a:prstGeom prst="rect">
            <a:avLst/>
          </a:prstGeom>
        </p:spPr>
      </p:pic>
      <p:pic>
        <p:nvPicPr>
          <p:cNvPr id="6" name="Picture 5">
            <a:extLst>
              <a:ext uri="{FF2B5EF4-FFF2-40B4-BE49-F238E27FC236}">
                <a16:creationId xmlns:a16="http://schemas.microsoft.com/office/drawing/2014/main" id="{CBAA1DB4-0AF1-FE2B-A94E-A4F095BBC3BE}"/>
              </a:ext>
            </a:extLst>
          </p:cNvPr>
          <p:cNvPicPr>
            <a:picLocks noChangeAspect="1"/>
          </p:cNvPicPr>
          <p:nvPr/>
        </p:nvPicPr>
        <p:blipFill>
          <a:blip r:embed="rId4"/>
          <a:stretch>
            <a:fillRect/>
          </a:stretch>
        </p:blipFill>
        <p:spPr>
          <a:xfrm>
            <a:off x="430306" y="3688285"/>
            <a:ext cx="3700674" cy="2839141"/>
          </a:xfrm>
          <a:prstGeom prst="rect">
            <a:avLst/>
          </a:prstGeom>
        </p:spPr>
      </p:pic>
      <p:pic>
        <p:nvPicPr>
          <p:cNvPr id="7" name="Picture 6">
            <a:extLst>
              <a:ext uri="{FF2B5EF4-FFF2-40B4-BE49-F238E27FC236}">
                <a16:creationId xmlns:a16="http://schemas.microsoft.com/office/drawing/2014/main" id="{976DA3F8-7268-7230-C6E1-08754DB616FB}"/>
              </a:ext>
            </a:extLst>
          </p:cNvPr>
          <p:cNvPicPr>
            <a:picLocks noChangeAspect="1"/>
          </p:cNvPicPr>
          <p:nvPr/>
        </p:nvPicPr>
        <p:blipFill>
          <a:blip r:embed="rId5"/>
          <a:stretch>
            <a:fillRect/>
          </a:stretch>
        </p:blipFill>
        <p:spPr>
          <a:xfrm>
            <a:off x="7460690" y="3505891"/>
            <a:ext cx="4000929" cy="3021535"/>
          </a:xfrm>
          <a:prstGeom prst="rect">
            <a:avLst/>
          </a:prstGeom>
        </p:spPr>
      </p:pic>
      <p:sp>
        <p:nvSpPr>
          <p:cNvPr id="8" name="TextBox 7">
            <a:extLst>
              <a:ext uri="{FF2B5EF4-FFF2-40B4-BE49-F238E27FC236}">
                <a16:creationId xmlns:a16="http://schemas.microsoft.com/office/drawing/2014/main" id="{51139EE9-F18C-652E-3DB1-5D5DE674D699}"/>
              </a:ext>
            </a:extLst>
          </p:cNvPr>
          <p:cNvSpPr txBox="1"/>
          <p:nvPr/>
        </p:nvSpPr>
        <p:spPr>
          <a:xfrm>
            <a:off x="430306" y="7408"/>
            <a:ext cx="1417376" cy="646331"/>
          </a:xfrm>
          <a:prstGeom prst="rect">
            <a:avLst/>
          </a:prstGeom>
          <a:noFill/>
        </p:spPr>
        <p:txBody>
          <a:bodyPr wrap="none" rtlCol="0">
            <a:spAutoFit/>
          </a:bodyPr>
          <a:lstStyle/>
          <a:p>
            <a:pPr algn="l"/>
            <a:r>
              <a:rPr lang="en-US" b="1" i="0" dirty="0">
                <a:solidFill>
                  <a:srgbClr val="000000"/>
                </a:solidFill>
                <a:effectLst/>
                <a:latin typeface="-apple-system"/>
              </a:rPr>
              <a:t>Distributions</a:t>
            </a:r>
          </a:p>
          <a:p>
            <a:endParaRPr lang="en-US" dirty="0"/>
          </a:p>
        </p:txBody>
      </p:sp>
      <p:sp>
        <p:nvSpPr>
          <p:cNvPr id="9" name="Slide Number Placeholder 8">
            <a:extLst>
              <a:ext uri="{FF2B5EF4-FFF2-40B4-BE49-F238E27FC236}">
                <a16:creationId xmlns:a16="http://schemas.microsoft.com/office/drawing/2014/main" id="{4B10C0A9-F57D-5AED-E43E-A00C268776C8}"/>
              </a:ext>
            </a:extLst>
          </p:cNvPr>
          <p:cNvSpPr>
            <a:spLocks noGrp="1"/>
          </p:cNvSpPr>
          <p:nvPr>
            <p:ph type="sldNum" sz="quarter" idx="7"/>
          </p:nvPr>
        </p:nvSpPr>
        <p:spPr/>
        <p:txBody>
          <a:bodyPr/>
          <a:lstStyle/>
          <a:p>
            <a:fld id="{A1768601-CCC0-AC42-87B3-2E6EC74AF9FD}" type="slidenum">
              <a:rPr lang="en-US" smtClean="0"/>
              <a:t>48</a:t>
            </a:fld>
            <a:endParaRPr lang="en-US"/>
          </a:p>
        </p:txBody>
      </p:sp>
    </p:spTree>
    <p:extLst>
      <p:ext uri="{BB962C8B-B14F-4D97-AF65-F5344CB8AC3E}">
        <p14:creationId xmlns:p14="http://schemas.microsoft.com/office/powerpoint/2010/main" val="39601056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71D129E-2A8C-10A8-3932-700069C24AFB}"/>
              </a:ext>
            </a:extLst>
          </p:cNvPr>
          <p:cNvSpPr>
            <a:spLocks noGrp="1"/>
          </p:cNvSpPr>
          <p:nvPr>
            <p:ph type="body" idx="1"/>
          </p:nvPr>
        </p:nvSpPr>
        <p:spPr>
          <a:xfrm>
            <a:off x="0" y="985520"/>
            <a:ext cx="12191999" cy="1661993"/>
          </a:xfrm>
        </p:spPr>
        <p:txBody>
          <a:bodyPr/>
          <a:lstStyle/>
          <a:p>
            <a:endParaRPr lang="en-US" dirty="0"/>
          </a:p>
          <a:p>
            <a:pPr marL="285750" indent="-285750">
              <a:buFont typeface="Arial" panose="020B0604020202020204" pitchFamily="34" charset="0"/>
              <a:buChar char="•"/>
            </a:pPr>
            <a:r>
              <a:rPr lang="en-US" dirty="0"/>
              <a:t> GitHub project link - </a:t>
            </a:r>
            <a:r>
              <a:rPr lang="en-US" dirty="0">
                <a:hlinkClick r:id="rId2"/>
              </a:rPr>
              <a:t>Customer-Shopping-Trends-Dataset-Journey-into-Consumer-Insights-and-  Retail-Evolution  </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GitHub profile link - </a:t>
            </a:r>
            <a:r>
              <a:rPr lang="en-US" dirty="0">
                <a:hlinkClick r:id="rId3"/>
              </a:rPr>
              <a:t>https://github.com/mihikamishra5</a:t>
            </a:r>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23570FB9-98E9-D32C-7B46-0CAD284E37DA}"/>
              </a:ext>
            </a:extLst>
          </p:cNvPr>
          <p:cNvSpPr>
            <a:spLocks noGrp="1"/>
          </p:cNvSpPr>
          <p:nvPr>
            <p:ph type="sldNum" sz="quarter" idx="7"/>
          </p:nvPr>
        </p:nvSpPr>
        <p:spPr/>
        <p:txBody>
          <a:bodyPr/>
          <a:lstStyle/>
          <a:p>
            <a:fld id="{A1768601-CCC0-AC42-87B3-2E6EC74AF9FD}" type="slidenum">
              <a:rPr lang="en-US" smtClean="0"/>
              <a:t>49</a:t>
            </a:fld>
            <a:endParaRPr lang="en-US"/>
          </a:p>
        </p:txBody>
      </p:sp>
    </p:spTree>
    <p:extLst>
      <p:ext uri="{BB962C8B-B14F-4D97-AF65-F5344CB8AC3E}">
        <p14:creationId xmlns:p14="http://schemas.microsoft.com/office/powerpoint/2010/main" val="1383257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DD673A6-3D39-7EF9-770A-92F34EC173A1}"/>
              </a:ext>
            </a:extLst>
          </p:cNvPr>
          <p:cNvSpPr>
            <a:spLocks noGrp="1"/>
          </p:cNvSpPr>
          <p:nvPr>
            <p:ph type="title"/>
          </p:nvPr>
        </p:nvSpPr>
        <p:spPr>
          <a:xfrm>
            <a:off x="512967" y="2916103"/>
            <a:ext cx="11166065" cy="615553"/>
          </a:xfrm>
        </p:spPr>
        <p:txBody>
          <a:bodyPr/>
          <a:lstStyle/>
          <a:p>
            <a:r>
              <a:rPr lang="en-US" sz="4000" dirty="0">
                <a:solidFill>
                  <a:schemeClr val="bg1"/>
                </a:solidFill>
              </a:rPr>
              <a:t>DATA</a:t>
            </a:r>
          </a:p>
        </p:txBody>
      </p:sp>
      <p:sp>
        <p:nvSpPr>
          <p:cNvPr id="2" name="Slide Number Placeholder 1">
            <a:extLst>
              <a:ext uri="{FF2B5EF4-FFF2-40B4-BE49-F238E27FC236}">
                <a16:creationId xmlns:a16="http://schemas.microsoft.com/office/drawing/2014/main" id="{00EE75BB-8390-FC56-3BDD-F16D97CCA4DF}"/>
              </a:ext>
            </a:extLst>
          </p:cNvPr>
          <p:cNvSpPr>
            <a:spLocks noGrp="1"/>
          </p:cNvSpPr>
          <p:nvPr>
            <p:ph type="sldNum" sz="quarter" idx="7"/>
          </p:nvPr>
        </p:nvSpPr>
        <p:spPr/>
        <p:txBody>
          <a:bodyPr/>
          <a:lstStyle/>
          <a:p>
            <a:fld id="{A1768601-CCC0-AC42-87B3-2E6EC74AF9FD}" type="slidenum">
              <a:rPr lang="en-US" smtClean="0"/>
              <a:t>5</a:t>
            </a:fld>
            <a:endParaRPr lang="en-US"/>
          </a:p>
        </p:txBody>
      </p:sp>
    </p:spTree>
    <p:extLst>
      <p:ext uri="{BB962C8B-B14F-4D97-AF65-F5344CB8AC3E}">
        <p14:creationId xmlns:p14="http://schemas.microsoft.com/office/powerpoint/2010/main" val="2793362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59056-A54C-BD01-CC9A-12557E844AEE}"/>
              </a:ext>
            </a:extLst>
          </p:cNvPr>
          <p:cNvSpPr>
            <a:spLocks noGrp="1"/>
          </p:cNvSpPr>
          <p:nvPr>
            <p:ph type="title"/>
          </p:nvPr>
        </p:nvSpPr>
        <p:spPr/>
        <p:txBody>
          <a:bodyPr/>
          <a:lstStyle/>
          <a:p>
            <a:r>
              <a:rPr lang="en-US" spc="75" dirty="0"/>
              <a:t>Data</a:t>
            </a:r>
            <a:endParaRPr lang="en-US" dirty="0"/>
          </a:p>
        </p:txBody>
      </p:sp>
      <p:sp>
        <p:nvSpPr>
          <p:cNvPr id="3" name="Content Placeholder 2">
            <a:extLst>
              <a:ext uri="{FF2B5EF4-FFF2-40B4-BE49-F238E27FC236}">
                <a16:creationId xmlns:a16="http://schemas.microsoft.com/office/drawing/2014/main" id="{8FAB089E-34CA-DC3B-0D73-021B17962038}"/>
              </a:ext>
            </a:extLst>
          </p:cNvPr>
          <p:cNvSpPr>
            <a:spLocks noGrp="1"/>
          </p:cNvSpPr>
          <p:nvPr>
            <p:ph sz="half" idx="2"/>
          </p:nvPr>
        </p:nvSpPr>
        <p:spPr>
          <a:xfrm>
            <a:off x="329149" y="881762"/>
            <a:ext cx="11295275" cy="4678204"/>
          </a:xfrm>
        </p:spPr>
        <p:txBody>
          <a:bodyPr/>
          <a:lstStyle/>
          <a:p>
            <a:pPr algn="l" fontAlgn="base"/>
            <a:endParaRPr lang="en-US" sz="1600" dirty="0">
              <a:solidFill>
                <a:srgbClr val="3C4043"/>
              </a:solidFill>
              <a:latin typeface="Inter"/>
            </a:endParaRPr>
          </a:p>
          <a:p>
            <a:pPr algn="l" fontAlgn="base">
              <a:buFont typeface="Arial" panose="020B0604020202020204" pitchFamily="34" charset="0"/>
              <a:buChar char="•"/>
            </a:pPr>
            <a:r>
              <a:rPr lang="en-US" sz="1800" dirty="0">
                <a:solidFill>
                  <a:schemeClr val="tx1"/>
                </a:solidFill>
                <a:latin typeface="+mn-lt"/>
              </a:rPr>
              <a:t>Data source – </a:t>
            </a:r>
            <a:r>
              <a:rPr lang="en-US" sz="1800" dirty="0">
                <a:solidFill>
                  <a:schemeClr val="tx1"/>
                </a:solidFill>
                <a:latin typeface="+mn-lt"/>
                <a:hlinkClick r:id="rId2">
                  <a:extLst>
                    <a:ext uri="{A12FA001-AC4F-418D-AE19-62706E023703}">
                      <ahyp:hlinkClr xmlns:ahyp="http://schemas.microsoft.com/office/drawing/2018/hyperlinkcolor" val="tx"/>
                    </a:ext>
                  </a:extLst>
                </a:hlinkClick>
              </a:rPr>
              <a:t>Kaggle</a:t>
            </a:r>
            <a:endParaRPr lang="en-US" sz="1800" dirty="0">
              <a:solidFill>
                <a:schemeClr val="tx1"/>
              </a:solidFill>
              <a:latin typeface="+mn-lt"/>
            </a:endParaRPr>
          </a:p>
          <a:p>
            <a:pPr algn="l" fontAlgn="base"/>
            <a:endParaRPr lang="en-US" sz="1800" dirty="0">
              <a:solidFill>
                <a:schemeClr val="tx1"/>
              </a:solidFill>
              <a:latin typeface="+mn-lt"/>
            </a:endParaRPr>
          </a:p>
          <a:p>
            <a:pPr algn="l" fontAlgn="base">
              <a:buFont typeface="Arial" panose="020B0604020202020204" pitchFamily="34" charset="0"/>
              <a:buChar char="•"/>
            </a:pPr>
            <a:r>
              <a:rPr lang="en-US" sz="1800" b="0" i="0" u="none" strike="noStrike" dirty="0">
                <a:solidFill>
                  <a:schemeClr val="tx1"/>
                </a:solidFill>
                <a:effectLst/>
                <a:latin typeface="+mn-lt"/>
              </a:rPr>
              <a:t>This dataset encompasses various features related to customer shopping preferences, gathering essential information for businesses seeking to enhance their understanding of their customer base. The features include customer age, gender, purchase amount, preferred payment methods, frequency of purchases, and feedback ratings. Additionally, data on the type of items purchased, shopping frequency, preferred shopping seasons, and interactions with promotional offers is included. With a collection of 39000 records, this dataset serves as a foundation for businesses looking to apply data-driven insights for better decision-making and customer-centric strategies.</a:t>
            </a:r>
          </a:p>
          <a:p>
            <a:pPr algn="l" fontAlgn="base"/>
            <a:endParaRPr lang="en-US" sz="1800" b="0" i="0" u="none" strike="noStrike" dirty="0">
              <a:solidFill>
                <a:schemeClr val="tx1"/>
              </a:solidFill>
              <a:effectLst/>
              <a:latin typeface="+mn-lt"/>
            </a:endParaRPr>
          </a:p>
          <a:p>
            <a:pPr algn="l" fontAlgn="base">
              <a:buFont typeface="Arial" panose="020B0604020202020204" pitchFamily="34" charset="0"/>
              <a:buChar char="•"/>
            </a:pPr>
            <a:r>
              <a:rPr lang="en-US" sz="1800" b="0" i="0" u="none" strike="noStrike" dirty="0">
                <a:solidFill>
                  <a:schemeClr val="tx1"/>
                </a:solidFill>
                <a:effectLst/>
                <a:latin typeface="+mn-lt"/>
              </a:rPr>
              <a:t>Time Period 2020-2022(2 years).</a:t>
            </a:r>
          </a:p>
          <a:p>
            <a:pPr algn="l" fontAlgn="base"/>
            <a:endParaRPr lang="en-US" sz="1800" b="0" i="0" u="none" strike="noStrike" dirty="0">
              <a:solidFill>
                <a:schemeClr val="tx1"/>
              </a:solidFill>
              <a:effectLst/>
              <a:latin typeface="+mn-lt"/>
            </a:endParaRPr>
          </a:p>
          <a:p>
            <a:pPr algn="l" fontAlgn="base"/>
            <a:r>
              <a:rPr lang="en-US" sz="2400" b="0" i="0" u="none" strike="noStrike" dirty="0">
                <a:solidFill>
                  <a:schemeClr val="tx1"/>
                </a:solidFill>
                <a:effectLst/>
                <a:latin typeface="Google Sans"/>
              </a:rPr>
              <a:t>Assumptions</a:t>
            </a:r>
            <a:r>
              <a:rPr lang="en-US" sz="1800" b="0" i="0" u="none" strike="noStrike" dirty="0">
                <a:solidFill>
                  <a:schemeClr val="tx1"/>
                </a:solidFill>
                <a:effectLst/>
                <a:latin typeface="Inter"/>
              </a:rPr>
              <a:t> </a:t>
            </a:r>
          </a:p>
          <a:p>
            <a:pPr marL="285750" indent="-285750" algn="l" fontAlgn="base">
              <a:buFont typeface="Arial" panose="020B0604020202020204" pitchFamily="34" charset="0"/>
              <a:buChar char="•"/>
            </a:pPr>
            <a:r>
              <a:rPr lang="en-US" sz="1800" dirty="0">
                <a:solidFill>
                  <a:schemeClr val="tx1"/>
                </a:solidFill>
              </a:rPr>
              <a:t>we assume that the data is accurate and precise</a:t>
            </a:r>
            <a:br>
              <a:rPr lang="en-US" dirty="0"/>
            </a:br>
            <a:endParaRPr lang="en-US" dirty="0"/>
          </a:p>
        </p:txBody>
      </p:sp>
      <p:sp>
        <p:nvSpPr>
          <p:cNvPr id="5" name="TextBox 4">
            <a:extLst>
              <a:ext uri="{FF2B5EF4-FFF2-40B4-BE49-F238E27FC236}">
                <a16:creationId xmlns:a16="http://schemas.microsoft.com/office/drawing/2014/main" id="{167E29EA-29A5-A3D7-6478-9744DEC9B254}"/>
              </a:ext>
            </a:extLst>
          </p:cNvPr>
          <p:cNvSpPr txBox="1"/>
          <p:nvPr/>
        </p:nvSpPr>
        <p:spPr>
          <a:xfrm>
            <a:off x="7096539" y="715617"/>
            <a:ext cx="3657600" cy="646331"/>
          </a:xfrm>
          <a:prstGeom prst="rect">
            <a:avLst/>
          </a:prstGeom>
          <a:noFill/>
        </p:spPr>
        <p:txBody>
          <a:bodyPr wrap="square" rtlCol="0">
            <a:spAutoFit/>
          </a:bodyPr>
          <a:lstStyle/>
          <a:p>
            <a:endParaRPr lang="en-US" dirty="0"/>
          </a:p>
          <a:p>
            <a:endParaRPr lang="en-US" dirty="0"/>
          </a:p>
        </p:txBody>
      </p:sp>
      <p:sp>
        <p:nvSpPr>
          <p:cNvPr id="4" name="Slide Number Placeholder 3">
            <a:extLst>
              <a:ext uri="{FF2B5EF4-FFF2-40B4-BE49-F238E27FC236}">
                <a16:creationId xmlns:a16="http://schemas.microsoft.com/office/drawing/2014/main" id="{569D42FB-1288-95C7-28CD-399EA1371D81}"/>
              </a:ext>
            </a:extLst>
          </p:cNvPr>
          <p:cNvSpPr>
            <a:spLocks noGrp="1"/>
          </p:cNvSpPr>
          <p:nvPr>
            <p:ph type="sldNum" sz="quarter" idx="7"/>
          </p:nvPr>
        </p:nvSpPr>
        <p:spPr/>
        <p:txBody>
          <a:bodyPr/>
          <a:lstStyle/>
          <a:p>
            <a:fld id="{A1768601-CCC0-AC42-87B3-2E6EC74AF9FD}" type="slidenum">
              <a:rPr lang="en-US" smtClean="0"/>
              <a:t>6</a:t>
            </a:fld>
            <a:endParaRPr lang="en-US"/>
          </a:p>
        </p:txBody>
      </p:sp>
    </p:spTree>
    <p:extLst>
      <p:ext uri="{BB962C8B-B14F-4D97-AF65-F5344CB8AC3E}">
        <p14:creationId xmlns:p14="http://schemas.microsoft.com/office/powerpoint/2010/main" val="1467659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8B0FD-208C-25AE-7FC3-A301EF9C5E9E}"/>
              </a:ext>
            </a:extLst>
          </p:cNvPr>
          <p:cNvSpPr>
            <a:spLocks noGrp="1"/>
          </p:cNvSpPr>
          <p:nvPr>
            <p:ph type="title"/>
          </p:nvPr>
        </p:nvSpPr>
        <p:spPr>
          <a:xfrm>
            <a:off x="284368" y="3082247"/>
            <a:ext cx="11166065" cy="512897"/>
          </a:xfrm>
        </p:spPr>
        <p:txBody>
          <a:bodyPr/>
          <a:lstStyle/>
          <a:p>
            <a:r>
              <a:rPr lang="en-US" dirty="0">
                <a:solidFill>
                  <a:schemeClr val="bg1"/>
                </a:solidFill>
              </a:rPr>
              <a:t>Exploratory Data Analysis</a:t>
            </a:r>
          </a:p>
        </p:txBody>
      </p:sp>
      <p:sp>
        <p:nvSpPr>
          <p:cNvPr id="3" name="Slide Number Placeholder 2">
            <a:extLst>
              <a:ext uri="{FF2B5EF4-FFF2-40B4-BE49-F238E27FC236}">
                <a16:creationId xmlns:a16="http://schemas.microsoft.com/office/drawing/2014/main" id="{D59ABBB3-D917-963E-9C82-37634121B09A}"/>
              </a:ext>
            </a:extLst>
          </p:cNvPr>
          <p:cNvSpPr>
            <a:spLocks noGrp="1"/>
          </p:cNvSpPr>
          <p:nvPr>
            <p:ph type="sldNum" sz="quarter" idx="7"/>
          </p:nvPr>
        </p:nvSpPr>
        <p:spPr/>
        <p:txBody>
          <a:bodyPr/>
          <a:lstStyle/>
          <a:p>
            <a:fld id="{A1768601-CCC0-AC42-87B3-2E6EC74AF9FD}" type="slidenum">
              <a:rPr lang="en-US" smtClean="0"/>
              <a:t>7</a:t>
            </a:fld>
            <a:endParaRPr lang="en-US"/>
          </a:p>
        </p:txBody>
      </p:sp>
    </p:spTree>
    <p:extLst>
      <p:ext uri="{BB962C8B-B14F-4D97-AF65-F5344CB8AC3E}">
        <p14:creationId xmlns:p14="http://schemas.microsoft.com/office/powerpoint/2010/main" val="2762811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A320FB-1178-AF20-789C-01234324ED2F}"/>
              </a:ext>
            </a:extLst>
          </p:cNvPr>
          <p:cNvPicPr>
            <a:picLocks noChangeAspect="1"/>
          </p:cNvPicPr>
          <p:nvPr/>
        </p:nvPicPr>
        <p:blipFill>
          <a:blip r:embed="rId2"/>
          <a:stretch>
            <a:fillRect/>
          </a:stretch>
        </p:blipFill>
        <p:spPr>
          <a:xfrm>
            <a:off x="5024063" y="1536357"/>
            <a:ext cx="7167937" cy="3419060"/>
          </a:xfrm>
          <a:prstGeom prst="rect">
            <a:avLst/>
          </a:prstGeom>
          <a:noFill/>
        </p:spPr>
      </p:pic>
      <p:sp>
        <p:nvSpPr>
          <p:cNvPr id="11" name="Content Placeholder 3">
            <a:extLst>
              <a:ext uri="{FF2B5EF4-FFF2-40B4-BE49-F238E27FC236}">
                <a16:creationId xmlns:a16="http://schemas.microsoft.com/office/drawing/2014/main" id="{C899E661-DD1A-DAB6-AA39-1D41418D9F46}"/>
              </a:ext>
            </a:extLst>
          </p:cNvPr>
          <p:cNvSpPr>
            <a:spLocks noGrp="1"/>
          </p:cNvSpPr>
          <p:nvPr>
            <p:ph sz="half" idx="3"/>
          </p:nvPr>
        </p:nvSpPr>
        <p:spPr>
          <a:xfrm>
            <a:off x="282906" y="1002101"/>
            <a:ext cx="4363278" cy="4154984"/>
          </a:xfrm>
        </p:spPr>
        <p:txBody>
          <a:bodyPr/>
          <a:lstStyle/>
          <a:p>
            <a:pPr marL="285750" indent="-285750">
              <a:buFont typeface="Arial" panose="020B0604020202020204" pitchFamily="34" charset="0"/>
              <a:buChar char="•"/>
            </a:pPr>
            <a:r>
              <a:rPr lang="en-US" sz="1800" b="0" dirty="0">
                <a:solidFill>
                  <a:schemeClr val="tx1"/>
                </a:solidFill>
                <a:latin typeface="+mn-lt"/>
                <a:cs typeface="InaiMathi" pitchFamily="2" charset="0"/>
              </a:rPr>
              <a:t>This shows the count of Gender in the data present which shows us that the large amount of customer is male with 68% where as females are 32 % which brings to conclusion that the majority of shopper in the store are males </a:t>
            </a:r>
          </a:p>
          <a:p>
            <a:pPr marL="285750" indent="-285750">
              <a:buFont typeface="Arial" panose="020B0604020202020204" pitchFamily="34" charset="0"/>
              <a:buChar char="•"/>
            </a:pPr>
            <a:r>
              <a:rPr lang="en-US" sz="1800" b="0" i="0" u="none" strike="noStrike" dirty="0">
                <a:solidFill>
                  <a:schemeClr val="tx1"/>
                </a:solidFill>
                <a:effectLst/>
                <a:latin typeface="+mn-lt"/>
              </a:rPr>
              <a:t>Customers span a wide range of ages and both genders, indicating a diverse customer base.</a:t>
            </a:r>
          </a:p>
          <a:p>
            <a:pPr marL="285750" indent="-285750">
              <a:buFont typeface="Arial" panose="020B0604020202020204" pitchFamily="34" charset="0"/>
              <a:buChar char="•"/>
            </a:pPr>
            <a:r>
              <a:rPr lang="en-US" sz="1800" dirty="0">
                <a:solidFill>
                  <a:schemeClr val="tx1"/>
                </a:solidFill>
                <a:latin typeface="+mn-lt"/>
                <a:cs typeface="InaiMathi" pitchFamily="2" charset="0"/>
              </a:rPr>
              <a:t>By this data viz we can get to know </a:t>
            </a:r>
            <a:r>
              <a:rPr lang="en-US" sz="1800" i="0" u="none" strike="noStrike" dirty="0">
                <a:solidFill>
                  <a:schemeClr val="tx1"/>
                </a:solidFill>
                <a:effectLst/>
                <a:latin typeface="+mn-lt"/>
              </a:rPr>
              <a:t>Purchase amount, frequency, and the category are influenced by customer gender.</a:t>
            </a:r>
          </a:p>
          <a:p>
            <a:pPr marL="285750" indent="-285750">
              <a:buFont typeface="Arial" panose="020B0604020202020204" pitchFamily="34" charset="0"/>
              <a:buChar char="•"/>
            </a:pPr>
            <a:endParaRPr lang="en-US" sz="1800" b="0" dirty="0">
              <a:solidFill>
                <a:schemeClr val="tx1"/>
              </a:solidFill>
              <a:latin typeface="+mn-lt"/>
              <a:cs typeface="InaiMathi" pitchFamily="2" charset="0"/>
            </a:endParaRPr>
          </a:p>
          <a:p>
            <a:endParaRPr lang="en-US" sz="1800" b="0" dirty="0">
              <a:solidFill>
                <a:schemeClr val="tx1"/>
              </a:solidFill>
              <a:latin typeface="+mn-lt"/>
              <a:cs typeface="InaiMathi" pitchFamily="2" charset="0"/>
            </a:endParaRPr>
          </a:p>
        </p:txBody>
      </p:sp>
      <p:sp>
        <p:nvSpPr>
          <p:cNvPr id="5" name="TextBox 4">
            <a:extLst>
              <a:ext uri="{FF2B5EF4-FFF2-40B4-BE49-F238E27FC236}">
                <a16:creationId xmlns:a16="http://schemas.microsoft.com/office/drawing/2014/main" id="{BDFCA8FD-B981-E30E-9F3C-7AD54078C3BF}"/>
              </a:ext>
            </a:extLst>
          </p:cNvPr>
          <p:cNvSpPr txBox="1"/>
          <p:nvPr/>
        </p:nvSpPr>
        <p:spPr>
          <a:xfrm>
            <a:off x="282906" y="205373"/>
            <a:ext cx="4363278" cy="461665"/>
          </a:xfrm>
          <a:prstGeom prst="rect">
            <a:avLst/>
          </a:prstGeom>
          <a:noFill/>
        </p:spPr>
        <p:txBody>
          <a:bodyPr wrap="square" rtlCol="0">
            <a:spAutoFit/>
          </a:bodyPr>
          <a:lstStyle/>
          <a:p>
            <a:r>
              <a:rPr lang="en-US" sz="2400" dirty="0"/>
              <a:t>Gender in the data</a:t>
            </a:r>
          </a:p>
        </p:txBody>
      </p:sp>
      <p:sp>
        <p:nvSpPr>
          <p:cNvPr id="2" name="Slide Number Placeholder 1">
            <a:extLst>
              <a:ext uri="{FF2B5EF4-FFF2-40B4-BE49-F238E27FC236}">
                <a16:creationId xmlns:a16="http://schemas.microsoft.com/office/drawing/2014/main" id="{376C07BA-DCE3-82C9-38F7-7D9AFA578E04}"/>
              </a:ext>
            </a:extLst>
          </p:cNvPr>
          <p:cNvSpPr>
            <a:spLocks noGrp="1"/>
          </p:cNvSpPr>
          <p:nvPr>
            <p:ph type="sldNum" sz="quarter" idx="7"/>
          </p:nvPr>
        </p:nvSpPr>
        <p:spPr/>
        <p:txBody>
          <a:bodyPr/>
          <a:lstStyle/>
          <a:p>
            <a:fld id="{A1768601-CCC0-AC42-87B3-2E6EC74AF9FD}" type="slidenum">
              <a:rPr lang="en-US" smtClean="0"/>
              <a:t>8</a:t>
            </a:fld>
            <a:endParaRPr lang="en-US"/>
          </a:p>
        </p:txBody>
      </p:sp>
    </p:spTree>
    <p:extLst>
      <p:ext uri="{BB962C8B-B14F-4D97-AF65-F5344CB8AC3E}">
        <p14:creationId xmlns:p14="http://schemas.microsoft.com/office/powerpoint/2010/main" val="1660890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84BAC54-0D78-4B22-ED1C-1DD6DF87919D}"/>
              </a:ext>
            </a:extLst>
          </p:cNvPr>
          <p:cNvSpPr>
            <a:spLocks noGrp="1"/>
          </p:cNvSpPr>
          <p:nvPr>
            <p:ph type="body" idx="1"/>
          </p:nvPr>
        </p:nvSpPr>
        <p:spPr>
          <a:xfrm>
            <a:off x="207894" y="1139552"/>
            <a:ext cx="4070384" cy="3323987"/>
          </a:xfrm>
        </p:spPr>
        <p:txBody>
          <a:bodyPr/>
          <a:lstStyle/>
          <a:p>
            <a:pPr marL="285750" indent="-285750">
              <a:buFont typeface="Arial" panose="020B0604020202020204" pitchFamily="34" charset="0"/>
              <a:buChar char="•"/>
            </a:pPr>
            <a:r>
              <a:rPr lang="en-US" dirty="0"/>
              <a:t>In this chart we can see that the most </a:t>
            </a:r>
            <a:r>
              <a:rPr lang="en-US" b="0" i="0" u="none" strike="noStrike" dirty="0">
                <a:effectLst/>
              </a:rPr>
              <a:t>Category of the item purchased is clothing which concise about 44.5% of the total items </a:t>
            </a:r>
            <a:endParaRPr lang="en-US" dirty="0"/>
          </a:p>
          <a:p>
            <a:pPr marL="285750" indent="-285750">
              <a:buFont typeface="Arial" panose="020B0604020202020204" pitchFamily="34" charset="0"/>
              <a:buChar char="•"/>
            </a:pPr>
            <a:r>
              <a:rPr lang="en-US" b="1" dirty="0"/>
              <a:t>Using this data viz we get to know that the  majority of purchase is of clothing followed by accessories ,by this we can also say that the company needs to focus on collecting data for footwear and outerwear and also come up with marketing strategies for increase in purchase.</a:t>
            </a:r>
          </a:p>
        </p:txBody>
      </p:sp>
      <p:pic>
        <p:nvPicPr>
          <p:cNvPr id="5" name="Picture 4">
            <a:extLst>
              <a:ext uri="{FF2B5EF4-FFF2-40B4-BE49-F238E27FC236}">
                <a16:creationId xmlns:a16="http://schemas.microsoft.com/office/drawing/2014/main" id="{A694DA39-5D46-E3CB-558F-BD39B0DE4E02}"/>
              </a:ext>
            </a:extLst>
          </p:cNvPr>
          <p:cNvPicPr>
            <a:picLocks noChangeAspect="1"/>
          </p:cNvPicPr>
          <p:nvPr/>
        </p:nvPicPr>
        <p:blipFill rotWithShape="1">
          <a:blip r:embed="rId2"/>
          <a:srcRect l="24421"/>
          <a:stretch/>
        </p:blipFill>
        <p:spPr>
          <a:xfrm>
            <a:off x="4305638" y="2043442"/>
            <a:ext cx="7515303" cy="3556336"/>
          </a:xfrm>
          <a:prstGeom prst="rect">
            <a:avLst/>
          </a:prstGeom>
        </p:spPr>
      </p:pic>
      <p:sp>
        <p:nvSpPr>
          <p:cNvPr id="6" name="TextBox 5">
            <a:extLst>
              <a:ext uri="{FF2B5EF4-FFF2-40B4-BE49-F238E27FC236}">
                <a16:creationId xmlns:a16="http://schemas.microsoft.com/office/drawing/2014/main" id="{60365114-9CD7-65D9-F67F-847CDEB6E689}"/>
              </a:ext>
            </a:extLst>
          </p:cNvPr>
          <p:cNvSpPr txBox="1"/>
          <p:nvPr/>
        </p:nvSpPr>
        <p:spPr>
          <a:xfrm>
            <a:off x="207894" y="222317"/>
            <a:ext cx="5383609" cy="523220"/>
          </a:xfrm>
          <a:prstGeom prst="rect">
            <a:avLst/>
          </a:prstGeom>
          <a:noFill/>
        </p:spPr>
        <p:txBody>
          <a:bodyPr wrap="square" rtlCol="0">
            <a:spAutoFit/>
          </a:bodyPr>
          <a:lstStyle/>
          <a:p>
            <a:r>
              <a:rPr lang="en-US" sz="2800" b="0" i="0" u="none" strike="noStrike" dirty="0">
                <a:solidFill>
                  <a:schemeClr val="tx1"/>
                </a:solidFill>
                <a:effectLst/>
                <a:latin typeface="Inter"/>
              </a:rPr>
              <a:t>Category of the item purchased</a:t>
            </a:r>
            <a:endParaRPr lang="en-US" sz="2800" dirty="0">
              <a:solidFill>
                <a:schemeClr val="tx1"/>
              </a:solidFill>
            </a:endParaRPr>
          </a:p>
        </p:txBody>
      </p:sp>
      <p:sp>
        <p:nvSpPr>
          <p:cNvPr id="2" name="Slide Number Placeholder 1">
            <a:extLst>
              <a:ext uri="{FF2B5EF4-FFF2-40B4-BE49-F238E27FC236}">
                <a16:creationId xmlns:a16="http://schemas.microsoft.com/office/drawing/2014/main" id="{25D75C73-9775-0FED-3E3A-C14B99492CEB}"/>
              </a:ext>
            </a:extLst>
          </p:cNvPr>
          <p:cNvSpPr>
            <a:spLocks noGrp="1"/>
          </p:cNvSpPr>
          <p:nvPr>
            <p:ph type="sldNum" sz="quarter" idx="7"/>
          </p:nvPr>
        </p:nvSpPr>
        <p:spPr/>
        <p:txBody>
          <a:bodyPr/>
          <a:lstStyle/>
          <a:p>
            <a:fld id="{A1768601-CCC0-AC42-87B3-2E6EC74AF9FD}" type="slidenum">
              <a:rPr lang="en-US" smtClean="0"/>
              <a:t>9</a:t>
            </a:fld>
            <a:endParaRPr lang="en-US"/>
          </a:p>
        </p:txBody>
      </p:sp>
    </p:spTree>
    <p:extLst>
      <p:ext uri="{BB962C8B-B14F-4D97-AF65-F5344CB8AC3E}">
        <p14:creationId xmlns:p14="http://schemas.microsoft.com/office/powerpoint/2010/main" val="36894162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5252"/>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20231010_class_deck</Template>
  <TotalTime>3123</TotalTime>
  <Words>5362</Words>
  <Application>Microsoft Macintosh PowerPoint</Application>
  <PresentationFormat>Widescreen</PresentationFormat>
  <Paragraphs>328</Paragraphs>
  <Slides>49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-apple-system</vt:lpstr>
      <vt:lpstr>Arial</vt:lpstr>
      <vt:lpstr>Calibri</vt:lpstr>
      <vt:lpstr>Google Sans</vt:lpstr>
      <vt:lpstr>Helvetica Neue</vt:lpstr>
      <vt:lpstr>Inter</vt:lpstr>
      <vt:lpstr>Söhne</vt:lpstr>
      <vt:lpstr>Office Theme</vt:lpstr>
      <vt:lpstr>PowerPoint Presentation</vt:lpstr>
      <vt:lpstr>Agenda</vt:lpstr>
      <vt:lpstr>Executive Summary </vt:lpstr>
      <vt:lpstr>Project plan recap</vt:lpstr>
      <vt:lpstr>DATA</vt:lpstr>
      <vt:lpstr>Data</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Distribution frequency of Purchases by Gender </vt:lpstr>
      <vt:lpstr>PowerPoint Presentation</vt:lpstr>
      <vt:lpstr>PowerPoint Presentation</vt:lpstr>
      <vt:lpstr>PowerPoint Presentation</vt:lpstr>
      <vt:lpstr>Modeling Methods</vt:lpstr>
      <vt:lpstr>PowerPoint Presentation</vt:lpstr>
      <vt:lpstr>PowerPoint Presentation</vt:lpstr>
      <vt:lpstr>K-Prototypes model</vt:lpstr>
      <vt:lpstr>PowerPoint Presentation</vt:lpstr>
      <vt:lpstr>Findings</vt:lpstr>
      <vt:lpstr>PowerPoint Presentation</vt:lpstr>
      <vt:lpstr>PowerPoint Presentation</vt:lpstr>
      <vt:lpstr>PowerPoint Presentation</vt:lpstr>
      <vt:lpstr>Recommendations &amp; Next steps </vt:lpstr>
      <vt:lpstr>PowerPoint Presentation</vt:lpstr>
      <vt:lpstr>Next step!</vt:lpstr>
      <vt:lpstr>Appendix section</vt:lpstr>
      <vt:lpstr>Technical Explanation of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Mishra, Mihika</dc:creator>
  <cp:lastModifiedBy>Mishra, Mihika</cp:lastModifiedBy>
  <cp:revision>83</cp:revision>
  <dcterms:created xsi:type="dcterms:W3CDTF">2023-10-31T17:28:43Z</dcterms:created>
  <dcterms:modified xsi:type="dcterms:W3CDTF">2023-12-06T01:36:27Z</dcterms:modified>
</cp:coreProperties>
</file>