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erriweather Light"/>
      <p:regular r:id="rId14"/>
      <p:bold r:id="rId15"/>
      <p:italic r:id="rId16"/>
      <p:boldItalic r:id="rId17"/>
    </p:embeddedFont>
    <p:embeddedFont>
      <p:font typeface="Montserrat"/>
      <p:regular r:id="rId18"/>
      <p:bold r:id="rId19"/>
      <p:italic r:id="rId20"/>
      <p:boldItalic r:id="rId21"/>
    </p:embeddedFont>
    <p:embeddedFont>
      <p:font typeface="Open Sans SemiBold"/>
      <p:regular r:id="rId22"/>
      <p:bold r:id="rId23"/>
      <p:italic r:id="rId24"/>
      <p:boldItalic r:id="rId25"/>
    </p:embeddedFont>
    <p:embeddedFont>
      <p:font typeface="Vidaloka"/>
      <p:regular r:id="rId26"/>
    </p:embeddedFont>
    <p:embeddedFont>
      <p:font typeface="Russo One"/>
      <p:regular r:id="rId27"/>
    </p:embeddedFont>
    <p:embeddedFont>
      <p:font typeface="Mako"/>
      <p:regular r:id="rId28"/>
    </p:embeddedFont>
    <p:embeddedFont>
      <p:font typeface="Crimson Text"/>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rimsonText-italic.fntdata"/><Relationship Id="rId30" Type="http://schemas.openxmlformats.org/officeDocument/2006/relationships/font" Target="fonts/CrimsonText-bold.fntdata"/><Relationship Id="rId33" Type="http://schemas.openxmlformats.org/officeDocument/2006/relationships/font" Target="fonts/OpenSans-regular.fntdata"/><Relationship Id="rId32" Type="http://schemas.openxmlformats.org/officeDocument/2006/relationships/font" Target="fonts/CrimsonText-boldItalic.fntdata"/><Relationship Id="rId35" Type="http://schemas.openxmlformats.org/officeDocument/2006/relationships/font" Target="fonts/OpenSans-italic.fntdata"/><Relationship Id="rId34" Type="http://schemas.openxmlformats.org/officeDocument/2006/relationships/font" Target="fonts/OpenSans-bold.fntdata"/><Relationship Id="rId36" Type="http://schemas.openxmlformats.org/officeDocument/2006/relationships/font" Target="fonts/OpenSans-boldItalic.fntdata"/><Relationship Id="rId20" Type="http://schemas.openxmlformats.org/officeDocument/2006/relationships/font" Target="fonts/Montserrat-italic.fntdata"/><Relationship Id="rId22" Type="http://schemas.openxmlformats.org/officeDocument/2006/relationships/font" Target="fonts/OpenSansSemiBold-regular.fntdata"/><Relationship Id="rId21" Type="http://schemas.openxmlformats.org/officeDocument/2006/relationships/font" Target="fonts/Montserrat-boldItalic.fntdata"/><Relationship Id="rId24" Type="http://schemas.openxmlformats.org/officeDocument/2006/relationships/font" Target="fonts/OpenSansSemiBold-italic.fntdata"/><Relationship Id="rId23" Type="http://schemas.openxmlformats.org/officeDocument/2006/relationships/font" Target="fonts/OpenSansSemiBold-bold.fntdata"/><Relationship Id="rId26" Type="http://schemas.openxmlformats.org/officeDocument/2006/relationships/font" Target="fonts/Vidaloka-regular.fntdata"/><Relationship Id="rId25" Type="http://schemas.openxmlformats.org/officeDocument/2006/relationships/font" Target="fonts/OpenSansSemiBold-boldItalic.fntdata"/><Relationship Id="rId28" Type="http://schemas.openxmlformats.org/officeDocument/2006/relationships/font" Target="fonts/Mako-regular.fntdata"/><Relationship Id="rId27" Type="http://schemas.openxmlformats.org/officeDocument/2006/relationships/font" Target="fonts/RussoOne-regular.fntdata"/><Relationship Id="rId29" Type="http://schemas.openxmlformats.org/officeDocument/2006/relationships/font" Target="fonts/CrimsonText-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erriweatherLight-bold.fntdata"/><Relationship Id="rId14" Type="http://schemas.openxmlformats.org/officeDocument/2006/relationships/font" Target="fonts/MerriweatherLight-regular.fntdata"/><Relationship Id="rId17" Type="http://schemas.openxmlformats.org/officeDocument/2006/relationships/font" Target="fonts/MerriweatherLight-boldItalic.fntdata"/><Relationship Id="rId16" Type="http://schemas.openxmlformats.org/officeDocument/2006/relationships/font" Target="fonts/MerriweatherLight-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dacc79140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dacc79140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dacc79140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dacc79140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dacc79140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dacc79140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dacc7914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dacc7914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cd8a80d6b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cd8a80d6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dacc79140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dacc79140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dacc79140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dacc79140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cf7a3c50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cf7a3c50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Word Sense Disambiguation</a:t>
            </a:r>
            <a:endParaRPr/>
          </a:p>
        </p:txBody>
      </p:sp>
      <p:sp>
        <p:nvSpPr>
          <p:cNvPr id="473" name="Google Shape;473;p54"/>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Team 64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idx="1" type="subTitle"/>
          </p:nvPr>
        </p:nvSpPr>
        <p:spPr>
          <a:xfrm>
            <a:off x="564325" y="1220325"/>
            <a:ext cx="4943400" cy="3513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Word Sense Disambiguation (WSD) is the task of determining the appropriate meaning of an ambiguous word based on its context, is a long-standing challenge in Natural Language Processing (NLP). </a:t>
            </a:r>
            <a:endParaRPr/>
          </a:p>
          <a:p>
            <a:pPr indent="-317500" lvl="0" marL="457200" rtl="0" algn="l">
              <a:spcBef>
                <a:spcPts val="0"/>
              </a:spcBef>
              <a:spcAft>
                <a:spcPts val="0"/>
              </a:spcAft>
              <a:buSzPts val="1400"/>
              <a:buChar char="●"/>
            </a:pPr>
            <a:r>
              <a:rPr lang="en"/>
              <a:t>Accurately disambiguating word senses is crucial for various NLP applications, such as machine translation, information retrieval, and text summarization. </a:t>
            </a:r>
            <a:endParaRPr/>
          </a:p>
          <a:p>
            <a:pPr indent="-317500" lvl="0" marL="457200" rtl="0" algn="l">
              <a:spcBef>
                <a:spcPts val="0"/>
              </a:spcBef>
              <a:spcAft>
                <a:spcPts val="0"/>
              </a:spcAft>
              <a:buSzPts val="1400"/>
              <a:buChar char="●"/>
            </a:pPr>
            <a:r>
              <a:rPr lang="en"/>
              <a:t>Despite advancements, WSD remains complex due to the inherent ambiguity of natural language, where word meanings heavily depend on the surrounding context.  </a:t>
            </a:r>
            <a:endParaRPr/>
          </a:p>
        </p:txBody>
      </p:sp>
      <p:sp>
        <p:nvSpPr>
          <p:cNvPr id="479" name="Google Shape;479;p55"/>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480" name="Google Shape;480;p55"/>
          <p:cNvPicPr preferRelativeResize="0"/>
          <p:nvPr/>
        </p:nvPicPr>
        <p:blipFill>
          <a:blip r:embed="rId3">
            <a:alphaModFix/>
          </a:blip>
          <a:stretch>
            <a:fillRect/>
          </a:stretch>
        </p:blipFill>
        <p:spPr>
          <a:xfrm>
            <a:off x="6102300" y="799475"/>
            <a:ext cx="2495650" cy="1717000"/>
          </a:xfrm>
          <a:prstGeom prst="rect">
            <a:avLst/>
          </a:prstGeom>
          <a:noFill/>
          <a:ln>
            <a:noFill/>
          </a:ln>
        </p:spPr>
      </p:pic>
      <p:pic>
        <p:nvPicPr>
          <p:cNvPr id="481" name="Google Shape;481;p55"/>
          <p:cNvPicPr preferRelativeResize="0"/>
          <p:nvPr/>
        </p:nvPicPr>
        <p:blipFill>
          <a:blip r:embed="rId4">
            <a:alphaModFix/>
          </a:blip>
          <a:stretch>
            <a:fillRect/>
          </a:stretch>
        </p:blipFill>
        <p:spPr>
          <a:xfrm>
            <a:off x="6102300" y="2668875"/>
            <a:ext cx="2116901" cy="1874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6"/>
          <p:cNvSpPr txBox="1"/>
          <p:nvPr>
            <p:ph idx="1" type="subTitle"/>
          </p:nvPr>
        </p:nvSpPr>
        <p:spPr>
          <a:xfrm>
            <a:off x="747800" y="1398050"/>
            <a:ext cx="5936700" cy="308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Brown Corpus</a:t>
            </a:r>
            <a:r>
              <a:rPr lang="en"/>
              <a:t>: A collection of text samples in American English, compiled by Brown University in the 1960s. Contains 1,014,312 words of running text from diverse sources, including news articles, editorials, interviews, fiction, scientific articles, and academic texts.</a:t>
            </a:r>
            <a:endParaRPr/>
          </a:p>
          <a:p>
            <a:pPr indent="-317500" lvl="0" marL="457200" rtl="0" algn="l">
              <a:spcBef>
                <a:spcPts val="0"/>
              </a:spcBef>
              <a:spcAft>
                <a:spcPts val="0"/>
              </a:spcAft>
              <a:buSzPts val="1400"/>
              <a:buChar char="●"/>
            </a:pPr>
            <a:r>
              <a:rPr b="1" lang="en"/>
              <a:t>SemCor 3.0</a:t>
            </a:r>
            <a:r>
              <a:rPr lang="en"/>
              <a:t>: A sense-tagged subset of the Brown Corpus, where each word is labeled with its sense according to WordNet 2.0. Contains around 235,000 words and is widely used as a benchmark dataset for word sense disambiguation tasks. Considered challenging due to its size, diverse text genres, and the ambiguity of words in context.</a:t>
            </a:r>
            <a:endParaRPr/>
          </a:p>
        </p:txBody>
      </p:sp>
      <p:sp>
        <p:nvSpPr>
          <p:cNvPr id="487" name="Google Shape;487;p56"/>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7"/>
          <p:cNvSpPr txBox="1"/>
          <p:nvPr>
            <p:ph type="title"/>
          </p:nvPr>
        </p:nvSpPr>
        <p:spPr>
          <a:xfrm>
            <a:off x="713225" y="445025"/>
            <a:ext cx="632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Approaches</a:t>
            </a:r>
            <a:endParaRPr/>
          </a:p>
        </p:txBody>
      </p:sp>
      <p:sp>
        <p:nvSpPr>
          <p:cNvPr id="493" name="Google Shape;493;p57"/>
          <p:cNvSpPr txBox="1"/>
          <p:nvPr>
            <p:ph idx="1" type="subTitle"/>
          </p:nvPr>
        </p:nvSpPr>
        <p:spPr>
          <a:xfrm>
            <a:off x="5038975" y="2170449"/>
            <a:ext cx="2486100" cy="5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Unsupervised</a:t>
            </a:r>
            <a:endParaRPr/>
          </a:p>
        </p:txBody>
      </p:sp>
      <p:sp>
        <p:nvSpPr>
          <p:cNvPr id="494" name="Google Shape;494;p57"/>
          <p:cNvSpPr txBox="1"/>
          <p:nvPr>
            <p:ph idx="2" type="subTitle"/>
          </p:nvPr>
        </p:nvSpPr>
        <p:spPr>
          <a:xfrm>
            <a:off x="5038975" y="2580200"/>
            <a:ext cx="2486100" cy="90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example: </a:t>
            </a:r>
            <a:r>
              <a:rPr lang="en"/>
              <a:t>Lesk Algorithm, Most Frequent Sense etc.</a:t>
            </a:r>
            <a:endParaRPr/>
          </a:p>
          <a:p>
            <a:pPr indent="0" lvl="0" marL="0" rtl="0" algn="ctr">
              <a:spcBef>
                <a:spcPts val="0"/>
              </a:spcBef>
              <a:spcAft>
                <a:spcPts val="0"/>
              </a:spcAft>
              <a:buNone/>
            </a:pPr>
            <a:r>
              <a:t/>
            </a:r>
            <a:endParaRPr/>
          </a:p>
        </p:txBody>
      </p:sp>
      <p:sp>
        <p:nvSpPr>
          <p:cNvPr id="495" name="Google Shape;495;p57"/>
          <p:cNvSpPr txBox="1"/>
          <p:nvPr>
            <p:ph idx="3" type="subTitle"/>
          </p:nvPr>
        </p:nvSpPr>
        <p:spPr>
          <a:xfrm>
            <a:off x="1693175" y="2170449"/>
            <a:ext cx="2486100" cy="5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Supervised</a:t>
            </a:r>
            <a:endParaRPr/>
          </a:p>
        </p:txBody>
      </p:sp>
      <p:sp>
        <p:nvSpPr>
          <p:cNvPr id="496" name="Google Shape;496;p57"/>
          <p:cNvSpPr txBox="1"/>
          <p:nvPr>
            <p:ph idx="4" type="subTitle"/>
          </p:nvPr>
        </p:nvSpPr>
        <p:spPr>
          <a:xfrm>
            <a:off x="1693175" y="2580200"/>
            <a:ext cx="2486100" cy="90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example: KNN, Naive Bayes and Deep learning methods etc.</a:t>
            </a:r>
            <a:endParaRPr/>
          </a:p>
        </p:txBody>
      </p:sp>
      <p:grpSp>
        <p:nvGrpSpPr>
          <p:cNvPr id="497" name="Google Shape;497;p57"/>
          <p:cNvGrpSpPr/>
          <p:nvPr/>
        </p:nvGrpSpPr>
        <p:grpSpPr>
          <a:xfrm>
            <a:off x="2738010" y="1711918"/>
            <a:ext cx="396433" cy="393649"/>
            <a:chOff x="-63250675" y="3744075"/>
            <a:chExt cx="320350" cy="318100"/>
          </a:xfrm>
        </p:grpSpPr>
        <p:sp>
          <p:nvSpPr>
            <p:cNvPr id="498" name="Google Shape;498;p57"/>
            <p:cNvSpPr/>
            <p:nvPr/>
          </p:nvSpPr>
          <p:spPr>
            <a:xfrm>
              <a:off x="-63126250" y="3744075"/>
              <a:ext cx="195925" cy="192875"/>
            </a:xfrm>
            <a:custGeom>
              <a:rect b="b" l="l" r="r" t="t"/>
              <a:pathLst>
                <a:path extrusionOk="0" h="7715" w="7837">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7"/>
            <p:cNvSpPr/>
            <p:nvPr/>
          </p:nvSpPr>
          <p:spPr>
            <a:xfrm>
              <a:off x="-63190025" y="3814050"/>
              <a:ext cx="186675" cy="185900"/>
            </a:xfrm>
            <a:custGeom>
              <a:rect b="b" l="l" r="r" t="t"/>
              <a:pathLst>
                <a:path extrusionOk="0" h="7436" w="7467">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7"/>
            <p:cNvSpPr/>
            <p:nvPr/>
          </p:nvSpPr>
          <p:spPr>
            <a:xfrm>
              <a:off x="-63250675" y="3751050"/>
              <a:ext cx="311125" cy="311125"/>
            </a:xfrm>
            <a:custGeom>
              <a:rect b="b" l="l" r="r" t="t"/>
              <a:pathLst>
                <a:path extrusionOk="0" h="12445" w="12445">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57"/>
          <p:cNvGrpSpPr/>
          <p:nvPr/>
        </p:nvGrpSpPr>
        <p:grpSpPr>
          <a:xfrm>
            <a:off x="6140670" y="1712327"/>
            <a:ext cx="282707" cy="392844"/>
            <a:chOff x="-64001300" y="4093650"/>
            <a:chExt cx="228450" cy="317450"/>
          </a:xfrm>
        </p:grpSpPr>
        <p:sp>
          <p:nvSpPr>
            <p:cNvPr id="502" name="Google Shape;502;p57"/>
            <p:cNvSpPr/>
            <p:nvPr/>
          </p:nvSpPr>
          <p:spPr>
            <a:xfrm>
              <a:off x="-63933550" y="4328375"/>
              <a:ext cx="93750" cy="40975"/>
            </a:xfrm>
            <a:custGeom>
              <a:rect b="b" l="l" r="r" t="t"/>
              <a:pathLst>
                <a:path extrusionOk="0" h="1639" w="3750">
                  <a:moveTo>
                    <a:pt x="1859" y="0"/>
                  </a:moveTo>
                  <a:cubicBezTo>
                    <a:pt x="1009" y="0"/>
                    <a:pt x="315" y="662"/>
                    <a:pt x="0" y="1638"/>
                  </a:cubicBezTo>
                  <a:lnTo>
                    <a:pt x="3749" y="1638"/>
                  </a:lnTo>
                  <a:cubicBezTo>
                    <a:pt x="3434" y="662"/>
                    <a:pt x="2710" y="0"/>
                    <a:pt x="18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7"/>
            <p:cNvSpPr/>
            <p:nvPr/>
          </p:nvSpPr>
          <p:spPr>
            <a:xfrm>
              <a:off x="-63980025" y="4135400"/>
              <a:ext cx="185900" cy="234725"/>
            </a:xfrm>
            <a:custGeom>
              <a:rect b="b" l="l" r="r" t="t"/>
              <a:pathLst>
                <a:path extrusionOk="0" h="9389" w="7436">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7"/>
            <p:cNvSpPr/>
            <p:nvPr/>
          </p:nvSpPr>
          <p:spPr>
            <a:xfrm>
              <a:off x="-64001300" y="4389800"/>
              <a:ext cx="228450" cy="21300"/>
            </a:xfrm>
            <a:custGeom>
              <a:rect b="b" l="l" r="r" t="t"/>
              <a:pathLst>
                <a:path extrusionOk="0" h="852" w="9138">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7"/>
            <p:cNvSpPr/>
            <p:nvPr/>
          </p:nvSpPr>
          <p:spPr>
            <a:xfrm>
              <a:off x="-64001300" y="4093650"/>
              <a:ext cx="226875" cy="20500"/>
            </a:xfrm>
            <a:custGeom>
              <a:rect b="b" l="l" r="r" t="t"/>
              <a:pathLst>
                <a:path extrusionOk="0" h="820" w="9075">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8"/>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Baselines</a:t>
            </a:r>
            <a:endParaRPr/>
          </a:p>
        </p:txBody>
      </p:sp>
      <p:sp>
        <p:nvSpPr>
          <p:cNvPr id="511" name="Google Shape;511;p58"/>
          <p:cNvSpPr txBox="1"/>
          <p:nvPr>
            <p:ph idx="3" type="subTitle"/>
          </p:nvPr>
        </p:nvSpPr>
        <p:spPr>
          <a:xfrm>
            <a:off x="218100" y="197570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KNN</a:t>
            </a:r>
            <a:endParaRPr/>
          </a:p>
        </p:txBody>
      </p:sp>
      <p:sp>
        <p:nvSpPr>
          <p:cNvPr id="512" name="Google Shape;512;p58"/>
          <p:cNvSpPr txBox="1"/>
          <p:nvPr>
            <p:ph idx="1" type="subTitle"/>
          </p:nvPr>
        </p:nvSpPr>
        <p:spPr>
          <a:xfrm>
            <a:off x="6477075" y="1942925"/>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Naive Bayes</a:t>
            </a:r>
            <a:endParaRPr/>
          </a:p>
        </p:txBody>
      </p:sp>
      <p:sp>
        <p:nvSpPr>
          <p:cNvPr id="513" name="Google Shape;513;p58"/>
          <p:cNvSpPr txBox="1"/>
          <p:nvPr>
            <p:ph idx="2" type="subTitle"/>
          </p:nvPr>
        </p:nvSpPr>
        <p:spPr>
          <a:xfrm>
            <a:off x="6477075" y="2255100"/>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a:t>
            </a:r>
            <a:r>
              <a:rPr lang="en"/>
              <a:t> trains a probabilistic model on labeled instances, then uses Bayes’ theorem to calculate the probability of each sense given the input word’s context, selecting the sense with the highest probability.</a:t>
            </a:r>
            <a:endParaRPr/>
          </a:p>
        </p:txBody>
      </p:sp>
      <p:sp>
        <p:nvSpPr>
          <p:cNvPr id="514" name="Google Shape;514;p58"/>
          <p:cNvSpPr txBox="1"/>
          <p:nvPr>
            <p:ph idx="4" type="subTitle"/>
          </p:nvPr>
        </p:nvSpPr>
        <p:spPr>
          <a:xfrm>
            <a:off x="218100" y="2287875"/>
            <a:ext cx="2486100" cy="122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he sense of the input word is predicted based on the most frequent sense among these neighbors</a:t>
            </a:r>
            <a:endParaRPr/>
          </a:p>
        </p:txBody>
      </p:sp>
      <p:sp>
        <p:nvSpPr>
          <p:cNvPr id="515" name="Google Shape;515;p58"/>
          <p:cNvSpPr txBox="1"/>
          <p:nvPr>
            <p:ph idx="7" type="subTitle"/>
          </p:nvPr>
        </p:nvSpPr>
        <p:spPr>
          <a:xfrm>
            <a:off x="3365350" y="199090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Lesk Algorithm</a:t>
            </a:r>
            <a:endParaRPr/>
          </a:p>
        </p:txBody>
      </p:sp>
      <p:sp>
        <p:nvSpPr>
          <p:cNvPr id="516" name="Google Shape;516;p58"/>
          <p:cNvSpPr txBox="1"/>
          <p:nvPr>
            <p:ph idx="8" type="subTitle"/>
          </p:nvPr>
        </p:nvSpPr>
        <p:spPr>
          <a:xfrm>
            <a:off x="3365400" y="2303075"/>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a:t>
            </a:r>
            <a:r>
              <a:rPr lang="en"/>
              <a:t>t selects the sense whose definition has the most overlap (in terms of shared words) with the word’s context</a:t>
            </a:r>
            <a:endParaRPr/>
          </a:p>
        </p:txBody>
      </p:sp>
      <p:sp>
        <p:nvSpPr>
          <p:cNvPr id="517" name="Google Shape;517;p58"/>
          <p:cNvSpPr txBox="1"/>
          <p:nvPr>
            <p:ph idx="9" type="title"/>
          </p:nvPr>
        </p:nvSpPr>
        <p:spPr>
          <a:xfrm>
            <a:off x="941550" y="1336363"/>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18" name="Google Shape;518;p58"/>
          <p:cNvSpPr txBox="1"/>
          <p:nvPr>
            <p:ph idx="13" type="title"/>
          </p:nvPr>
        </p:nvSpPr>
        <p:spPr>
          <a:xfrm>
            <a:off x="7200525" y="130358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19" name="Google Shape;519;p58"/>
          <p:cNvSpPr txBox="1"/>
          <p:nvPr>
            <p:ph idx="14" type="title"/>
          </p:nvPr>
        </p:nvSpPr>
        <p:spPr>
          <a:xfrm>
            <a:off x="4088850" y="134968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59"/>
          <p:cNvPicPr preferRelativeResize="0"/>
          <p:nvPr/>
        </p:nvPicPr>
        <p:blipFill>
          <a:blip r:embed="rId3">
            <a:alphaModFix/>
          </a:blip>
          <a:stretch>
            <a:fillRect/>
          </a:stretch>
        </p:blipFill>
        <p:spPr>
          <a:xfrm>
            <a:off x="1561300" y="1549925"/>
            <a:ext cx="5816550" cy="2043650"/>
          </a:xfrm>
          <a:prstGeom prst="rect">
            <a:avLst/>
          </a:prstGeom>
          <a:noFill/>
          <a:ln>
            <a:noFill/>
          </a:ln>
        </p:spPr>
      </p:pic>
      <p:sp>
        <p:nvSpPr>
          <p:cNvPr id="525" name="Google Shape;525;p59"/>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Baseline 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0"/>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Models</a:t>
            </a:r>
            <a:endParaRPr/>
          </a:p>
        </p:txBody>
      </p:sp>
      <p:sp>
        <p:nvSpPr>
          <p:cNvPr id="531" name="Google Shape;531;p60"/>
          <p:cNvSpPr txBox="1"/>
          <p:nvPr>
            <p:ph idx="3" type="subTitle"/>
          </p:nvPr>
        </p:nvSpPr>
        <p:spPr>
          <a:xfrm>
            <a:off x="1437300" y="167090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BiLSTM</a:t>
            </a:r>
            <a:endParaRPr/>
          </a:p>
        </p:txBody>
      </p:sp>
      <p:sp>
        <p:nvSpPr>
          <p:cNvPr id="532" name="Google Shape;532;p60"/>
          <p:cNvSpPr txBox="1"/>
          <p:nvPr>
            <p:ph idx="4" type="subTitle"/>
          </p:nvPr>
        </p:nvSpPr>
        <p:spPr>
          <a:xfrm>
            <a:off x="1437300" y="1983075"/>
            <a:ext cx="2486100" cy="122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 </a:t>
            </a:r>
            <a:r>
              <a:rPr lang="en"/>
              <a:t>processes the input context using a bidirectional LSTM and produces a probability distribution over the target word's senses by applying a softmax over the sense labels relevant to the target word's lemma.</a:t>
            </a:r>
            <a:endParaRPr/>
          </a:p>
        </p:txBody>
      </p:sp>
      <p:sp>
        <p:nvSpPr>
          <p:cNvPr id="533" name="Google Shape;533;p60"/>
          <p:cNvSpPr txBox="1"/>
          <p:nvPr>
            <p:ph idx="7" type="subTitle"/>
          </p:nvPr>
        </p:nvSpPr>
        <p:spPr>
          <a:xfrm>
            <a:off x="5270350" y="176230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BERT based approach</a:t>
            </a:r>
            <a:endParaRPr/>
          </a:p>
        </p:txBody>
      </p:sp>
      <p:sp>
        <p:nvSpPr>
          <p:cNvPr id="534" name="Google Shape;534;p60"/>
          <p:cNvSpPr txBox="1"/>
          <p:nvPr>
            <p:ph idx="8" type="subTitle"/>
          </p:nvPr>
        </p:nvSpPr>
        <p:spPr>
          <a:xfrm>
            <a:off x="4660800" y="2303075"/>
            <a:ext cx="36795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BERT-based approach for word sense disambiguation, similar to GlossBERT, fine-tunes BERT on a sequence-pair binary classification task using context-gloss pairs, and formulates WSD as a ranking/selection problem by jointly processing all candidate senses to learn better discriminative features between positive and negative context-gloss pairs.</a:t>
            </a:r>
            <a:endParaRPr/>
          </a:p>
        </p:txBody>
      </p:sp>
      <p:sp>
        <p:nvSpPr>
          <p:cNvPr id="535" name="Google Shape;535;p60"/>
          <p:cNvSpPr txBox="1"/>
          <p:nvPr>
            <p:ph idx="9" type="title"/>
          </p:nvPr>
        </p:nvSpPr>
        <p:spPr>
          <a:xfrm>
            <a:off x="2160750" y="1031563"/>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36" name="Google Shape;536;p60"/>
          <p:cNvSpPr txBox="1"/>
          <p:nvPr>
            <p:ph idx="14" type="title"/>
          </p:nvPr>
        </p:nvSpPr>
        <p:spPr>
          <a:xfrm>
            <a:off x="5993850" y="104488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1"/>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542" name="Google Shape;542;p61"/>
          <p:cNvPicPr preferRelativeResize="0"/>
          <p:nvPr/>
        </p:nvPicPr>
        <p:blipFill>
          <a:blip r:embed="rId3">
            <a:alphaModFix/>
          </a:blip>
          <a:stretch>
            <a:fillRect/>
          </a:stretch>
        </p:blipFill>
        <p:spPr>
          <a:xfrm>
            <a:off x="2815950" y="1179100"/>
            <a:ext cx="3631550" cy="1361843"/>
          </a:xfrm>
          <a:prstGeom prst="rect">
            <a:avLst/>
          </a:prstGeom>
          <a:noFill/>
          <a:ln>
            <a:noFill/>
          </a:ln>
        </p:spPr>
      </p:pic>
      <p:pic>
        <p:nvPicPr>
          <p:cNvPr id="543" name="Google Shape;543;p61"/>
          <p:cNvPicPr preferRelativeResize="0"/>
          <p:nvPr/>
        </p:nvPicPr>
        <p:blipFill>
          <a:blip r:embed="rId4">
            <a:alphaModFix/>
          </a:blip>
          <a:stretch>
            <a:fillRect/>
          </a:stretch>
        </p:blipFill>
        <p:spPr>
          <a:xfrm>
            <a:off x="2815950" y="2871800"/>
            <a:ext cx="3631550" cy="154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2"/>
          <p:cNvSpPr txBox="1"/>
          <p:nvPr>
            <p:ph type="title"/>
          </p:nvPr>
        </p:nvSpPr>
        <p:spPr>
          <a:xfrm>
            <a:off x="2638075" y="1794425"/>
            <a:ext cx="4260900" cy="125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900"/>
              <a:t>Thank You</a:t>
            </a:r>
            <a:endParaRPr sz="6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