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036F-42F9-BCFF-B900-62089EB57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73BD6-6BD7-E908-ADA3-9AB406536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F93B4-40A4-1FBD-DE8C-F46BBC91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B998-58BC-BB35-E79C-D7A9338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6D0-9FEB-3929-64F8-94C8E137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7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6024-2B4F-4542-A4EB-948B8FA4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85F8B-0B60-2DF4-11E8-4530BBB6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12D0-1131-F246-2485-682C3767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39DB-A843-629B-74B5-9BD876C5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8F81-6EE5-FA54-5B24-9359620D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624E4-1F30-2290-E3AD-A985ACD98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5CDE6-F77D-F3FC-171E-89E14ADE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182D-934E-A3EA-956D-89C94227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E8B1-3AAC-36D1-C0C8-486E5574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3D3F-FBC5-A8AC-8781-180D22B4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5619-3640-58C2-A5F3-27FD203D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7295-4BA5-6688-1586-24D27A8A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95CA-4332-AD5E-838A-8D24C323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DE704-D270-CB02-2B01-B308758B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3B3C3-2000-C3C9-7E92-54924EDB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7672-A9EF-B713-14EB-8EEA3BE4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B8228-8D27-4105-05D7-5A414C2AD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A926F-650A-F8D5-6D98-92A106EC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A74B-B28F-27B4-C839-497CD001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0DAA1-2D7D-BEDA-3BE5-507AB989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7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4BDE-C880-8F3A-F7F7-2A263FF3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6213-7366-FDE3-6F40-F68143A23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62AF-D02C-22DE-4362-1F216E449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4EEA4-E0CA-45E0-336B-8287FB51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B353-65A3-FC13-6CDD-3858B81D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B3DA-4586-CCA8-FDD6-F36214C4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A67-7897-4E50-A39D-47C7A0C3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F020-8EFF-367C-0B82-B0110BEA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3F786-69A7-6BCB-04A9-05019DFAF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45AC5-D9CC-5A85-0A76-AF0309F73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31607-2CEA-877A-61B0-E3EB7574A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A2A78-6DE9-681D-D750-1FAA19DB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EB263-9CFE-4D2B-B0E0-A4DEADEA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71495-F9F5-4EAD-33B0-4841F001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BE3-2974-69F3-B8A9-8E6A031B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F0EAA-DACC-BC36-F115-54D62465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EE8E6-E951-6E18-9CDE-F60E7D1D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B24BF-204B-0527-8CEB-B564CAE7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2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D665B-2F87-6079-DEFB-D07A9BF8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28C0E-CB37-C9E4-627D-BC74C08B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6EEA8-5C98-0EEB-3D03-C35D1D70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06E0-989F-D599-8EF2-9CBD60A91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83D8-579D-A153-4528-8B385B82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834A-B5F8-472C-5432-95FC0919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162E-D4D9-08D0-E16A-336518C6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DEB6B-01F6-EDF1-B870-CEFAFA5F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54469-D7F3-4A37-831F-FAF19F01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B034-750E-6D05-A8C2-E84A873D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C5CC30-F098-0DC0-6656-05CD4D97C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D361-93B3-E5B2-8133-E5EE7ABF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02617-7CFD-082B-08B3-032117B5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E23BD-DAB4-6A9A-E8A7-B12F6E74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F1D4C-33C0-41FD-0881-9EAE6F46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ADD63-E37F-A2EE-12A3-16BBCC51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A707-341F-5727-7A7F-E099F43F8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A1383-0082-32C9-6CE2-2E6CB289F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FB03B-CC4C-A040-94E1-949FB4B5FD6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CBCB1-06E2-F1BC-C158-2AE45A28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B9A4-E31E-78E1-2D7C-7DA5D8CDC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DE5F7-8774-F940-84C7-A58826D3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am10.safelinks.protection.outlook.com/?url=https%3A%2F%2Fwww.google.com%2Fsearch%3Fsca_esv%3D3a74d9e957c622ad%26rlz%3D1C5MACD_enUS1143US1144%26q%3Daccession%2Bnumber%2Bwest%2Bnile%2Bvirus%2Bny99%2B382%26spell%3D1%26sa%3DX%26ved%3D2ahUKEwj4r8ioxMuLAxUEl4kEHSpCBKYQkeECKAB6BAgKEAE&amp;data=05%7C02%7Cakgul%40wustl.edu%7C3330eeac29ae4954f0c308dd56b7f0c5%7C4ccca3b571cd4e6d974b4d9beb96c6d6%7C0%7C0%7C638762070201631773%7CUnknown%7CTWFpbGZsb3d8eyJFbXB0eU1hcGkiOnRydWUsIlYiOiIwLjAuMDAwMCIsIlAiOiJXaW4zMiIsIkFOIjoiTWFpbCIsIldUIjoyfQ%3D%3D%7C0%7C%7C%7C&amp;sdata=mJe30bjQarJfrhYJwy2Ppv1SPKk1N3XsqK2c5VVDupA%3D&amp;reserved=0" TargetMode="External"/><Relationship Id="rId4" Type="http://schemas.openxmlformats.org/officeDocument/2006/relationships/hyperlink" Target="https://nam10.safelinks.protection.outlook.com/?url=https%3A%2F%2Fwww.google.com%2Fsearch%3Fsca_esv%3D3a74d9e957c622ad%26rlz%3D1C5MACD_enUS1143US1144%26q%3Daccession%2Bnumber%2Bwest%2Bnile%2Bvirus%2Bny99%2B382%26spell%3D1%26sa%3DX%26ved%3D2ahUKEwj4r8ioxMuLAxUEl4kEHSpCBKYQkeECKAB6BAgKEAE&amp;data=05%7C02%7Cakgul%40wustl.edu%7C3330eeac29ae4954f0c308dd56b7f0c5%7C4ccca3b571cd4e6d974b4d9beb96c6d6%7C0%7C0%7C638762070201613936%7CUnknown%7CTWFpbGZsb3d8eyJFbXB0eU1hcGkiOnRydWUsIlYiOiIwLjAuMDAwMCIsIlAiOiJXaW4zMiIsIkFOIjoiTWFpbCIsIldUIjoyfQ%3D%3D%7C0%7C%7C%7C&amp;sdata=shQaDRWlE14RSkTKvcJlkztxxoOxguOvk%2FOKZfHXEcM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3BD4C1-2486-0DC5-4603-5B6397A21EE0}"/>
              </a:ext>
            </a:extLst>
          </p:cNvPr>
          <p:cNvGrpSpPr/>
          <p:nvPr/>
        </p:nvGrpSpPr>
        <p:grpSpPr>
          <a:xfrm>
            <a:off x="553993" y="1013255"/>
            <a:ext cx="11394991" cy="1559818"/>
            <a:chOff x="553993" y="1013255"/>
            <a:chExt cx="11394991" cy="155981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15FD135-9762-AEE5-59B2-B83C993A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993" y="1013255"/>
              <a:ext cx="11394991" cy="133636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1E139A-B556-4514-EC4D-CD14C5F82917}"/>
                </a:ext>
              </a:extLst>
            </p:cNvPr>
            <p:cNvSpPr/>
            <p:nvPr/>
          </p:nvSpPr>
          <p:spPr>
            <a:xfrm>
              <a:off x="1649690" y="2346830"/>
              <a:ext cx="452487" cy="22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8DE20A-274A-2703-D0F9-70B5C92CEEB1}"/>
                </a:ext>
              </a:extLst>
            </p:cNvPr>
            <p:cNvSpPr/>
            <p:nvPr/>
          </p:nvSpPr>
          <p:spPr>
            <a:xfrm>
              <a:off x="3547763" y="2339902"/>
              <a:ext cx="452487" cy="22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B95E1C-BCCF-F379-D4A4-C7EA7FD77DEC}"/>
                </a:ext>
              </a:extLst>
            </p:cNvPr>
            <p:cNvSpPr/>
            <p:nvPr/>
          </p:nvSpPr>
          <p:spPr>
            <a:xfrm>
              <a:off x="6595763" y="2346830"/>
              <a:ext cx="452487" cy="22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9899CD-52B2-347C-053E-7285D8F55588}"/>
                </a:ext>
              </a:extLst>
            </p:cNvPr>
            <p:cNvSpPr/>
            <p:nvPr/>
          </p:nvSpPr>
          <p:spPr>
            <a:xfrm>
              <a:off x="7617536" y="2336437"/>
              <a:ext cx="452487" cy="22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2DC330-32F3-E8D2-25DE-904AEF6A31EB}"/>
                </a:ext>
              </a:extLst>
            </p:cNvPr>
            <p:cNvSpPr/>
            <p:nvPr/>
          </p:nvSpPr>
          <p:spPr>
            <a:xfrm>
              <a:off x="9449799" y="2336436"/>
              <a:ext cx="452487" cy="22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1A8F3A-AA2E-EE3A-8044-54AE4316E582}"/>
              </a:ext>
            </a:extLst>
          </p:cNvPr>
          <p:cNvCxnSpPr/>
          <p:nvPr/>
        </p:nvCxnSpPr>
        <p:spPr>
          <a:xfrm>
            <a:off x="1254890" y="2346830"/>
            <a:ext cx="0" cy="1082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36EE34-8F3D-52CD-C0C6-3240FF9196C2}"/>
              </a:ext>
            </a:extLst>
          </p:cNvPr>
          <p:cNvCxnSpPr/>
          <p:nvPr/>
        </p:nvCxnSpPr>
        <p:spPr>
          <a:xfrm>
            <a:off x="1319049" y="2573073"/>
            <a:ext cx="0" cy="1082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B05C10-90FF-C572-CEEE-43658434B7C7}"/>
              </a:ext>
            </a:extLst>
          </p:cNvPr>
          <p:cNvCxnSpPr/>
          <p:nvPr/>
        </p:nvCxnSpPr>
        <p:spPr>
          <a:xfrm>
            <a:off x="1419629" y="2615199"/>
            <a:ext cx="0" cy="1082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E2E5C0-23E7-FF41-15BE-5C83D448D6FC}"/>
              </a:ext>
            </a:extLst>
          </p:cNvPr>
          <p:cNvSpPr txBox="1"/>
          <p:nvPr/>
        </p:nvSpPr>
        <p:spPr>
          <a:xfrm>
            <a:off x="1021982" y="339354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259</a:t>
            </a:r>
          </a:p>
          <a:p>
            <a:r>
              <a:rPr lang="en-US" sz="600" dirty="0"/>
              <a:t>A/T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E9587-6227-2BBE-EB13-43B811979724}"/>
              </a:ext>
            </a:extLst>
          </p:cNvPr>
          <p:cNvSpPr txBox="1"/>
          <p:nvPr/>
        </p:nvSpPr>
        <p:spPr>
          <a:xfrm>
            <a:off x="1124617" y="36405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315</a:t>
            </a:r>
          </a:p>
          <a:p>
            <a:r>
              <a:rPr lang="en-US" sz="600" dirty="0"/>
              <a:t>T/A</a:t>
            </a:r>
          </a:p>
          <a:p>
            <a:r>
              <a:rPr lang="en-US" sz="600" dirty="0"/>
              <a:t>T/C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889D3-4CFC-4962-B4F2-7F8E9A12CAF6}"/>
              </a:ext>
            </a:extLst>
          </p:cNvPr>
          <p:cNvSpPr txBox="1"/>
          <p:nvPr/>
        </p:nvSpPr>
        <p:spPr>
          <a:xfrm>
            <a:off x="1279467" y="368209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411</a:t>
            </a:r>
          </a:p>
          <a:p>
            <a:r>
              <a:rPr lang="en-US" sz="600" dirty="0"/>
              <a:t>A/T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F2E150F-6CAF-6F12-6107-79851D4A3BAB}"/>
              </a:ext>
            </a:extLst>
          </p:cNvPr>
          <p:cNvGraphicFramePr>
            <a:graphicFrameLocks noGrp="1"/>
          </p:cNvGraphicFramePr>
          <p:nvPr/>
        </p:nvGraphicFramePr>
        <p:xfrm>
          <a:off x="1010404" y="4021404"/>
          <a:ext cx="554845" cy="5457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845">
                  <a:extLst>
                    <a:ext uri="{9D8B030D-6E8A-4147-A177-3AD203B41FA5}">
                      <a16:colId xmlns:a16="http://schemas.microsoft.com/office/drawing/2014/main" val="1237106248"/>
                    </a:ext>
                  </a:extLst>
                </a:gridCol>
              </a:tblGrid>
              <a:tr h="1364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Arg55&gt;</a:t>
                      </a:r>
                      <a:r>
                        <a:rPr lang="en-US" sz="800" u="none" strike="noStrike" dirty="0" err="1">
                          <a:effectLst/>
                        </a:rPr>
                        <a:t>Trp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2161305"/>
                  </a:ext>
                </a:extLst>
              </a:tr>
              <a:tr h="1364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Asn73&gt;Lys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66647447"/>
                  </a:ext>
                </a:extLst>
              </a:tr>
              <a:tr h="1364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Asn73&gt;</a:t>
                      </a:r>
                      <a:r>
                        <a:rPr lang="en-US" sz="8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2231925"/>
                  </a:ext>
                </a:extLst>
              </a:tr>
              <a:tr h="1364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Arg105&gt;Ser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17188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DBABFE-9B0F-9A9C-989E-A55461FFD5FE}"/>
              </a:ext>
            </a:extLst>
          </p:cNvPr>
          <p:cNvCxnSpPr/>
          <p:nvPr/>
        </p:nvCxnSpPr>
        <p:spPr>
          <a:xfrm>
            <a:off x="1884179" y="2336436"/>
            <a:ext cx="0" cy="108217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3D6522-E5B2-E7E5-3EA4-64578F1B5476}"/>
              </a:ext>
            </a:extLst>
          </p:cNvPr>
          <p:cNvSpPr txBox="1"/>
          <p:nvPr/>
        </p:nvSpPr>
        <p:spPr>
          <a:xfrm>
            <a:off x="1668701" y="3363522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719</a:t>
            </a:r>
          </a:p>
          <a:p>
            <a:r>
              <a:rPr lang="en-US" sz="600" dirty="0"/>
              <a:t>G/T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CFE251-0AA6-BEAD-7877-0EB39AFD8262}"/>
              </a:ext>
            </a:extLst>
          </p:cNvPr>
          <p:cNvCxnSpPr>
            <a:cxnSpLocks/>
          </p:cNvCxnSpPr>
          <p:nvPr/>
        </p:nvCxnSpPr>
        <p:spPr>
          <a:xfrm>
            <a:off x="1932623" y="2452977"/>
            <a:ext cx="0" cy="96332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77FFFB-AA72-1F3A-79CC-9BF986FAA1B6}"/>
              </a:ext>
            </a:extLst>
          </p:cNvPr>
          <p:cNvSpPr txBox="1"/>
          <p:nvPr/>
        </p:nvSpPr>
        <p:spPr>
          <a:xfrm>
            <a:off x="1825514" y="3363522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722</a:t>
            </a:r>
          </a:p>
          <a:p>
            <a:r>
              <a:rPr lang="en-US" sz="600" dirty="0"/>
              <a:t>A/T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8F863E1-DB99-DDB6-9F1B-E78224684433}"/>
              </a:ext>
            </a:extLst>
          </p:cNvPr>
          <p:cNvGraphicFramePr>
            <a:graphicFrameLocks noGrp="1"/>
          </p:cNvGraphicFramePr>
          <p:nvPr/>
        </p:nvGraphicFramePr>
        <p:xfrm>
          <a:off x="1677115" y="3600111"/>
          <a:ext cx="535670" cy="265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670">
                  <a:extLst>
                    <a:ext uri="{9D8B030D-6E8A-4147-A177-3AD203B41FA5}">
                      <a16:colId xmlns:a16="http://schemas.microsoft.com/office/drawing/2014/main" val="3240096421"/>
                    </a:ext>
                  </a:extLst>
                </a:gridCol>
              </a:tblGrid>
              <a:tr h="10458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Arg85&gt;Leu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19389869"/>
                  </a:ext>
                </a:extLst>
              </a:tr>
              <a:tr h="133828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His86&gt;Leu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851624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1F989A-E026-025C-6816-9D346FB3DD36}"/>
              </a:ext>
            </a:extLst>
          </p:cNvPr>
          <p:cNvCxnSpPr/>
          <p:nvPr/>
        </p:nvCxnSpPr>
        <p:spPr>
          <a:xfrm>
            <a:off x="2369598" y="2334128"/>
            <a:ext cx="0" cy="108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04D788-6686-C83B-C23A-C7554C5A18BD}"/>
              </a:ext>
            </a:extLst>
          </p:cNvPr>
          <p:cNvSpPr txBox="1"/>
          <p:nvPr/>
        </p:nvSpPr>
        <p:spPr>
          <a:xfrm>
            <a:off x="2235922" y="339866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969</a:t>
            </a:r>
          </a:p>
          <a:p>
            <a:r>
              <a:rPr lang="en-US" sz="600" dirty="0"/>
              <a:t>T/C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B96106-FF91-82F9-E370-F41C1DC697A6}"/>
              </a:ext>
            </a:extLst>
          </p:cNvPr>
          <p:cNvCxnSpPr/>
          <p:nvPr/>
        </p:nvCxnSpPr>
        <p:spPr>
          <a:xfrm>
            <a:off x="2730221" y="2402643"/>
            <a:ext cx="0" cy="108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E6A76D-6CC9-742F-ABB3-9FBE22605D23}"/>
              </a:ext>
            </a:extLst>
          </p:cNvPr>
          <p:cNvCxnSpPr/>
          <p:nvPr/>
        </p:nvCxnSpPr>
        <p:spPr>
          <a:xfrm>
            <a:off x="2816294" y="2511226"/>
            <a:ext cx="0" cy="108217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97E746-4FD4-B8FA-C127-63998CF705BA}"/>
              </a:ext>
            </a:extLst>
          </p:cNvPr>
          <p:cNvCxnSpPr/>
          <p:nvPr/>
        </p:nvCxnSpPr>
        <p:spPr>
          <a:xfrm>
            <a:off x="3020291" y="2588377"/>
            <a:ext cx="0" cy="1082170"/>
          </a:xfrm>
          <a:prstGeom prst="line">
            <a:avLst/>
          </a:prstGeom>
          <a:ln w="19050" cap="flat" cmpd="sng" algn="ctr">
            <a:solidFill>
              <a:schemeClr val="accent6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F46F8F-36C7-4D6E-2C50-8A45237A2DCB}"/>
              </a:ext>
            </a:extLst>
          </p:cNvPr>
          <p:cNvCxnSpPr/>
          <p:nvPr/>
        </p:nvCxnSpPr>
        <p:spPr>
          <a:xfrm>
            <a:off x="3224695" y="2615199"/>
            <a:ext cx="0" cy="108217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9FAC9C-211A-1D7E-63CD-37D1C25D416E}"/>
              </a:ext>
            </a:extLst>
          </p:cNvPr>
          <p:cNvCxnSpPr/>
          <p:nvPr/>
        </p:nvCxnSpPr>
        <p:spPr>
          <a:xfrm>
            <a:off x="3341698" y="2925573"/>
            <a:ext cx="0" cy="108217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48E9F2-2987-2E41-B0F5-CABD8BD14472}"/>
              </a:ext>
            </a:extLst>
          </p:cNvPr>
          <p:cNvCxnSpPr/>
          <p:nvPr/>
        </p:nvCxnSpPr>
        <p:spPr>
          <a:xfrm>
            <a:off x="3404570" y="3059026"/>
            <a:ext cx="0" cy="108217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2AF8DC-51CF-FAAB-B524-4B9345A1B699}"/>
              </a:ext>
            </a:extLst>
          </p:cNvPr>
          <p:cNvCxnSpPr>
            <a:cxnSpLocks/>
          </p:cNvCxnSpPr>
          <p:nvPr/>
        </p:nvCxnSpPr>
        <p:spPr>
          <a:xfrm>
            <a:off x="3603061" y="3429000"/>
            <a:ext cx="0" cy="395465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31DF7B-26D9-657D-8E14-BCE7A7F3BD30}"/>
              </a:ext>
            </a:extLst>
          </p:cNvPr>
          <p:cNvCxnSpPr>
            <a:cxnSpLocks/>
          </p:cNvCxnSpPr>
          <p:nvPr/>
        </p:nvCxnSpPr>
        <p:spPr>
          <a:xfrm>
            <a:off x="3698810" y="3559305"/>
            <a:ext cx="0" cy="364123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231185-5B04-5C73-0850-CC20F73A52E1}"/>
              </a:ext>
            </a:extLst>
          </p:cNvPr>
          <p:cNvSpPr txBox="1"/>
          <p:nvPr/>
        </p:nvSpPr>
        <p:spPr>
          <a:xfrm>
            <a:off x="2480094" y="348054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1404</a:t>
            </a:r>
          </a:p>
          <a:p>
            <a:r>
              <a:rPr lang="en-US" sz="600" dirty="0"/>
              <a:t>A/T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DDF694-8464-7993-86B4-6BFFB972A72C}"/>
              </a:ext>
            </a:extLst>
          </p:cNvPr>
          <p:cNvSpPr txBox="1"/>
          <p:nvPr/>
        </p:nvSpPr>
        <p:spPr>
          <a:xfrm>
            <a:off x="2627737" y="358838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1428</a:t>
            </a:r>
          </a:p>
          <a:p>
            <a:r>
              <a:rPr lang="en-US" sz="600" dirty="0"/>
              <a:t>C/T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CCB4B6-A433-8BF3-6051-A3ABA5993FE6}"/>
              </a:ext>
            </a:extLst>
          </p:cNvPr>
          <p:cNvSpPr txBox="1"/>
          <p:nvPr/>
        </p:nvSpPr>
        <p:spPr>
          <a:xfrm>
            <a:off x="2836611" y="3647716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</a:rPr>
              <a:t>1672</a:t>
            </a:r>
          </a:p>
          <a:p>
            <a:r>
              <a:rPr lang="en-US" sz="600" dirty="0">
                <a:solidFill>
                  <a:srgbClr val="FF0000"/>
                </a:solidFill>
              </a:rPr>
              <a:t>A/T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5F9079-0239-66C8-B0E2-546E1CB04BD0}"/>
              </a:ext>
            </a:extLst>
          </p:cNvPr>
          <p:cNvSpPr txBox="1"/>
          <p:nvPr/>
        </p:nvSpPr>
        <p:spPr>
          <a:xfrm>
            <a:off x="3063806" y="367463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1855</a:t>
            </a:r>
          </a:p>
          <a:p>
            <a:r>
              <a:rPr lang="en-US" sz="600" dirty="0"/>
              <a:t>T/A</a:t>
            </a:r>
          </a:p>
          <a:p>
            <a:r>
              <a:rPr lang="en-US" sz="600" dirty="0"/>
              <a:t>T/C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A536C7-CEE2-C255-2D18-E949C0E836DD}"/>
              </a:ext>
            </a:extLst>
          </p:cNvPr>
          <p:cNvSpPr txBox="1"/>
          <p:nvPr/>
        </p:nvSpPr>
        <p:spPr>
          <a:xfrm>
            <a:off x="3107320" y="3983446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1866</a:t>
            </a:r>
          </a:p>
          <a:p>
            <a:r>
              <a:rPr lang="en-US" sz="600" dirty="0"/>
              <a:t>A/T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25A6D2-6CCF-DD77-2F8B-712DD3D01DA7}"/>
              </a:ext>
            </a:extLst>
          </p:cNvPr>
          <p:cNvSpPr txBox="1"/>
          <p:nvPr/>
        </p:nvSpPr>
        <p:spPr>
          <a:xfrm>
            <a:off x="3251683" y="412194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1868</a:t>
            </a:r>
          </a:p>
          <a:p>
            <a:r>
              <a:rPr lang="en-US" sz="600" dirty="0"/>
              <a:t>A/T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DCA109-0DA7-3055-866F-13E2AA39B81F}"/>
              </a:ext>
            </a:extLst>
          </p:cNvPr>
          <p:cNvSpPr txBox="1"/>
          <p:nvPr/>
        </p:nvSpPr>
        <p:spPr>
          <a:xfrm>
            <a:off x="3400011" y="381179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2138</a:t>
            </a:r>
          </a:p>
          <a:p>
            <a:r>
              <a:rPr lang="en-US" sz="600" dirty="0"/>
              <a:t>A/T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726CED-A97E-E282-D84D-488B2D8FE832}"/>
              </a:ext>
            </a:extLst>
          </p:cNvPr>
          <p:cNvSpPr txBox="1"/>
          <p:nvPr/>
        </p:nvSpPr>
        <p:spPr>
          <a:xfrm>
            <a:off x="3529575" y="390713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2145</a:t>
            </a:r>
          </a:p>
          <a:p>
            <a:r>
              <a:rPr lang="en-US" sz="600" dirty="0"/>
              <a:t>T/A</a:t>
            </a:r>
          </a:p>
          <a:p>
            <a:r>
              <a:rPr lang="en-US" sz="600" dirty="0"/>
              <a:t>T/C</a:t>
            </a:r>
          </a:p>
        </p:txBody>
      </p:sp>
      <p:pic>
        <p:nvPicPr>
          <p:cNvPr id="1026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74DE8315-73CF-5096-17F6-CB10DE876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102" y="3880721"/>
            <a:ext cx="193780" cy="19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88F97000-AE30-1D39-7F3A-D64D1E7C5DD6}"/>
              </a:ext>
            </a:extLst>
          </p:cNvPr>
          <p:cNvGraphicFramePr>
            <a:graphicFrameLocks noGrp="1"/>
          </p:cNvGraphicFramePr>
          <p:nvPr/>
        </p:nvGraphicFramePr>
        <p:xfrm>
          <a:off x="3164361" y="4355583"/>
          <a:ext cx="609645" cy="973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45">
                  <a:extLst>
                    <a:ext uri="{9D8B030D-6E8A-4147-A177-3AD203B41FA5}">
                      <a16:colId xmlns:a16="http://schemas.microsoft.com/office/drawing/2014/main" val="3863184103"/>
                    </a:ext>
                  </a:extLst>
                </a:gridCol>
              </a:tblGrid>
              <a:tr h="1622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Leu297&gt;Leu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30241261"/>
                  </a:ext>
                </a:extLst>
              </a:tr>
              <a:tr h="1622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Thr300&gt;</a:t>
                      </a:r>
                      <a:r>
                        <a:rPr lang="en-US" sz="8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73092021"/>
                  </a:ext>
                </a:extLst>
              </a:tr>
              <a:tr h="1622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Gly334&gt;Gly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7569860"/>
                  </a:ext>
                </a:extLst>
              </a:tr>
              <a:tr h="1622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Gln391&gt;Leu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53017709"/>
                  </a:ext>
                </a:extLst>
              </a:tr>
              <a:tr h="1622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Ile393&gt;Ile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58094317"/>
                  </a:ext>
                </a:extLst>
              </a:tr>
              <a:tr h="1622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Ile393&gt;Ile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64826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7DB69D8-12D3-BABF-954E-84722038A0A9}"/>
              </a:ext>
            </a:extLst>
          </p:cNvPr>
          <p:cNvGraphicFramePr>
            <a:graphicFrameLocks noGrp="1"/>
          </p:cNvGraphicFramePr>
          <p:nvPr/>
        </p:nvGraphicFramePr>
        <p:xfrm>
          <a:off x="2333481" y="4114881"/>
          <a:ext cx="662168" cy="7161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2168">
                  <a:extLst>
                    <a:ext uri="{9D8B030D-6E8A-4147-A177-3AD203B41FA5}">
                      <a16:colId xmlns:a16="http://schemas.microsoft.com/office/drawing/2014/main" val="1908367666"/>
                    </a:ext>
                  </a:extLst>
                </a:gridCol>
              </a:tblGrid>
              <a:tr h="10148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Phe1&gt;Ser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9337348"/>
                  </a:ext>
                </a:extLst>
              </a:tr>
              <a:tr h="1460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Pro146&gt;Pro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7725844"/>
                  </a:ext>
                </a:extLst>
              </a:tr>
              <a:tr h="1460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Asn154&gt;</a:t>
                      </a:r>
                      <a:r>
                        <a:rPr lang="en-US" sz="8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1530000"/>
                  </a:ext>
                </a:extLst>
              </a:tr>
              <a:tr h="11670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Arg236&gt;</a:t>
                      </a:r>
                      <a:r>
                        <a:rPr lang="en-US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3761705"/>
                  </a:ext>
                </a:extLst>
              </a:tr>
              <a:tr h="14601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Leu297&gt;Met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254511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82D46D6-9E56-8DE8-DCCB-77B0D38F86A5}"/>
              </a:ext>
            </a:extLst>
          </p:cNvPr>
          <p:cNvGraphicFramePr>
            <a:graphicFrameLocks noGrp="1"/>
          </p:cNvGraphicFramePr>
          <p:nvPr/>
        </p:nvGraphicFramePr>
        <p:xfrm>
          <a:off x="3993234" y="3730777"/>
          <a:ext cx="1025561" cy="1183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789">
                  <a:extLst>
                    <a:ext uri="{9D8B030D-6E8A-4147-A177-3AD203B41FA5}">
                      <a16:colId xmlns:a16="http://schemas.microsoft.com/office/drawing/2014/main" val="3550082418"/>
                    </a:ext>
                  </a:extLst>
                </a:gridCol>
                <a:gridCol w="535772">
                  <a:extLst>
                    <a:ext uri="{9D8B030D-6E8A-4147-A177-3AD203B41FA5}">
                      <a16:colId xmlns:a16="http://schemas.microsoft.com/office/drawing/2014/main" val="859200023"/>
                    </a:ext>
                  </a:extLst>
                </a:gridCol>
              </a:tblGrid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2485A&gt;T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Ile6&gt;Leu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8839334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2501A&gt;T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Gln11&gt;Leu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5448837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2511A&gt;T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Arg14&gt;Ser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7476662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2519A&gt;G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Asn17&gt;Ser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7293327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2653A&gt;T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Arg62&gt;*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70558065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2747A&gt;T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Gln93&gt;Leu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74870040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2890A&gt;T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Lys141&gt;*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6779564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3396A&gt;T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Thr310&gt;</a:t>
                      </a:r>
                      <a:r>
                        <a:rPr lang="en-US" sz="8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96776100"/>
                  </a:ext>
                </a:extLst>
              </a:tr>
              <a:tr h="11444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3484A&gt;T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Arg349&gt;*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293171"/>
                  </a:ext>
                </a:extLst>
              </a:tr>
            </a:tbl>
          </a:graphicData>
        </a:graphic>
      </p:graphicFrame>
      <p:pic>
        <p:nvPicPr>
          <p:cNvPr id="57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95578EE8-CEC6-E3B8-7F46-A9DA598DC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70" y="4235416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F30D7F72-3573-AA33-3761-8E5DFF616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69" y="4497352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D13DE5E9-39FA-F1C9-10BF-3C5811A71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69" y="4776015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0B9351-A36F-C741-20DB-241D3E5C1CE6}"/>
              </a:ext>
            </a:extLst>
          </p:cNvPr>
          <p:cNvCxnSpPr/>
          <p:nvPr/>
        </p:nvCxnSpPr>
        <p:spPr>
          <a:xfrm>
            <a:off x="4243588" y="2346830"/>
            <a:ext cx="0" cy="108217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0A1E7D-58E7-7342-CF57-073A3454FED6}"/>
              </a:ext>
            </a:extLst>
          </p:cNvPr>
          <p:cNvCxnSpPr/>
          <p:nvPr/>
        </p:nvCxnSpPr>
        <p:spPr>
          <a:xfrm>
            <a:off x="4329661" y="2407651"/>
            <a:ext cx="0" cy="108217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50BA0C-70DA-F38B-5284-3C5B2539ADD9}"/>
              </a:ext>
            </a:extLst>
          </p:cNvPr>
          <p:cNvCxnSpPr/>
          <p:nvPr/>
        </p:nvCxnSpPr>
        <p:spPr>
          <a:xfrm>
            <a:off x="4379486" y="2420504"/>
            <a:ext cx="0" cy="108217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ADA60D1-A7AD-3B6C-2633-47CD1C503536}"/>
              </a:ext>
            </a:extLst>
          </p:cNvPr>
          <p:cNvCxnSpPr/>
          <p:nvPr/>
        </p:nvCxnSpPr>
        <p:spPr>
          <a:xfrm>
            <a:off x="4436193" y="2452977"/>
            <a:ext cx="0" cy="108217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E4FAFE73-C499-FA29-4F16-3B8A5A96A966}"/>
              </a:ext>
            </a:extLst>
          </p:cNvPr>
          <p:cNvCxnSpPr/>
          <p:nvPr/>
        </p:nvCxnSpPr>
        <p:spPr>
          <a:xfrm>
            <a:off x="4524797" y="2477135"/>
            <a:ext cx="0" cy="108217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5D7A3D8-8055-E3D9-D4F4-5D8017719C7E}"/>
              </a:ext>
            </a:extLst>
          </p:cNvPr>
          <p:cNvCxnSpPr/>
          <p:nvPr/>
        </p:nvCxnSpPr>
        <p:spPr>
          <a:xfrm>
            <a:off x="4586820" y="2485585"/>
            <a:ext cx="0" cy="108217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BF55A7F7-C9C4-1C8E-A39D-CBA96E964F4F}"/>
              </a:ext>
            </a:extLst>
          </p:cNvPr>
          <p:cNvCxnSpPr/>
          <p:nvPr/>
        </p:nvCxnSpPr>
        <p:spPr>
          <a:xfrm>
            <a:off x="4654160" y="2499111"/>
            <a:ext cx="0" cy="108217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2F9646C7-5FDA-ECEF-1CD3-D773F35733A8}"/>
              </a:ext>
            </a:extLst>
          </p:cNvPr>
          <p:cNvCxnSpPr/>
          <p:nvPr/>
        </p:nvCxnSpPr>
        <p:spPr>
          <a:xfrm>
            <a:off x="4803014" y="2558351"/>
            <a:ext cx="0" cy="108217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7A6ED008-AB5F-57F6-EBC8-B838D75D2BEC}"/>
              </a:ext>
            </a:extLst>
          </p:cNvPr>
          <p:cNvCxnSpPr/>
          <p:nvPr/>
        </p:nvCxnSpPr>
        <p:spPr>
          <a:xfrm>
            <a:off x="4886302" y="2599928"/>
            <a:ext cx="0" cy="108217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30" name="Table 1029">
            <a:extLst>
              <a:ext uri="{FF2B5EF4-FFF2-40B4-BE49-F238E27FC236}">
                <a16:creationId xmlns:a16="http://schemas.microsoft.com/office/drawing/2014/main" id="{56EDA1C3-D0B5-B1E0-C330-6C8F5E350FAF}"/>
              </a:ext>
            </a:extLst>
          </p:cNvPr>
          <p:cNvGraphicFramePr>
            <a:graphicFrameLocks noGrp="1"/>
          </p:cNvGraphicFramePr>
          <p:nvPr/>
        </p:nvGraphicFramePr>
        <p:xfrm>
          <a:off x="4928270" y="5583715"/>
          <a:ext cx="1160546" cy="688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766">
                  <a:extLst>
                    <a:ext uri="{9D8B030D-6E8A-4147-A177-3AD203B41FA5}">
                      <a16:colId xmlns:a16="http://schemas.microsoft.com/office/drawing/2014/main" val="3701222702"/>
                    </a:ext>
                  </a:extLst>
                </a:gridCol>
                <a:gridCol w="605780">
                  <a:extLst>
                    <a:ext uri="{9D8B030D-6E8A-4147-A177-3AD203B41FA5}">
                      <a16:colId xmlns:a16="http://schemas.microsoft.com/office/drawing/2014/main" val="1075441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3880C&gt;T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His119&gt;Tyr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37005504"/>
                  </a:ext>
                </a:extLst>
              </a:tr>
              <a:tr h="13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3984T&gt;C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Asn153&gt;</a:t>
                      </a:r>
                      <a:r>
                        <a:rPr lang="en-US" sz="8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01871441"/>
                  </a:ext>
                </a:extLst>
              </a:tr>
              <a:tr h="13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3990C&gt;T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Val155&gt;Val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9683873"/>
                  </a:ext>
                </a:extLst>
              </a:tr>
              <a:tr h="13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3993C&gt;T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Val156&gt;Val</a:t>
                      </a:r>
                      <a:endParaRPr lang="en-US" sz="8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8843667"/>
                  </a:ext>
                </a:extLst>
              </a:tr>
              <a:tr h="13925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4018C&gt;G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Arg165&gt;Gly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57830"/>
                  </a:ext>
                </a:extLst>
              </a:tr>
            </a:tbl>
          </a:graphicData>
        </a:graphic>
      </p:graphicFrame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94185A2-4E26-5660-765D-C03AC0D4E9F4}"/>
              </a:ext>
            </a:extLst>
          </p:cNvPr>
          <p:cNvCxnSpPr>
            <a:cxnSpLocks/>
          </p:cNvCxnSpPr>
          <p:nvPr/>
        </p:nvCxnSpPr>
        <p:spPr>
          <a:xfrm>
            <a:off x="5157216" y="2429791"/>
            <a:ext cx="0" cy="27816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66494F7F-F0D4-AF9F-5F20-6EC93F0CA628}"/>
              </a:ext>
            </a:extLst>
          </p:cNvPr>
          <p:cNvCxnSpPr>
            <a:cxnSpLocks/>
          </p:cNvCxnSpPr>
          <p:nvPr/>
        </p:nvCxnSpPr>
        <p:spPr>
          <a:xfrm>
            <a:off x="5263896" y="2489915"/>
            <a:ext cx="0" cy="27816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C89BE65-0016-21F3-5A8A-03ADD59C31A1}"/>
              </a:ext>
            </a:extLst>
          </p:cNvPr>
          <p:cNvCxnSpPr>
            <a:cxnSpLocks/>
          </p:cNvCxnSpPr>
          <p:nvPr/>
        </p:nvCxnSpPr>
        <p:spPr>
          <a:xfrm>
            <a:off x="5343144" y="2548876"/>
            <a:ext cx="0" cy="27816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C198333-668B-E906-6331-9BEBB09E0AA5}"/>
              </a:ext>
            </a:extLst>
          </p:cNvPr>
          <p:cNvCxnSpPr>
            <a:cxnSpLocks/>
          </p:cNvCxnSpPr>
          <p:nvPr/>
        </p:nvCxnSpPr>
        <p:spPr>
          <a:xfrm>
            <a:off x="5449119" y="2653158"/>
            <a:ext cx="0" cy="27816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95AF6668-EBF1-E26A-545D-67695C250B35}"/>
              </a:ext>
            </a:extLst>
          </p:cNvPr>
          <p:cNvCxnSpPr>
            <a:cxnSpLocks/>
          </p:cNvCxnSpPr>
          <p:nvPr/>
        </p:nvCxnSpPr>
        <p:spPr>
          <a:xfrm>
            <a:off x="5546655" y="2732936"/>
            <a:ext cx="0" cy="278161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38" name="Table 1037">
            <a:extLst>
              <a:ext uri="{FF2B5EF4-FFF2-40B4-BE49-F238E27FC236}">
                <a16:creationId xmlns:a16="http://schemas.microsoft.com/office/drawing/2014/main" id="{EFD7BDA6-1026-6B7B-5140-5B8349EED564}"/>
              </a:ext>
            </a:extLst>
          </p:cNvPr>
          <p:cNvGraphicFramePr>
            <a:graphicFrameLocks noGrp="1"/>
          </p:cNvGraphicFramePr>
          <p:nvPr/>
        </p:nvGraphicFramePr>
        <p:xfrm>
          <a:off x="5720675" y="4596189"/>
          <a:ext cx="859257" cy="697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0744">
                  <a:extLst>
                    <a:ext uri="{9D8B030D-6E8A-4147-A177-3AD203B41FA5}">
                      <a16:colId xmlns:a16="http://schemas.microsoft.com/office/drawing/2014/main" val="1395314137"/>
                    </a:ext>
                  </a:extLst>
                </a:gridCol>
                <a:gridCol w="448513">
                  <a:extLst>
                    <a:ext uri="{9D8B030D-6E8A-4147-A177-3AD203B41FA5}">
                      <a16:colId xmlns:a16="http://schemas.microsoft.com/office/drawing/2014/main" val="3996543444"/>
                    </a:ext>
                  </a:extLst>
                </a:gridCol>
              </a:tblGrid>
              <a:tr h="9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4284A&gt;C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Arg57&gt;Arg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6106780"/>
                  </a:ext>
                </a:extLst>
              </a:tr>
              <a:tr h="9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4449T&gt;G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Val78&gt;Val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5288077"/>
                  </a:ext>
                </a:extLst>
              </a:tr>
              <a:tr h="9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4463G&gt;A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Gly83&gt;Asp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740135"/>
                  </a:ext>
                </a:extLst>
              </a:tr>
              <a:tr h="9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4466A&gt;G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Glu84&gt;Gly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8296990"/>
                  </a:ext>
                </a:extLst>
              </a:tr>
              <a:tr h="9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4491A&gt;G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Pro91&gt;Pro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7677922"/>
                  </a:ext>
                </a:extLst>
              </a:tr>
              <a:tr h="9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4539T&gt;A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Ile107&gt;Ile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67105"/>
                  </a:ext>
                </a:extLst>
              </a:tr>
            </a:tbl>
          </a:graphicData>
        </a:graphic>
      </p:graphicFrame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B496B07-F5F9-154F-046B-4A4AB7C530A4}"/>
              </a:ext>
            </a:extLst>
          </p:cNvPr>
          <p:cNvCxnSpPr>
            <a:cxnSpLocks/>
          </p:cNvCxnSpPr>
          <p:nvPr/>
        </p:nvCxnSpPr>
        <p:spPr>
          <a:xfrm>
            <a:off x="5966024" y="2372178"/>
            <a:ext cx="0" cy="21251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EEE8308B-A03D-23A9-DAED-653CECE34434}"/>
              </a:ext>
            </a:extLst>
          </p:cNvPr>
          <p:cNvCxnSpPr>
            <a:cxnSpLocks/>
          </p:cNvCxnSpPr>
          <p:nvPr/>
        </p:nvCxnSpPr>
        <p:spPr>
          <a:xfrm>
            <a:off x="6088815" y="2433551"/>
            <a:ext cx="0" cy="206621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BC3AC0ED-117D-F06B-6116-6A43D10C4B83}"/>
              </a:ext>
            </a:extLst>
          </p:cNvPr>
          <p:cNvCxnSpPr>
            <a:cxnSpLocks/>
          </p:cNvCxnSpPr>
          <p:nvPr/>
        </p:nvCxnSpPr>
        <p:spPr>
          <a:xfrm>
            <a:off x="6162133" y="2477135"/>
            <a:ext cx="0" cy="20316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4D1682C6-2E49-BBC5-E3C0-0F5B54B4E44C}"/>
              </a:ext>
            </a:extLst>
          </p:cNvPr>
          <p:cNvCxnSpPr>
            <a:cxnSpLocks/>
          </p:cNvCxnSpPr>
          <p:nvPr/>
        </p:nvCxnSpPr>
        <p:spPr>
          <a:xfrm>
            <a:off x="6230100" y="2551429"/>
            <a:ext cx="0" cy="197559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201E062F-ED39-2C6B-73E8-E7AFB4AA2EF8}"/>
              </a:ext>
            </a:extLst>
          </p:cNvPr>
          <p:cNvCxnSpPr>
            <a:cxnSpLocks/>
          </p:cNvCxnSpPr>
          <p:nvPr/>
        </p:nvCxnSpPr>
        <p:spPr>
          <a:xfrm>
            <a:off x="6291193" y="2588377"/>
            <a:ext cx="0" cy="197559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1061" name="Table 1060">
            <a:extLst>
              <a:ext uri="{FF2B5EF4-FFF2-40B4-BE49-F238E27FC236}">
                <a16:creationId xmlns:a16="http://schemas.microsoft.com/office/drawing/2014/main" id="{B0F4AE32-04AD-C030-7C12-FF94F5B8CE11}"/>
              </a:ext>
            </a:extLst>
          </p:cNvPr>
          <p:cNvGraphicFramePr>
            <a:graphicFrameLocks noGrp="1"/>
          </p:cNvGraphicFramePr>
          <p:nvPr/>
        </p:nvGraphicFramePr>
        <p:xfrm>
          <a:off x="6723494" y="5195715"/>
          <a:ext cx="1009239" cy="16268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439">
                  <a:extLst>
                    <a:ext uri="{9D8B030D-6E8A-4147-A177-3AD203B41FA5}">
                      <a16:colId xmlns:a16="http://schemas.microsoft.com/office/drawing/2014/main" val="2484450766"/>
                    </a:ext>
                  </a:extLst>
                </a:gridCol>
                <a:gridCol w="526800">
                  <a:extLst>
                    <a:ext uri="{9D8B030D-6E8A-4147-A177-3AD203B41FA5}">
                      <a16:colId xmlns:a16="http://schemas.microsoft.com/office/drawing/2014/main" val="1954183943"/>
                    </a:ext>
                  </a:extLst>
                </a:gridCol>
              </a:tblGrid>
              <a:tr h="7886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4617T&gt;A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Gly1&gt;Gly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295396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4617T&gt;C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Gly1&gt;Gly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3171924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4922A&gt;G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Lys104&gt;Arg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8171609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4922A&gt;T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Lys104&gt;Met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35768906"/>
                  </a:ext>
                </a:extLst>
              </a:tr>
              <a:tr h="10103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*5166_*5167insA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01902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5493T&gt;A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Ser294&gt;Ser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47791304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5493T&gt;C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Ser294&gt;Arg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43773283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5496C&gt;T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Ile295&gt;Ile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084250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6054A&gt;T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Glu481&gt;Asp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9126756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6098C&gt;A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Pro496&gt;Gln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41896219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6098C&gt;T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Pro496&gt;Leu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43348682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6147A&gt;T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Pro512&gt;Pro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1067226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6174G&gt;T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Glu521&gt;Asp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5499549"/>
                  </a:ext>
                </a:extLst>
              </a:tr>
              <a:tr h="10103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6204G&gt;A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Arg531&gt;Arg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698756"/>
                  </a:ext>
                </a:extLst>
              </a:tr>
            </a:tbl>
          </a:graphicData>
        </a:graphic>
      </p:graphicFrame>
      <p:pic>
        <p:nvPicPr>
          <p:cNvPr id="1062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95E46902-2B1F-83ED-ED0E-5CFE5039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49" y="5648745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A6650A5-7D9B-5C10-3DA5-5D197259E3D8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6805275" y="2346830"/>
            <a:ext cx="16732" cy="2775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7D8256B4-85A8-E340-802A-590FD1F2C273}"/>
              </a:ext>
            </a:extLst>
          </p:cNvPr>
          <p:cNvCxnSpPr>
            <a:cxnSpLocks/>
          </p:cNvCxnSpPr>
          <p:nvPr/>
        </p:nvCxnSpPr>
        <p:spPr>
          <a:xfrm flipH="1">
            <a:off x="6857970" y="2479149"/>
            <a:ext cx="22741" cy="257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DB2D9065-83FC-A231-927D-91217EF0E7EE}"/>
              </a:ext>
            </a:extLst>
          </p:cNvPr>
          <p:cNvCxnSpPr>
            <a:cxnSpLocks/>
          </p:cNvCxnSpPr>
          <p:nvPr/>
        </p:nvCxnSpPr>
        <p:spPr>
          <a:xfrm flipH="1">
            <a:off x="6952418" y="2526111"/>
            <a:ext cx="22741" cy="257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48AFC3ED-CB57-7AB7-943A-6BBDAE50C2D1}"/>
              </a:ext>
            </a:extLst>
          </p:cNvPr>
          <p:cNvCxnSpPr>
            <a:cxnSpLocks/>
          </p:cNvCxnSpPr>
          <p:nvPr/>
        </p:nvCxnSpPr>
        <p:spPr>
          <a:xfrm flipH="1">
            <a:off x="7003427" y="2544885"/>
            <a:ext cx="22741" cy="257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CC139755-09CD-A6F2-6F07-1B07D0F25421}"/>
              </a:ext>
            </a:extLst>
          </p:cNvPr>
          <p:cNvCxnSpPr>
            <a:cxnSpLocks/>
          </p:cNvCxnSpPr>
          <p:nvPr/>
        </p:nvCxnSpPr>
        <p:spPr>
          <a:xfrm flipH="1">
            <a:off x="7031519" y="2625215"/>
            <a:ext cx="42372" cy="25041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2014C55C-28F5-C741-E7CA-F0FB025F1B57}"/>
              </a:ext>
            </a:extLst>
          </p:cNvPr>
          <p:cNvCxnSpPr>
            <a:cxnSpLocks/>
          </p:cNvCxnSpPr>
          <p:nvPr/>
        </p:nvCxnSpPr>
        <p:spPr>
          <a:xfrm flipH="1">
            <a:off x="7101787" y="2689441"/>
            <a:ext cx="26037" cy="2413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49344B89-AB34-4CC1-0062-CC5AABC6411E}"/>
              </a:ext>
            </a:extLst>
          </p:cNvPr>
          <p:cNvCxnSpPr>
            <a:cxnSpLocks/>
          </p:cNvCxnSpPr>
          <p:nvPr/>
        </p:nvCxnSpPr>
        <p:spPr>
          <a:xfrm flipH="1">
            <a:off x="7127218" y="2823022"/>
            <a:ext cx="27696" cy="2272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0FC83556-3FDE-A4ED-9CA8-66B067EFA3F5}"/>
              </a:ext>
            </a:extLst>
          </p:cNvPr>
          <p:cNvCxnSpPr>
            <a:cxnSpLocks/>
          </p:cNvCxnSpPr>
          <p:nvPr/>
        </p:nvCxnSpPr>
        <p:spPr>
          <a:xfrm flipH="1">
            <a:off x="7164167" y="2961589"/>
            <a:ext cx="27260" cy="2088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BD5A0A90-0F8D-C9C0-9251-28E6ED9563AA}"/>
              </a:ext>
            </a:extLst>
          </p:cNvPr>
          <p:cNvCxnSpPr>
            <a:cxnSpLocks/>
          </p:cNvCxnSpPr>
          <p:nvPr/>
        </p:nvCxnSpPr>
        <p:spPr>
          <a:xfrm flipH="1">
            <a:off x="7228114" y="2751003"/>
            <a:ext cx="26037" cy="2413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9F4BD604-9C53-7614-0A42-B171FE700815}"/>
              </a:ext>
            </a:extLst>
          </p:cNvPr>
          <p:cNvCxnSpPr>
            <a:cxnSpLocks/>
          </p:cNvCxnSpPr>
          <p:nvPr/>
        </p:nvCxnSpPr>
        <p:spPr>
          <a:xfrm flipH="1">
            <a:off x="7256720" y="2884584"/>
            <a:ext cx="27696" cy="2272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2084E3D0-0A09-DF70-F3ED-4C25EDDD8703}"/>
              </a:ext>
            </a:extLst>
          </p:cNvPr>
          <p:cNvCxnSpPr>
            <a:cxnSpLocks/>
          </p:cNvCxnSpPr>
          <p:nvPr/>
        </p:nvCxnSpPr>
        <p:spPr>
          <a:xfrm flipH="1">
            <a:off x="7290494" y="3023151"/>
            <a:ext cx="27260" cy="2088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4C897DED-98D3-CE05-D559-63BB5A2CA989}"/>
              </a:ext>
            </a:extLst>
          </p:cNvPr>
          <p:cNvCxnSpPr>
            <a:cxnSpLocks/>
          </p:cNvCxnSpPr>
          <p:nvPr/>
        </p:nvCxnSpPr>
        <p:spPr>
          <a:xfrm flipH="1">
            <a:off x="7325821" y="3059026"/>
            <a:ext cx="28620" cy="20702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12182156-B0B9-BE1C-6304-04CDD992F0CF}"/>
              </a:ext>
            </a:extLst>
          </p:cNvPr>
          <p:cNvCxnSpPr>
            <a:cxnSpLocks/>
          </p:cNvCxnSpPr>
          <p:nvPr/>
        </p:nvCxnSpPr>
        <p:spPr>
          <a:xfrm flipH="1">
            <a:off x="7364701" y="3116094"/>
            <a:ext cx="29087" cy="20057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5DABA732-B445-581E-230A-9DA5F59B9041}"/>
              </a:ext>
            </a:extLst>
          </p:cNvPr>
          <p:cNvCxnSpPr>
            <a:cxnSpLocks/>
          </p:cNvCxnSpPr>
          <p:nvPr/>
        </p:nvCxnSpPr>
        <p:spPr>
          <a:xfrm flipH="1">
            <a:off x="7394744" y="3167974"/>
            <a:ext cx="26009" cy="20060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93" name="Table 1092">
            <a:extLst>
              <a:ext uri="{FF2B5EF4-FFF2-40B4-BE49-F238E27FC236}">
                <a16:creationId xmlns:a16="http://schemas.microsoft.com/office/drawing/2014/main" id="{022E07D8-3BE9-6621-22EE-49721DBBC711}"/>
              </a:ext>
            </a:extLst>
          </p:cNvPr>
          <p:cNvGraphicFramePr>
            <a:graphicFrameLocks noGrp="1"/>
          </p:cNvGraphicFramePr>
          <p:nvPr/>
        </p:nvGraphicFramePr>
        <p:xfrm>
          <a:off x="7504116" y="3990755"/>
          <a:ext cx="726775" cy="302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415">
                  <a:extLst>
                    <a:ext uri="{9D8B030D-6E8A-4147-A177-3AD203B41FA5}">
                      <a16:colId xmlns:a16="http://schemas.microsoft.com/office/drawing/2014/main" val="490259119"/>
                    </a:ext>
                  </a:extLst>
                </a:gridCol>
                <a:gridCol w="379360">
                  <a:extLst>
                    <a:ext uri="{9D8B030D-6E8A-4147-A177-3AD203B41FA5}">
                      <a16:colId xmlns:a16="http://schemas.microsoft.com/office/drawing/2014/main" val="1390250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6528A&gt;C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Thr20&gt;</a:t>
                      </a:r>
                      <a:r>
                        <a:rPr lang="en-US" sz="6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</a:t>
                      </a:r>
                      <a:endParaRPr lang="en-US" sz="6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56840002"/>
                  </a:ext>
                </a:extLst>
              </a:tr>
              <a:tr h="8541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6576A&gt;C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Gly36&gt;Gly</a:t>
                      </a:r>
                      <a:endParaRPr lang="en-US" sz="6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45546735"/>
                  </a:ext>
                </a:extLst>
              </a:tr>
              <a:tr h="8541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u="none" strike="noStrike" dirty="0">
                          <a:effectLst/>
                        </a:rPr>
                        <a:t>6576A&gt;T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Gly36&gt;Gly</a:t>
                      </a:r>
                      <a:endParaRPr lang="en-US" sz="6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898017"/>
                  </a:ext>
                </a:extLst>
              </a:tr>
            </a:tbl>
          </a:graphicData>
        </a:graphic>
      </p:graphicFrame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384D82AE-45E2-301E-05ED-D4397ADB2F84}"/>
              </a:ext>
            </a:extLst>
          </p:cNvPr>
          <p:cNvCxnSpPr>
            <a:stCxn id="7" idx="1"/>
          </p:cNvCxnSpPr>
          <p:nvPr/>
        </p:nvCxnSpPr>
        <p:spPr>
          <a:xfrm flipH="1">
            <a:off x="7616757" y="2449559"/>
            <a:ext cx="779" cy="1427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09F75BC9-3BF1-B431-6BD2-C0E828E2890A}"/>
              </a:ext>
            </a:extLst>
          </p:cNvPr>
          <p:cNvCxnSpPr/>
          <p:nvPr/>
        </p:nvCxnSpPr>
        <p:spPr>
          <a:xfrm flipH="1">
            <a:off x="7825583" y="2519333"/>
            <a:ext cx="779" cy="1427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08C75AB9-E704-95F6-6B65-9851A1BA05E1}"/>
              </a:ext>
            </a:extLst>
          </p:cNvPr>
          <p:cNvCxnSpPr/>
          <p:nvPr/>
        </p:nvCxnSpPr>
        <p:spPr>
          <a:xfrm flipH="1">
            <a:off x="7784223" y="2511973"/>
            <a:ext cx="779" cy="1427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98" name="Table 1097">
            <a:extLst>
              <a:ext uri="{FF2B5EF4-FFF2-40B4-BE49-F238E27FC236}">
                <a16:creationId xmlns:a16="http://schemas.microsoft.com/office/drawing/2014/main" id="{D815FF81-CBC9-F06F-3194-425AE467D115}"/>
              </a:ext>
            </a:extLst>
          </p:cNvPr>
          <p:cNvGraphicFramePr>
            <a:graphicFrameLocks noGrp="1"/>
          </p:cNvGraphicFramePr>
          <p:nvPr/>
        </p:nvGraphicFramePr>
        <p:xfrm>
          <a:off x="8169253" y="4795642"/>
          <a:ext cx="1017621" cy="127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445">
                  <a:extLst>
                    <a:ext uri="{9D8B030D-6E8A-4147-A177-3AD203B41FA5}">
                      <a16:colId xmlns:a16="http://schemas.microsoft.com/office/drawing/2014/main" val="717036356"/>
                    </a:ext>
                  </a:extLst>
                </a:gridCol>
                <a:gridCol w="531176">
                  <a:extLst>
                    <a:ext uri="{9D8B030D-6E8A-4147-A177-3AD203B41FA5}">
                      <a16:colId xmlns:a16="http://schemas.microsoft.com/office/drawing/2014/main" val="3591394177"/>
                    </a:ext>
                  </a:extLst>
                </a:gridCol>
              </a:tblGrid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6936C&gt;T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Asp9&gt;Asp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765790"/>
                  </a:ext>
                </a:extLst>
              </a:tr>
              <a:tr h="92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*6992_*6993insTTT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33608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7015C&gt;T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Leu34&gt;Leu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60890053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7029G&gt;A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Pro38&gt;Pro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1674603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7029G&gt;T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Pro38&gt;Pro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3335776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7062A&gt;T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Thr49&gt;</a:t>
                      </a:r>
                      <a:r>
                        <a:rPr lang="en-US" sz="7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Thr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1504374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7077A&gt;T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Pro54&gt;Pro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27536331"/>
                  </a:ext>
                </a:extLst>
              </a:tr>
              <a:tr h="921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*7267_*7268insT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26801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7356A&gt;G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Lys147&gt;Lys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80060130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7444A&gt;T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Met177&gt;Leu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0162180"/>
                  </a:ext>
                </a:extLst>
              </a:tr>
              <a:tr h="9215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7657A&gt;T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Met248&gt;Leu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632319"/>
                  </a:ext>
                </a:extLst>
              </a:tr>
            </a:tbl>
          </a:graphicData>
        </a:graphic>
      </p:graphicFrame>
      <p:pic>
        <p:nvPicPr>
          <p:cNvPr id="1099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B07F7418-9BD3-1BC6-6E0F-9EE9788A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880" y="5606354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F5482982-B846-A1B2-4AF2-62F8AF55D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66" y="4917817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47E79F3-A447-CC10-F770-86BC0CD9EFD1}"/>
              </a:ext>
            </a:extLst>
          </p:cNvPr>
          <p:cNvCxnSpPr>
            <a:cxnSpLocks/>
          </p:cNvCxnSpPr>
          <p:nvPr/>
        </p:nvCxnSpPr>
        <p:spPr>
          <a:xfrm flipH="1">
            <a:off x="8314254" y="2334128"/>
            <a:ext cx="26037" cy="24136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0604EDCA-782D-E5F9-5B04-DC90E88EDB14}"/>
              </a:ext>
            </a:extLst>
          </p:cNvPr>
          <p:cNvCxnSpPr>
            <a:cxnSpLocks/>
          </p:cNvCxnSpPr>
          <p:nvPr/>
        </p:nvCxnSpPr>
        <p:spPr>
          <a:xfrm flipH="1">
            <a:off x="8361918" y="2420504"/>
            <a:ext cx="27696" cy="2272150"/>
          </a:xfrm>
          <a:prstGeom prst="line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B54028F7-0130-22E5-3E75-394B78801628}"/>
              </a:ext>
            </a:extLst>
          </p:cNvPr>
          <p:cNvCxnSpPr>
            <a:cxnSpLocks/>
          </p:cNvCxnSpPr>
          <p:nvPr/>
        </p:nvCxnSpPr>
        <p:spPr>
          <a:xfrm flipH="1">
            <a:off x="8415960" y="2531720"/>
            <a:ext cx="27260" cy="20889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9ED1175C-EF0E-BD1E-3E4F-5EEB3E0EF95C}"/>
              </a:ext>
            </a:extLst>
          </p:cNvPr>
          <p:cNvCxnSpPr>
            <a:cxnSpLocks/>
          </p:cNvCxnSpPr>
          <p:nvPr/>
        </p:nvCxnSpPr>
        <p:spPr>
          <a:xfrm flipH="1">
            <a:off x="8531181" y="2337570"/>
            <a:ext cx="26037" cy="24136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7AFFB6B0-261C-D8BA-819E-74F099600D41}"/>
              </a:ext>
            </a:extLst>
          </p:cNvPr>
          <p:cNvCxnSpPr>
            <a:cxnSpLocks/>
          </p:cNvCxnSpPr>
          <p:nvPr/>
        </p:nvCxnSpPr>
        <p:spPr>
          <a:xfrm flipH="1">
            <a:off x="8559787" y="2471151"/>
            <a:ext cx="27696" cy="22721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53F53055-BC97-125D-3D32-C0BC0DF40C40}"/>
              </a:ext>
            </a:extLst>
          </p:cNvPr>
          <p:cNvCxnSpPr>
            <a:cxnSpLocks/>
          </p:cNvCxnSpPr>
          <p:nvPr/>
        </p:nvCxnSpPr>
        <p:spPr>
          <a:xfrm flipH="1">
            <a:off x="8593561" y="2609718"/>
            <a:ext cx="27260" cy="20889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4ECB20F-FCE5-DFE7-35F0-88EA05F41047}"/>
              </a:ext>
            </a:extLst>
          </p:cNvPr>
          <p:cNvCxnSpPr>
            <a:cxnSpLocks/>
          </p:cNvCxnSpPr>
          <p:nvPr/>
        </p:nvCxnSpPr>
        <p:spPr>
          <a:xfrm flipH="1">
            <a:off x="8628888" y="2645593"/>
            <a:ext cx="28620" cy="2070295"/>
          </a:xfrm>
          <a:prstGeom prst="line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1FEA31FA-9B4C-96D2-2421-979A917C8B97}"/>
              </a:ext>
            </a:extLst>
          </p:cNvPr>
          <p:cNvCxnSpPr>
            <a:cxnSpLocks/>
          </p:cNvCxnSpPr>
          <p:nvPr/>
        </p:nvCxnSpPr>
        <p:spPr>
          <a:xfrm flipH="1">
            <a:off x="8667768" y="2702661"/>
            <a:ext cx="29087" cy="200574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11236AFB-75AC-0229-68FA-E77D452546C6}"/>
              </a:ext>
            </a:extLst>
          </p:cNvPr>
          <p:cNvCxnSpPr>
            <a:cxnSpLocks/>
          </p:cNvCxnSpPr>
          <p:nvPr/>
        </p:nvCxnSpPr>
        <p:spPr>
          <a:xfrm flipH="1">
            <a:off x="8723820" y="2754541"/>
            <a:ext cx="26009" cy="20060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D90FA1AD-688F-55CD-CD7C-BEDA5C03482C}"/>
              </a:ext>
            </a:extLst>
          </p:cNvPr>
          <p:cNvCxnSpPr>
            <a:cxnSpLocks/>
          </p:cNvCxnSpPr>
          <p:nvPr/>
        </p:nvCxnSpPr>
        <p:spPr>
          <a:xfrm flipH="1">
            <a:off x="8457722" y="2574590"/>
            <a:ext cx="27260" cy="2088906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A2A6EC93-993C-B147-38EA-12905F835F3C}"/>
              </a:ext>
            </a:extLst>
          </p:cNvPr>
          <p:cNvCxnSpPr>
            <a:cxnSpLocks/>
          </p:cNvCxnSpPr>
          <p:nvPr/>
        </p:nvCxnSpPr>
        <p:spPr>
          <a:xfrm flipH="1">
            <a:off x="8778782" y="2783213"/>
            <a:ext cx="26009" cy="20060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12" name="Table 1111">
            <a:extLst>
              <a:ext uri="{FF2B5EF4-FFF2-40B4-BE49-F238E27FC236}">
                <a16:creationId xmlns:a16="http://schemas.microsoft.com/office/drawing/2014/main" id="{70129121-7C95-7BD5-5B4D-A27E0288E882}"/>
              </a:ext>
            </a:extLst>
          </p:cNvPr>
          <p:cNvGraphicFramePr>
            <a:graphicFrameLocks noGrp="1"/>
          </p:cNvGraphicFramePr>
          <p:nvPr/>
        </p:nvGraphicFramePr>
        <p:xfrm>
          <a:off x="9383694" y="4776015"/>
          <a:ext cx="1043602" cy="12782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865">
                  <a:extLst>
                    <a:ext uri="{9D8B030D-6E8A-4147-A177-3AD203B41FA5}">
                      <a16:colId xmlns:a16="http://schemas.microsoft.com/office/drawing/2014/main" val="4254266702"/>
                    </a:ext>
                  </a:extLst>
                </a:gridCol>
                <a:gridCol w="544737">
                  <a:extLst>
                    <a:ext uri="{9D8B030D-6E8A-4147-A177-3AD203B41FA5}">
                      <a16:colId xmlns:a16="http://schemas.microsoft.com/office/drawing/2014/main" val="3897253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7840T&gt;C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Ser54&gt;Pro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0101306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7929A&gt;T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Gly83&gt;Gly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8575501"/>
                  </a:ext>
                </a:extLst>
              </a:tr>
              <a:tr h="979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*7960_*7961insA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31328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8169T&gt;G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Arg163&gt;Arg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6038874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8466C&gt;T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Ser262&gt;Ser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3937868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8520C&gt;G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Asn280&gt;</a:t>
                      </a:r>
                      <a:r>
                        <a:rPr lang="en-US" sz="7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Asn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3513013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8795C&gt;A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Ala372&gt;Glu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94505690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8795C&gt;T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Ala372&gt;Val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31490247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9900A&gt;G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Val790&gt;Val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7927188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9900A&gt;T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Val790&gt;Val</a:t>
                      </a:r>
                      <a:endParaRPr lang="en-US" sz="700" b="1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8428061"/>
                  </a:ext>
                </a:extLst>
              </a:tr>
              <a:tr h="9796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10322A&gt;T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Asp881&gt;Val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444480"/>
                  </a:ext>
                </a:extLst>
              </a:tr>
            </a:tbl>
          </a:graphicData>
        </a:graphic>
      </p:graphicFrame>
      <p:pic>
        <p:nvPicPr>
          <p:cNvPr id="1113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C4F459A0-40FE-0C31-77E0-D2AB74D88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323" y="5001817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2B91413-D0EE-A12D-E6BE-105CF7AC2F9D}"/>
              </a:ext>
            </a:extLst>
          </p:cNvPr>
          <p:cNvCxnSpPr>
            <a:cxnSpLocks/>
          </p:cNvCxnSpPr>
          <p:nvPr/>
        </p:nvCxnSpPr>
        <p:spPr>
          <a:xfrm flipH="1">
            <a:off x="9448774" y="2466968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7235A798-9291-8F79-B861-40855DC85206}"/>
              </a:ext>
            </a:extLst>
          </p:cNvPr>
          <p:cNvCxnSpPr>
            <a:cxnSpLocks/>
          </p:cNvCxnSpPr>
          <p:nvPr/>
        </p:nvCxnSpPr>
        <p:spPr>
          <a:xfrm flipH="1">
            <a:off x="9518700" y="2514593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1F6E6DBB-13D3-F388-2807-9EB1C3B1D133}"/>
              </a:ext>
            </a:extLst>
          </p:cNvPr>
          <p:cNvCxnSpPr>
            <a:cxnSpLocks/>
          </p:cNvCxnSpPr>
          <p:nvPr/>
        </p:nvCxnSpPr>
        <p:spPr>
          <a:xfrm flipH="1">
            <a:off x="9588705" y="2590186"/>
            <a:ext cx="26009" cy="2006003"/>
          </a:xfrm>
          <a:prstGeom prst="line">
            <a:avLst/>
          </a:prstGeom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727A8DAC-F9A0-E8E4-3CC7-029781AF4E84}"/>
              </a:ext>
            </a:extLst>
          </p:cNvPr>
          <p:cNvCxnSpPr>
            <a:cxnSpLocks/>
          </p:cNvCxnSpPr>
          <p:nvPr/>
        </p:nvCxnSpPr>
        <p:spPr>
          <a:xfrm flipH="1">
            <a:off x="9685897" y="2538881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05133760-EA63-D5D9-4D64-6D3CF4B9D576}"/>
              </a:ext>
            </a:extLst>
          </p:cNvPr>
          <p:cNvCxnSpPr>
            <a:cxnSpLocks/>
          </p:cNvCxnSpPr>
          <p:nvPr/>
        </p:nvCxnSpPr>
        <p:spPr>
          <a:xfrm flipH="1">
            <a:off x="9796393" y="2564753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7CE0A47D-4AE4-543F-2791-7CDFBBE226F1}"/>
              </a:ext>
            </a:extLst>
          </p:cNvPr>
          <p:cNvCxnSpPr>
            <a:cxnSpLocks/>
          </p:cNvCxnSpPr>
          <p:nvPr/>
        </p:nvCxnSpPr>
        <p:spPr>
          <a:xfrm flipH="1">
            <a:off x="9858519" y="2573073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72F68913-652C-FDA9-E2D3-42A2E10DE8B2}"/>
              </a:ext>
            </a:extLst>
          </p:cNvPr>
          <p:cNvCxnSpPr>
            <a:cxnSpLocks/>
          </p:cNvCxnSpPr>
          <p:nvPr/>
        </p:nvCxnSpPr>
        <p:spPr>
          <a:xfrm flipH="1">
            <a:off x="9930069" y="2625215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F8A1F5A6-FAAF-0B2E-82AB-A1FEDCD9EDAD}"/>
              </a:ext>
            </a:extLst>
          </p:cNvPr>
          <p:cNvCxnSpPr>
            <a:cxnSpLocks/>
          </p:cNvCxnSpPr>
          <p:nvPr/>
        </p:nvCxnSpPr>
        <p:spPr>
          <a:xfrm flipH="1">
            <a:off x="10009897" y="2625215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DCBA589E-9CE8-706A-F06A-A9FD70776948}"/>
              </a:ext>
            </a:extLst>
          </p:cNvPr>
          <p:cNvCxnSpPr>
            <a:cxnSpLocks/>
          </p:cNvCxnSpPr>
          <p:nvPr/>
        </p:nvCxnSpPr>
        <p:spPr>
          <a:xfrm flipH="1">
            <a:off x="10089726" y="2637519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94EC1FD2-6C95-8978-B500-223BCD6F282F}"/>
              </a:ext>
            </a:extLst>
          </p:cNvPr>
          <p:cNvCxnSpPr>
            <a:cxnSpLocks/>
          </p:cNvCxnSpPr>
          <p:nvPr/>
        </p:nvCxnSpPr>
        <p:spPr>
          <a:xfrm flipH="1">
            <a:off x="10147783" y="2667545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19B06184-EFCA-8FDA-3631-8608E2756671}"/>
              </a:ext>
            </a:extLst>
          </p:cNvPr>
          <p:cNvCxnSpPr>
            <a:cxnSpLocks/>
          </p:cNvCxnSpPr>
          <p:nvPr/>
        </p:nvCxnSpPr>
        <p:spPr>
          <a:xfrm flipH="1">
            <a:off x="10221532" y="2694441"/>
            <a:ext cx="26009" cy="2006003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26" name="Table 1125">
            <a:extLst>
              <a:ext uri="{FF2B5EF4-FFF2-40B4-BE49-F238E27FC236}">
                <a16:creationId xmlns:a16="http://schemas.microsoft.com/office/drawing/2014/main" id="{49D6F738-C973-F624-3146-CC670038A168}"/>
              </a:ext>
            </a:extLst>
          </p:cNvPr>
          <p:cNvGraphicFramePr>
            <a:graphicFrameLocks noGrp="1"/>
          </p:cNvGraphicFramePr>
          <p:nvPr/>
        </p:nvGraphicFramePr>
        <p:xfrm>
          <a:off x="9385063" y="6141560"/>
          <a:ext cx="1084425" cy="447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379">
                  <a:extLst>
                    <a:ext uri="{9D8B030D-6E8A-4147-A177-3AD203B41FA5}">
                      <a16:colId xmlns:a16="http://schemas.microsoft.com/office/drawing/2014/main" val="227115379"/>
                    </a:ext>
                  </a:extLst>
                </a:gridCol>
                <a:gridCol w="566046">
                  <a:extLst>
                    <a:ext uri="{9D8B030D-6E8A-4147-A177-3AD203B41FA5}">
                      <a16:colId xmlns:a16="http://schemas.microsoft.com/office/drawing/2014/main" val="3626917989"/>
                    </a:ext>
                  </a:extLst>
                </a:gridCol>
              </a:tblGrid>
              <a:tr h="1493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*9063_*9064insA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251309"/>
                  </a:ext>
                </a:extLst>
              </a:tr>
              <a:tr h="14933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*8286_*8287G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392"/>
                  </a:ext>
                </a:extLst>
              </a:tr>
              <a:tr h="149332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10322A&gt;G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Asp881&gt;Gly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47494"/>
                  </a:ext>
                </a:extLst>
              </a:tr>
            </a:tbl>
          </a:graphicData>
        </a:graphic>
      </p:graphicFrame>
      <p:pic>
        <p:nvPicPr>
          <p:cNvPr id="1127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B233F3C6-0995-BCB3-D929-A4AD1C05C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744" y="6140715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" name="Picture 2" descr="Red Stop Sign With Hand - Red Octagonal Stop Sign with Hand - CleanPNG /  KissPNG">
            <a:extLst>
              <a:ext uri="{FF2B5EF4-FFF2-40B4-BE49-F238E27FC236}">
                <a16:creationId xmlns:a16="http://schemas.microsoft.com/office/drawing/2014/main" id="{EB12CA37-E27E-2DD9-EC2B-47EC30AE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195" y="6319056"/>
            <a:ext cx="131473" cy="1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91250A-2876-76E1-2D94-74523201817F}"/>
              </a:ext>
            </a:extLst>
          </p:cNvPr>
          <p:cNvSpPr txBox="1"/>
          <p:nvPr/>
        </p:nvSpPr>
        <p:spPr>
          <a:xfrm>
            <a:off x="155305" y="167268"/>
            <a:ext cx="8701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SEQUENCING WNV-NY99</a:t>
            </a:r>
            <a:r>
              <a:rPr lang="en-US" dirty="0">
                <a:sym typeface="Wingdings" pitchFamily="2" charset="2"/>
              </a:rPr>
              <a:t> grow in Vero for 42h </a:t>
            </a:r>
            <a:endParaRPr lang="en-US" dirty="0"/>
          </a:p>
          <a:p>
            <a:r>
              <a:rPr lang="en-US" sz="1800" b="1" i="1" u="sng" dirty="0">
                <a:solidFill>
                  <a:srgbClr val="800080"/>
                </a:solidFill>
                <a:effectLst/>
                <a:latin typeface="Aptos" panose="020B0004020202020204" pitchFamily="34" charset="0"/>
                <a:hlinkClick r:id="rId4" tooltip="https://nam10.safelinks.protection.outlook.com/?url=https%3A%2F%2Fwww.google.com%2Fsearch%3Fsca_esv%3D3a74d9e957c622ad%26rlz%3D1C5MACD_enUS1143US1144%26q%3Daccession%2Bnumber%2Bwest%2Bnile%2Bvirus%2Bny99%2B382%26spell%3D1%26sa%3DX%26ved%3D2ahUKEwj4r8ioxMuLAxUEl4kEHSpCBKYQkeECKAB6BAgKEAE&amp;data=05%7C02%7Cakgul%40wustl.edu%7C3330eeac29ae4954f0c308dd56b7f0c5%7C4ccca3b571cd4e6d974b4d9beb96c6d6%7C0%7C0%7C638762070201613936%7CUnknown%7CTWFpbGZsb3d8eyJFbXB0eU1hcGkiOnRydWUsIlYiOiIwLjAuMDAwMCIsIlAiOiJXaW4zMiIsIkFOIjoiTWFpbCIsIldUIjoyfQ%3D%3D%7C0%7C%7C%7C&amp;sdata=shQaDRWlE14RSkTKvcJlkztxxoOxguOvk%2FOKZfHXEcM%3D&amp;reserved=0"/>
              </a:rPr>
              <a:t>west</a:t>
            </a:r>
            <a:r>
              <a:rPr lang="en-US" sz="1800" b="0" i="0" u="sng" dirty="0">
                <a:solidFill>
                  <a:srgbClr val="800080"/>
                </a:solidFill>
                <a:effectLst/>
                <a:latin typeface="Aptos" panose="020B0004020202020204" pitchFamily="34" charset="0"/>
                <a:hlinkClick r:id="rId5" tooltip="https://nam10.safelinks.protection.outlook.com/?url=https%3A%2F%2Fwww.google.com%2Fsearch%3Fsca_esv%3D3a74d9e957c622ad%26rlz%3D1C5MACD_enUS1143US1144%26q%3Daccession%2Bnumber%2Bwest%2Bnile%2Bvirus%2Bny99%2B382%26spell%3D1%26sa%3DX%26ved%3D2ahUKEwj4r8ioxMuLAxUEl4kEHSpCBKYQkeECKAB6BAgKEAE&amp;data=05%7C02%7Cakgul%40wustl.edu%7C3330eeac29ae4954f0c308dd56b7f0c5%7C4ccca3b571cd4e6d974b4d9beb96c6d6%7C0%7C0%7C638762070201631773%7CUnknown%7CTWFpbGZsb3d8eyJFbXB0eU1hcGkiOnRydWUsIlYiOiIwLjAuMDAwMCIsIlAiOiJXaW4zMiIsIkFOIjoiTWFpbCIsIldUIjoyfQ%3D%3D%7C0%7C%7C%7C&amp;sdata=mJe30bjQarJfrhYJwy2Ppv1SPKk1N3XsqK2c5VVDupA%3D&amp;reserved=0"/>
              </a:rPr>
              <a:t> nile virus ny99 382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08E6FC-20EF-C9EA-1BB1-2444BA476916}"/>
              </a:ext>
            </a:extLst>
          </p:cNvPr>
          <p:cNvGraphicFramePr>
            <a:graphicFrameLocks noGrp="1"/>
          </p:cNvGraphicFramePr>
          <p:nvPr/>
        </p:nvGraphicFramePr>
        <p:xfrm>
          <a:off x="605146" y="1686473"/>
          <a:ext cx="457508" cy="464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508">
                  <a:extLst>
                    <a:ext uri="{9D8B030D-6E8A-4147-A177-3AD203B41FA5}">
                      <a16:colId xmlns:a16="http://schemas.microsoft.com/office/drawing/2014/main" val="2050278989"/>
                    </a:ext>
                  </a:extLst>
                </a:gridCol>
              </a:tblGrid>
              <a:tr h="70569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10669A&gt;T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43180"/>
                  </a:ext>
                </a:extLst>
              </a:tr>
              <a:tr h="96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10851A&gt;G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138252"/>
                  </a:ext>
                </a:extLst>
              </a:tr>
              <a:tr h="96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10851A&gt;T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58615"/>
                  </a:ext>
                </a:extLst>
              </a:tr>
              <a:tr h="9655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effectLst/>
                        </a:rPr>
                        <a:t>10888T&gt;A</a:t>
                      </a:r>
                      <a:endParaRPr lang="en-US" sz="7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6337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F620AB-B632-5581-E99D-46AD2039A865}"/>
              </a:ext>
            </a:extLst>
          </p:cNvPr>
          <p:cNvCxnSpPr>
            <a:cxnSpLocks/>
          </p:cNvCxnSpPr>
          <p:nvPr/>
        </p:nvCxnSpPr>
        <p:spPr>
          <a:xfrm>
            <a:off x="778112" y="1401889"/>
            <a:ext cx="0" cy="195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254A29-FD39-5EDF-EEE7-984721D3DC5A}"/>
              </a:ext>
            </a:extLst>
          </p:cNvPr>
          <p:cNvCxnSpPr>
            <a:cxnSpLocks/>
          </p:cNvCxnSpPr>
          <p:nvPr/>
        </p:nvCxnSpPr>
        <p:spPr>
          <a:xfrm>
            <a:off x="830028" y="1453806"/>
            <a:ext cx="0" cy="195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A9A155-8783-FE7B-94B8-694388C1FF18}"/>
              </a:ext>
            </a:extLst>
          </p:cNvPr>
          <p:cNvCxnSpPr>
            <a:cxnSpLocks/>
          </p:cNvCxnSpPr>
          <p:nvPr/>
        </p:nvCxnSpPr>
        <p:spPr>
          <a:xfrm>
            <a:off x="862250" y="1465127"/>
            <a:ext cx="0" cy="195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72CA62-A876-8752-6444-4EE4A77EDD83}"/>
              </a:ext>
            </a:extLst>
          </p:cNvPr>
          <p:cNvCxnSpPr>
            <a:cxnSpLocks/>
          </p:cNvCxnSpPr>
          <p:nvPr/>
        </p:nvCxnSpPr>
        <p:spPr>
          <a:xfrm>
            <a:off x="894471" y="1471223"/>
            <a:ext cx="0" cy="195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82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Macintosh PowerPoint</Application>
  <PresentationFormat>Widescreen</PresentationFormat>
  <Paragraphs>172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Aptos Narrow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Akgul, Ali</dc:creator>
  <cp:lastModifiedBy>Akgul, Ali</cp:lastModifiedBy>
  <cp:revision>1</cp:revision>
  <dcterms:created xsi:type="dcterms:W3CDTF">2025-05-21T16:30:15Z</dcterms:created>
  <dcterms:modified xsi:type="dcterms:W3CDTF">2025-05-21T16:30:52Z</dcterms:modified>
</cp:coreProperties>
</file>