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handoutMasterIdLst>
    <p:handoutMasterId r:id="rId12"/>
  </p:handoutMasterIdLst>
  <p:sldIdLst>
    <p:sldId id="265" r:id="rId2"/>
    <p:sldId id="311" r:id="rId3"/>
    <p:sldId id="313" r:id="rId4"/>
    <p:sldId id="310" r:id="rId5"/>
    <p:sldId id="312" r:id="rId6"/>
    <p:sldId id="316" r:id="rId7"/>
    <p:sldId id="314" r:id="rId8"/>
    <p:sldId id="315" r:id="rId9"/>
    <p:sldId id="317"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0" d="100"/>
          <a:sy n="70" d="100"/>
        </p:scale>
        <p:origin x="536"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smtClean="0"/>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335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6899498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6214553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0672456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831087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3F41C87-7AD9-4845-A077-840E4A0F3F06}" type="datetimeFigureOut">
              <a:rPr lang="en-US" smtClean="0"/>
              <a:pPr/>
              <a:t>9/2/2020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22923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3F41C87-7AD9-4845-A077-840E4A0F3F06}" type="datetimeFigureOut">
              <a:rPr lang="en-US" smtClean="0"/>
              <a:pPr/>
              <a:t>9/2/2020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694423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85377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91939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06436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089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9984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756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05434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5690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smtClean="0"/>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57699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357036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F41C87-7AD9-4845-A077-840E4A0F3F06}" type="datetimeFigureOut">
              <a:rPr lang="en-US" smtClean="0"/>
              <a:pPr/>
              <a:t>9/2/2020</a:t>
            </a:fld>
            <a:endParaRPr lang="en-US"/>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7584732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munge/sign-language-mni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National_Institute_of_Standards_and_Techn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66020" y="1124744"/>
            <a:ext cx="7437512" cy="1671464"/>
          </a:xfrm>
        </p:spPr>
        <p:txBody>
          <a:bodyPr/>
          <a:lstStyle/>
          <a:p>
            <a:r>
              <a:rPr lang="en-US" dirty="0" smtClean="0"/>
              <a:t>American Sign Language Detection</a:t>
            </a:r>
            <a:endParaRPr lang="en-US" dirty="0"/>
          </a:p>
        </p:txBody>
      </p:sp>
      <p:sp>
        <p:nvSpPr>
          <p:cNvPr id="4" name="Subtitle 3"/>
          <p:cNvSpPr>
            <a:spLocks noGrp="1"/>
          </p:cNvSpPr>
          <p:nvPr>
            <p:ph type="subTitle" idx="1"/>
          </p:nvPr>
        </p:nvSpPr>
        <p:spPr>
          <a:xfrm>
            <a:off x="8254652" y="4293096"/>
            <a:ext cx="4464496" cy="2160240"/>
          </a:xfrm>
        </p:spPr>
        <p:txBody>
          <a:bodyPr>
            <a:noAutofit/>
          </a:bodyPr>
          <a:lstStyle/>
          <a:p>
            <a:r>
              <a:rPr lang="it-IT" sz="2400" b="1" dirty="0" smtClean="0">
                <a:solidFill>
                  <a:schemeClr val="tx1"/>
                </a:solidFill>
              </a:rPr>
              <a:t>Mihir Joshi</a:t>
            </a:r>
          </a:p>
          <a:p>
            <a:r>
              <a:rPr lang="it-IT" sz="2400" b="1" dirty="0" smtClean="0">
                <a:solidFill>
                  <a:schemeClr val="tx1"/>
                </a:solidFill>
              </a:rPr>
              <a:t>Shambhavi kulkarni</a:t>
            </a:r>
          </a:p>
          <a:p>
            <a:r>
              <a:rPr lang="it-IT" sz="2400" b="1" dirty="0" smtClean="0">
                <a:solidFill>
                  <a:schemeClr val="tx1"/>
                </a:solidFill>
              </a:rPr>
              <a:t>Mansi maurya</a:t>
            </a:r>
            <a:endParaRPr lang="it-IT" sz="2400" b="1"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dirty="0" smtClean="0"/>
              <a:t>Research paper</a:t>
            </a:r>
            <a:endParaRPr lang="en-IN" sz="6600" dirty="0"/>
          </a:p>
        </p:txBody>
      </p:sp>
      <p:sp>
        <p:nvSpPr>
          <p:cNvPr id="3" name="Content Placeholder 2"/>
          <p:cNvSpPr>
            <a:spLocks noGrp="1"/>
          </p:cNvSpPr>
          <p:nvPr>
            <p:ph idx="1"/>
          </p:nvPr>
        </p:nvSpPr>
        <p:spPr/>
        <p:txBody>
          <a:bodyPr>
            <a:normAutofit/>
          </a:bodyPr>
          <a:lstStyle/>
          <a:p>
            <a:pPr marL="0" indent="0" algn="ctr">
              <a:buNone/>
            </a:pPr>
            <a:r>
              <a:rPr lang="en-IN" sz="4400" b="1" dirty="0" smtClean="0">
                <a:effectLst>
                  <a:outerShdw blurRad="38100" dist="38100" dir="2700000" algn="tl">
                    <a:srgbClr val="000000">
                      <a:alpha val="43137"/>
                    </a:srgbClr>
                  </a:outerShdw>
                </a:effectLst>
              </a:rPr>
              <a:t>Dynamic </a:t>
            </a:r>
            <a:r>
              <a:rPr lang="en-IN" sz="4400" b="1" dirty="0">
                <a:effectLst>
                  <a:outerShdw blurRad="38100" dist="38100" dir="2700000" algn="tl">
                    <a:srgbClr val="000000">
                      <a:alpha val="43137"/>
                    </a:srgbClr>
                  </a:outerShdw>
                </a:effectLst>
              </a:rPr>
              <a:t>Tool for American Sign Language Finger Spelling Interpreter</a:t>
            </a:r>
          </a:p>
        </p:txBody>
      </p:sp>
    </p:spTree>
    <p:extLst>
      <p:ext uri="{BB962C8B-B14F-4D97-AF65-F5344CB8AC3E}">
        <p14:creationId xmlns:p14="http://schemas.microsoft.com/office/powerpoint/2010/main" val="138437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115" y="404664"/>
            <a:ext cx="9903418" cy="1478570"/>
          </a:xfrm>
        </p:spPr>
        <p:txBody>
          <a:bodyPr>
            <a:normAutofit/>
          </a:bodyPr>
          <a:lstStyle/>
          <a:p>
            <a:pPr algn="ctr"/>
            <a:r>
              <a:rPr lang="en-IN" sz="7200" dirty="0" smtClean="0"/>
              <a:t>abstract</a:t>
            </a:r>
            <a:endParaRPr lang="en-IN" sz="7200" dirty="0"/>
          </a:p>
        </p:txBody>
      </p:sp>
      <p:sp>
        <p:nvSpPr>
          <p:cNvPr id="3" name="Content Placeholder 2"/>
          <p:cNvSpPr>
            <a:spLocks noGrp="1"/>
          </p:cNvSpPr>
          <p:nvPr>
            <p:ph idx="1"/>
          </p:nvPr>
        </p:nvSpPr>
        <p:spPr>
          <a:xfrm>
            <a:off x="1141115" y="1988840"/>
            <a:ext cx="9903419" cy="4536504"/>
          </a:xfrm>
        </p:spPr>
        <p:txBody>
          <a:bodyPr>
            <a:noAutofit/>
          </a:bodyPr>
          <a:lstStyle/>
          <a:p>
            <a:pPr marL="0" indent="0">
              <a:buNone/>
            </a:pPr>
            <a:r>
              <a:rPr lang="en-US" sz="1620" dirty="0" smtClean="0"/>
              <a:t>Sign </a:t>
            </a:r>
            <a:r>
              <a:rPr lang="en-US" sz="1620" dirty="0"/>
              <a:t>language is a type of language that uses manual communication to convey meaningful messages to other people. This includes simultaneous employing of hand gestures, movement, orientation of the fingers, arms or body, and facial expressions to convey a speaker's ideas. American Sign Language is one of the popular sign language used by most of deaf and dumb people to communicate with each other. American Sign Language is also referred to as ASL. A real-time sign language translator is required for facilitating communication between the deaf community and the general public. We propose a system called Dynamic tool for American Sign Language (ASL) finger spelling interpreter which can consistently classify the letters a-z. The dataset consists of a set of American Sign Language videos. Our approach first converts the videos into frames and then pre-processes the frames to convert them into greyscale images. Then the Convolutional Neural Network (CNN) classifier is used for building the classification model which classifies the frames into 26 different classes representing 26 English alphabets. Finally, the evaluation of the classification model is carried out with test data providing the output in the form of text or voice. The cross-validation accuracy results of 98.66% is achieved from our approach. </a:t>
            </a:r>
            <a:endParaRPr lang="en-IN" sz="1620" dirty="0"/>
          </a:p>
        </p:txBody>
      </p:sp>
    </p:spTree>
    <p:extLst>
      <p:ext uri="{BB962C8B-B14F-4D97-AF65-F5344CB8AC3E}">
        <p14:creationId xmlns:p14="http://schemas.microsoft.com/office/powerpoint/2010/main" val="157589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6000" dirty="0" smtClean="0"/>
              <a:t>Statement of purpose</a:t>
            </a:r>
            <a:endParaRPr lang="en-US" sz="6000" dirty="0"/>
          </a:p>
        </p:txBody>
      </p:sp>
      <p:sp>
        <p:nvSpPr>
          <p:cNvPr id="4" name="Content Placeholder 3"/>
          <p:cNvSpPr>
            <a:spLocks noGrp="1"/>
          </p:cNvSpPr>
          <p:nvPr>
            <p:ph idx="1"/>
          </p:nvPr>
        </p:nvSpPr>
        <p:spPr/>
        <p:txBody>
          <a:bodyPr/>
          <a:lstStyle/>
          <a:p>
            <a:pPr marL="0" indent="0">
              <a:buNone/>
            </a:pPr>
            <a:r>
              <a:rPr lang="en-IN" sz="2000" dirty="0">
                <a:solidFill>
                  <a:schemeClr val="tx1"/>
                </a:solidFill>
              </a:rPr>
              <a:t>Develop a Machine Learning model for detection of American Sign Language Detection and Conversion. MNIST dataset is used for training the model using Keras and Tensor flow. By applying neural network algorithms we develop a model which can identify sign language with an accuracy of 70%. We use a classification algorithm to classify the image into 26 classes.</a:t>
            </a:r>
          </a:p>
          <a:p>
            <a:pPr marL="0" indent="0">
              <a:buNone/>
            </a:pPr>
            <a:endParaRPr lang="en-IN" sz="2000" dirty="0">
              <a:solidFill>
                <a:schemeClr val="tx1"/>
              </a:solidFill>
            </a:endParaRPr>
          </a:p>
          <a:p>
            <a:pPr marL="0" indent="0">
              <a:buNone/>
            </a:pPr>
            <a:endParaRPr lang="en-IN"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08" y="332658"/>
            <a:ext cx="9903418" cy="1478570"/>
          </a:xfrm>
        </p:spPr>
        <p:txBody>
          <a:bodyPr>
            <a:normAutofit/>
          </a:bodyPr>
          <a:lstStyle/>
          <a:p>
            <a:pPr algn="ctr"/>
            <a:r>
              <a:rPr lang="en-IN" sz="6600" dirty="0" smtClean="0"/>
              <a:t>Dataset</a:t>
            </a:r>
            <a:endParaRPr lang="en-IN" sz="4400" dirty="0"/>
          </a:p>
        </p:txBody>
      </p:sp>
      <p:sp>
        <p:nvSpPr>
          <p:cNvPr id="5" name="Content Placeholder 4"/>
          <p:cNvSpPr>
            <a:spLocks noGrp="1"/>
          </p:cNvSpPr>
          <p:nvPr>
            <p:ph idx="1"/>
          </p:nvPr>
        </p:nvSpPr>
        <p:spPr>
          <a:xfrm>
            <a:off x="1141116" y="1916832"/>
            <a:ext cx="9903419" cy="3541714"/>
          </a:xfrm>
        </p:spPr>
        <p:txBody>
          <a:bodyPr/>
          <a:lstStyle/>
          <a:p>
            <a:r>
              <a:rPr lang="en-IN" sz="4000" dirty="0"/>
              <a:t>MNIST DATASET</a:t>
            </a:r>
          </a:p>
          <a:p>
            <a:r>
              <a:rPr lang="en-IN" u="sng" dirty="0">
                <a:hlinkClick r:id="rId2"/>
              </a:rPr>
              <a:t>https://www.kaggle.com/datamunge/sign-language-mnist</a:t>
            </a:r>
            <a:endParaRPr lang="en-IN" dirty="0"/>
          </a:p>
          <a:p>
            <a:pPr marL="0" indent="0">
              <a:buNone/>
            </a:pPr>
            <a:endParaRPr lang="en-IN" dirty="0"/>
          </a:p>
        </p:txBody>
      </p:sp>
    </p:spTree>
    <p:extLst>
      <p:ext uri="{BB962C8B-B14F-4D97-AF65-F5344CB8AC3E}">
        <p14:creationId xmlns:p14="http://schemas.microsoft.com/office/powerpoint/2010/main" val="308466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miro.medium.com/max/1044/0*Pt7Q8nQafU2mXC7K.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4052" y="836712"/>
            <a:ext cx="6392002" cy="4954488"/>
          </a:xfrm>
          <a:prstGeom prst="rect">
            <a:avLst/>
          </a:prstGeom>
          <a:noFill/>
          <a:ln>
            <a:noFill/>
          </a:ln>
        </p:spPr>
      </p:pic>
    </p:spTree>
    <p:extLst>
      <p:ext uri="{BB962C8B-B14F-4D97-AF65-F5344CB8AC3E}">
        <p14:creationId xmlns:p14="http://schemas.microsoft.com/office/powerpoint/2010/main" val="425630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t>Machine Learning </a:t>
            </a:r>
            <a:r>
              <a:rPr lang="en-IN" sz="4800" dirty="0" smtClean="0"/>
              <a:t>Schema</a:t>
            </a:r>
            <a:endParaRPr lang="en-IN" sz="4800" dirty="0"/>
          </a:p>
        </p:txBody>
      </p:sp>
      <p:sp>
        <p:nvSpPr>
          <p:cNvPr id="3" name="Content Placeholder 2"/>
          <p:cNvSpPr>
            <a:spLocks noGrp="1"/>
          </p:cNvSpPr>
          <p:nvPr>
            <p:ph idx="1"/>
          </p:nvPr>
        </p:nvSpPr>
        <p:spPr/>
        <p:txBody>
          <a:bodyPr>
            <a:normAutofit/>
          </a:bodyPr>
          <a:lstStyle/>
          <a:p>
            <a:pPr marL="0" indent="0">
              <a:buNone/>
            </a:pPr>
            <a:r>
              <a:rPr lang="en-IN" b="1" dirty="0" smtClean="0"/>
              <a:t> </a:t>
            </a:r>
            <a:r>
              <a:rPr lang="en-IN" b="1" dirty="0"/>
              <a:t>Dataset</a:t>
            </a:r>
          </a:p>
          <a:p>
            <a:pPr marL="0" indent="0">
              <a:buNone/>
            </a:pPr>
            <a:r>
              <a:rPr lang="en-IN" dirty="0"/>
              <a:t>We will use MNIST (Modified </a:t>
            </a:r>
            <a:r>
              <a:rPr lang="en-IN" u="sng" dirty="0">
                <a:hlinkClick r:id="rId2"/>
              </a:rPr>
              <a:t>National Institute of Standards and Technology</a:t>
            </a:r>
            <a:r>
              <a:rPr lang="en-IN" dirty="0"/>
              <a:t>)dataset.</a:t>
            </a:r>
          </a:p>
          <a:p>
            <a:pPr marL="0" indent="0">
              <a:buNone/>
            </a:pPr>
            <a:r>
              <a:rPr lang="en-IN" dirty="0"/>
              <a:t>Basically, our dataset consists many images of 24 (except J and Z) American Sign Language alphabets. Each image has size 28x28 pixel which means total 784 pixels per image.</a:t>
            </a:r>
          </a:p>
          <a:p>
            <a:pPr marL="0" indent="0">
              <a:buNone/>
            </a:pPr>
            <a:endParaRPr lang="en-IN" dirty="0"/>
          </a:p>
          <a:p>
            <a:endParaRPr lang="en-IN" dirty="0"/>
          </a:p>
        </p:txBody>
      </p:sp>
    </p:spTree>
    <p:extLst>
      <p:ext uri="{BB962C8B-B14F-4D97-AF65-F5344CB8AC3E}">
        <p14:creationId xmlns:p14="http://schemas.microsoft.com/office/powerpoint/2010/main" val="255813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1115" y="332656"/>
            <a:ext cx="9903419" cy="6192688"/>
          </a:xfrm>
        </p:spPr>
        <p:txBody>
          <a:bodyPr>
            <a:noAutofit/>
          </a:bodyPr>
          <a:lstStyle/>
          <a:p>
            <a:pPr marL="0" lvl="0" indent="0">
              <a:buNone/>
            </a:pPr>
            <a:r>
              <a:rPr lang="en-IN" sz="1600" b="1" dirty="0"/>
              <a:t>Loading the dataset to </a:t>
            </a:r>
            <a:r>
              <a:rPr lang="en-IN" sz="1600" b="1" dirty="0" err="1" smtClean="0"/>
              <a:t>Colab</a:t>
            </a:r>
            <a:endParaRPr lang="en-IN" sz="1600" dirty="0"/>
          </a:p>
          <a:p>
            <a:pPr marL="0" indent="0">
              <a:buNone/>
            </a:pPr>
            <a:r>
              <a:rPr lang="en-IN" sz="1600" dirty="0"/>
              <a:t>Our dataset is in CSV (Comma-separated values) format. </a:t>
            </a:r>
            <a:r>
              <a:rPr lang="en-IN" sz="1600" dirty="0" err="1"/>
              <a:t>train_X</a:t>
            </a:r>
            <a:r>
              <a:rPr lang="en-IN" sz="1600" dirty="0"/>
              <a:t> and </a:t>
            </a:r>
            <a:r>
              <a:rPr lang="en-IN" sz="1600" dirty="0" err="1"/>
              <a:t>test_X</a:t>
            </a:r>
            <a:r>
              <a:rPr lang="en-IN" sz="1600" dirty="0"/>
              <a:t> contain the values of each pixel. </a:t>
            </a:r>
            <a:r>
              <a:rPr lang="en-IN" sz="1600" dirty="0" err="1"/>
              <a:t>train_Y</a:t>
            </a:r>
            <a:r>
              <a:rPr lang="en-IN" sz="1600" dirty="0"/>
              <a:t> and </a:t>
            </a:r>
            <a:r>
              <a:rPr lang="en-IN" sz="1600" dirty="0" err="1"/>
              <a:t>test_Y</a:t>
            </a:r>
            <a:r>
              <a:rPr lang="en-IN" sz="1600" dirty="0"/>
              <a:t> contains the </a:t>
            </a:r>
            <a:r>
              <a:rPr lang="en-IN" sz="1600" dirty="0" err="1"/>
              <a:t>lable</a:t>
            </a:r>
            <a:r>
              <a:rPr lang="en-IN" sz="1600" dirty="0"/>
              <a:t> of image. You can use the following code to see the dataset:</a:t>
            </a:r>
          </a:p>
          <a:p>
            <a:pPr marL="0" lvl="0" indent="0">
              <a:buNone/>
            </a:pPr>
            <a:r>
              <a:rPr lang="en-IN" sz="1600" b="1" dirty="0"/>
              <a:t>Pre-processing</a:t>
            </a:r>
            <a:endParaRPr lang="en-IN" sz="1600" dirty="0"/>
          </a:p>
          <a:p>
            <a:pPr marL="0" indent="0">
              <a:buNone/>
            </a:pPr>
            <a:r>
              <a:rPr lang="en-IN" sz="1600" dirty="0" err="1"/>
              <a:t>train_X</a:t>
            </a:r>
            <a:r>
              <a:rPr lang="en-IN" sz="1600" dirty="0"/>
              <a:t> and </a:t>
            </a:r>
            <a:r>
              <a:rPr lang="en-IN" sz="1600" dirty="0" err="1"/>
              <a:t>test_X</a:t>
            </a:r>
            <a:r>
              <a:rPr lang="en-IN" sz="1600" dirty="0"/>
              <a:t> consists an array of all the pixel </a:t>
            </a:r>
            <a:r>
              <a:rPr lang="en-IN" sz="1600" dirty="0" err="1"/>
              <a:t>pixel</a:t>
            </a:r>
            <a:r>
              <a:rPr lang="en-IN" sz="1600" dirty="0"/>
              <a:t> values. We have to create an image from these values. Our image size is 28x28 hence we have to divide the array into 28x28 pixel groups. To do that we will use the following </a:t>
            </a:r>
            <a:r>
              <a:rPr lang="en-IN" sz="1600" dirty="0" smtClean="0"/>
              <a:t>code:</a:t>
            </a:r>
          </a:p>
          <a:p>
            <a:pPr marL="0" indent="0">
              <a:buNone/>
            </a:pPr>
            <a:r>
              <a:rPr lang="en-IN" sz="1600" b="1" dirty="0" smtClean="0"/>
              <a:t>2</a:t>
            </a:r>
            <a:r>
              <a:rPr lang="en-IN" sz="1600" b="1" dirty="0"/>
              <a:t>) Build and Train the Model</a:t>
            </a:r>
          </a:p>
          <a:p>
            <a:pPr marL="0" indent="0">
              <a:buNone/>
            </a:pPr>
            <a:r>
              <a:rPr lang="en-IN" sz="1600" dirty="0"/>
              <a:t>We will use CNN (Convolutional Neural Network) to recognise the alphabets. We are going to use </a:t>
            </a:r>
            <a:r>
              <a:rPr lang="en-IN" sz="1600" dirty="0" err="1"/>
              <a:t>keras</a:t>
            </a:r>
            <a:r>
              <a:rPr lang="en-IN" sz="1600" dirty="0"/>
              <a:t>.</a:t>
            </a:r>
          </a:p>
          <a:p>
            <a:pPr marL="0" indent="0">
              <a:buNone/>
            </a:pPr>
            <a:r>
              <a:rPr lang="en-IN" sz="1600" dirty="0"/>
              <a:t>As you can observe, like any other CNN our model consists couple of Conv2D and MaxPooling layers followed by some </a:t>
            </a:r>
            <a:r>
              <a:rPr lang="en-IN" sz="1600" dirty="0" smtClean="0"/>
              <a:t>fully </a:t>
            </a:r>
            <a:r>
              <a:rPr lang="en-IN" sz="1600" dirty="0"/>
              <a:t>connected layers (Dense).</a:t>
            </a:r>
          </a:p>
          <a:p>
            <a:pPr marL="0" indent="0">
              <a:buNone/>
            </a:pPr>
            <a:r>
              <a:rPr lang="en-IN" sz="1600" dirty="0"/>
              <a:t>The first Conv2D (Convolutional) layer takes input image of shape (28, 28, and 1). The last fully connected layer gives us output for 26 alphabets.</a:t>
            </a:r>
          </a:p>
          <a:p>
            <a:pPr marL="0" indent="0">
              <a:buNone/>
            </a:pPr>
            <a:r>
              <a:rPr lang="en-IN" sz="1600" dirty="0"/>
              <a:t>We are using a Dropout after 2nd Conv2D layer to regularise our training.</a:t>
            </a:r>
          </a:p>
          <a:p>
            <a:pPr marL="0" indent="0">
              <a:buNone/>
            </a:pPr>
            <a:r>
              <a:rPr lang="en-IN" sz="1600" dirty="0"/>
              <a:t>We are using </a:t>
            </a:r>
            <a:r>
              <a:rPr lang="en-IN" sz="1600" dirty="0" err="1"/>
              <a:t>softmax</a:t>
            </a:r>
            <a:r>
              <a:rPr lang="en-IN" sz="1600" dirty="0"/>
              <a:t> activation function in the final layer. Which will give us probability for each alphabet as an output.</a:t>
            </a:r>
            <a:endParaRPr lang="en-IN" sz="1600" dirty="0"/>
          </a:p>
        </p:txBody>
      </p:sp>
    </p:spTree>
    <p:extLst>
      <p:ext uri="{BB962C8B-B14F-4D97-AF65-F5344CB8AC3E}">
        <p14:creationId xmlns:p14="http://schemas.microsoft.com/office/powerpoint/2010/main" val="367580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11500" dirty="0"/>
              <a:t>Thank </a:t>
            </a:r>
            <a:r>
              <a:rPr lang="en-IN" sz="11500" dirty="0" smtClean="0"/>
              <a:t>You</a:t>
            </a:r>
            <a:endParaRPr lang="en-IN" sz="11500" dirty="0"/>
          </a:p>
        </p:txBody>
      </p:sp>
    </p:spTree>
    <p:extLst>
      <p:ext uri="{BB962C8B-B14F-4D97-AF65-F5344CB8AC3E}">
        <p14:creationId xmlns:p14="http://schemas.microsoft.com/office/powerpoint/2010/main" val="82055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23</TotalTime>
  <Words>453</Words>
  <Application>Microsoft Office PowerPoint</Application>
  <PresentationFormat>Custom</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Trebuchet MS</vt:lpstr>
      <vt:lpstr>Tw Cen MT</vt:lpstr>
      <vt:lpstr>Circuit</vt:lpstr>
      <vt:lpstr>American Sign Language Detection</vt:lpstr>
      <vt:lpstr>Research paper</vt:lpstr>
      <vt:lpstr>abstract</vt:lpstr>
      <vt:lpstr>Statement of purpose</vt:lpstr>
      <vt:lpstr>Dataset</vt:lpstr>
      <vt:lpstr>PowerPoint Presentation</vt:lpstr>
      <vt:lpstr>Machine Learning Schema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Sign Language Detection</dc:title>
  <dc:creator>Microsoft account</dc:creator>
  <cp:lastModifiedBy>Microsoft account</cp:lastModifiedBy>
  <cp:revision>3</cp:revision>
  <dcterms:created xsi:type="dcterms:W3CDTF">2020-09-02T16:17:55Z</dcterms:created>
  <dcterms:modified xsi:type="dcterms:W3CDTF">2020-09-02T16:41:33Z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