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781748-843D-4627-A7BC-67CCFFC2128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2757F7D-2A21-4746-9AE8-2BF5C4AC3891}">
      <dgm:prSet/>
      <dgm:spPr/>
      <dgm:t>
        <a:bodyPr/>
        <a:lstStyle/>
        <a:p>
          <a:r>
            <a:rPr lang="en-US"/>
            <a:t>1. Earth5R identifies NGOs/FPOs across states</a:t>
          </a:r>
        </a:p>
      </dgm:t>
    </dgm:pt>
    <dgm:pt modelId="{2643B41D-097F-4887-A33B-DAA180D1DE07}" type="parTrans" cxnId="{5D3B0023-A3AF-4FF2-A9EC-958B8708CBDE}">
      <dgm:prSet/>
      <dgm:spPr/>
      <dgm:t>
        <a:bodyPr/>
        <a:lstStyle/>
        <a:p>
          <a:endParaRPr lang="en-US"/>
        </a:p>
      </dgm:t>
    </dgm:pt>
    <dgm:pt modelId="{F83C1DDB-9C4B-491D-982E-4574148F32B3}" type="sibTrans" cxnId="{5D3B0023-A3AF-4FF2-A9EC-958B8708CBDE}">
      <dgm:prSet/>
      <dgm:spPr/>
      <dgm:t>
        <a:bodyPr/>
        <a:lstStyle/>
        <a:p>
          <a:endParaRPr lang="en-US"/>
        </a:p>
      </dgm:t>
    </dgm:pt>
    <dgm:pt modelId="{179CB679-64F2-4870-955C-0693851073B0}">
      <dgm:prSet/>
      <dgm:spPr/>
      <dgm:t>
        <a:bodyPr/>
        <a:lstStyle/>
        <a:p>
          <a:r>
            <a:rPr lang="en-US"/>
            <a:t>2. Outreach via Email/Phone (Status tracked)</a:t>
          </a:r>
        </a:p>
      </dgm:t>
    </dgm:pt>
    <dgm:pt modelId="{5CE0F44F-CB10-4CAF-B05E-E47286FD7214}" type="parTrans" cxnId="{74666442-824D-439C-8807-6AC0E75060C2}">
      <dgm:prSet/>
      <dgm:spPr/>
      <dgm:t>
        <a:bodyPr/>
        <a:lstStyle/>
        <a:p>
          <a:endParaRPr lang="en-US"/>
        </a:p>
      </dgm:t>
    </dgm:pt>
    <dgm:pt modelId="{0531FFFB-45C8-46DF-898B-AD297AC7A7E7}" type="sibTrans" cxnId="{74666442-824D-439C-8807-6AC0E75060C2}">
      <dgm:prSet/>
      <dgm:spPr/>
      <dgm:t>
        <a:bodyPr/>
        <a:lstStyle/>
        <a:p>
          <a:endParaRPr lang="en-US"/>
        </a:p>
      </dgm:t>
    </dgm:pt>
    <dgm:pt modelId="{6EEE685C-E7A3-4AFD-A923-8A238EA9D172}">
      <dgm:prSet/>
      <dgm:spPr/>
      <dgm:t>
        <a:bodyPr/>
        <a:lstStyle/>
        <a:p>
          <a:r>
            <a:rPr lang="en-US"/>
            <a:t>3. NGOs/FPOs respond with Remarks (focus areas)</a:t>
          </a:r>
        </a:p>
      </dgm:t>
    </dgm:pt>
    <dgm:pt modelId="{19EDB21A-5DA2-449A-A4C0-7C9D3E16A7D1}" type="parTrans" cxnId="{CD8039D4-16F2-471A-9034-7BEE676B0CA1}">
      <dgm:prSet/>
      <dgm:spPr/>
      <dgm:t>
        <a:bodyPr/>
        <a:lstStyle/>
        <a:p>
          <a:endParaRPr lang="en-US"/>
        </a:p>
      </dgm:t>
    </dgm:pt>
    <dgm:pt modelId="{A89ECBFC-C58D-42ED-A795-E7F3D90E7E8C}" type="sibTrans" cxnId="{CD8039D4-16F2-471A-9034-7BEE676B0CA1}">
      <dgm:prSet/>
      <dgm:spPr/>
      <dgm:t>
        <a:bodyPr/>
        <a:lstStyle/>
        <a:p>
          <a:endParaRPr lang="en-US"/>
        </a:p>
      </dgm:t>
    </dgm:pt>
    <dgm:pt modelId="{DBBD4AAA-65A2-474A-BAA4-72FBEFD28260}">
      <dgm:prSet/>
      <dgm:spPr/>
      <dgm:t>
        <a:bodyPr/>
        <a:lstStyle/>
        <a:p>
          <a:r>
            <a:rPr lang="en-US"/>
            <a:t>4. Earth5R matches with CSR/corporate partners</a:t>
          </a:r>
        </a:p>
      </dgm:t>
    </dgm:pt>
    <dgm:pt modelId="{21DD591E-1E51-439F-A779-5F835233B928}" type="parTrans" cxnId="{7FD4ECB5-A291-4886-BD34-F1821146828C}">
      <dgm:prSet/>
      <dgm:spPr/>
      <dgm:t>
        <a:bodyPr/>
        <a:lstStyle/>
        <a:p>
          <a:endParaRPr lang="en-US"/>
        </a:p>
      </dgm:t>
    </dgm:pt>
    <dgm:pt modelId="{4838AACF-7222-466A-BFC3-3601277DD8DA}" type="sibTrans" cxnId="{7FD4ECB5-A291-4886-BD34-F1821146828C}">
      <dgm:prSet/>
      <dgm:spPr/>
      <dgm:t>
        <a:bodyPr/>
        <a:lstStyle/>
        <a:p>
          <a:endParaRPr lang="en-US"/>
        </a:p>
      </dgm:t>
    </dgm:pt>
    <dgm:pt modelId="{80541CBF-DFE4-4215-A72F-A9C8A29B1A6F}">
      <dgm:prSet/>
      <dgm:spPr/>
      <dgm:t>
        <a:bodyPr/>
        <a:lstStyle/>
        <a:p>
          <a:r>
            <a:rPr lang="en-US"/>
            <a:t>5. Training, awareness, and sustainable farming projects conducted</a:t>
          </a:r>
        </a:p>
      </dgm:t>
    </dgm:pt>
    <dgm:pt modelId="{3B5EF10B-D836-4F2D-869F-4BEF51BFCD86}" type="parTrans" cxnId="{E93E6A06-B100-4CBF-A1BD-7CC1D297E0D2}">
      <dgm:prSet/>
      <dgm:spPr/>
      <dgm:t>
        <a:bodyPr/>
        <a:lstStyle/>
        <a:p>
          <a:endParaRPr lang="en-US"/>
        </a:p>
      </dgm:t>
    </dgm:pt>
    <dgm:pt modelId="{CA847109-D536-4911-B1A9-92FB7C2A4224}" type="sibTrans" cxnId="{E93E6A06-B100-4CBF-A1BD-7CC1D297E0D2}">
      <dgm:prSet/>
      <dgm:spPr/>
      <dgm:t>
        <a:bodyPr/>
        <a:lstStyle/>
        <a:p>
          <a:endParaRPr lang="en-US"/>
        </a:p>
      </dgm:t>
    </dgm:pt>
    <dgm:pt modelId="{4063E3EB-1332-45F0-B5BB-8BF26D3C7748}">
      <dgm:prSet/>
      <dgm:spPr/>
      <dgm:t>
        <a:bodyPr/>
        <a:lstStyle/>
        <a:p>
          <a:r>
            <a:rPr lang="en-US"/>
            <a:t>6. Impact measured &amp; reported back to stakeholders</a:t>
          </a:r>
        </a:p>
      </dgm:t>
    </dgm:pt>
    <dgm:pt modelId="{4573833C-A8B4-48B2-876E-AB75B24CFB54}" type="parTrans" cxnId="{12A15AF4-807F-4837-91FE-36D42C8633CD}">
      <dgm:prSet/>
      <dgm:spPr/>
      <dgm:t>
        <a:bodyPr/>
        <a:lstStyle/>
        <a:p>
          <a:endParaRPr lang="en-US"/>
        </a:p>
      </dgm:t>
    </dgm:pt>
    <dgm:pt modelId="{073BF331-E710-4952-BAC4-C276CDB6AAD5}" type="sibTrans" cxnId="{12A15AF4-807F-4837-91FE-36D42C8633CD}">
      <dgm:prSet/>
      <dgm:spPr/>
      <dgm:t>
        <a:bodyPr/>
        <a:lstStyle/>
        <a:p>
          <a:endParaRPr lang="en-US"/>
        </a:p>
      </dgm:t>
    </dgm:pt>
    <dgm:pt modelId="{1E8C9784-3ED8-4F21-AE96-E1D1277D7076}" type="pres">
      <dgm:prSet presAssocID="{61781748-843D-4627-A7BC-67CCFFC2128A}" presName="root" presStyleCnt="0">
        <dgm:presLayoutVars>
          <dgm:dir/>
          <dgm:resizeHandles val="exact"/>
        </dgm:presLayoutVars>
      </dgm:prSet>
      <dgm:spPr/>
    </dgm:pt>
    <dgm:pt modelId="{822A0883-BDAB-48B6-BE11-135B0E7D882C}" type="pres">
      <dgm:prSet presAssocID="{61781748-843D-4627-A7BC-67CCFFC2128A}" presName="container" presStyleCnt="0">
        <dgm:presLayoutVars>
          <dgm:dir/>
          <dgm:resizeHandles val="exact"/>
        </dgm:presLayoutVars>
      </dgm:prSet>
      <dgm:spPr/>
    </dgm:pt>
    <dgm:pt modelId="{EBCCCB3A-F116-494C-9A23-3B6D07B0A247}" type="pres">
      <dgm:prSet presAssocID="{62757F7D-2A21-4746-9AE8-2BF5C4AC3891}" presName="compNode" presStyleCnt="0"/>
      <dgm:spPr/>
    </dgm:pt>
    <dgm:pt modelId="{BAEFAD42-F432-47F1-9F04-3994952E46D3}" type="pres">
      <dgm:prSet presAssocID="{62757F7D-2A21-4746-9AE8-2BF5C4AC3891}" presName="iconBgRect" presStyleLbl="bgShp" presStyleIdx="0" presStyleCnt="6"/>
      <dgm:spPr/>
    </dgm:pt>
    <dgm:pt modelId="{EC632BBF-BA0E-4DBF-8C46-6D287ED99184}" type="pres">
      <dgm:prSet presAssocID="{62757F7D-2A21-4746-9AE8-2BF5C4AC389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F9D037A-43CC-440A-BDB0-9FB4B700248C}" type="pres">
      <dgm:prSet presAssocID="{62757F7D-2A21-4746-9AE8-2BF5C4AC3891}" presName="spaceRect" presStyleCnt="0"/>
      <dgm:spPr/>
    </dgm:pt>
    <dgm:pt modelId="{726D3E63-FD7D-4397-9801-9E70C683BD14}" type="pres">
      <dgm:prSet presAssocID="{62757F7D-2A21-4746-9AE8-2BF5C4AC3891}" presName="textRect" presStyleLbl="revTx" presStyleIdx="0" presStyleCnt="6">
        <dgm:presLayoutVars>
          <dgm:chMax val="1"/>
          <dgm:chPref val="1"/>
        </dgm:presLayoutVars>
      </dgm:prSet>
      <dgm:spPr/>
    </dgm:pt>
    <dgm:pt modelId="{2ED7A3C3-7B01-47BC-A408-8985497ED8FC}" type="pres">
      <dgm:prSet presAssocID="{F83C1DDB-9C4B-491D-982E-4574148F32B3}" presName="sibTrans" presStyleLbl="sibTrans2D1" presStyleIdx="0" presStyleCnt="0"/>
      <dgm:spPr/>
    </dgm:pt>
    <dgm:pt modelId="{E16B991F-DD97-464D-83E8-86CBEAFCA7EE}" type="pres">
      <dgm:prSet presAssocID="{179CB679-64F2-4870-955C-0693851073B0}" presName="compNode" presStyleCnt="0"/>
      <dgm:spPr/>
    </dgm:pt>
    <dgm:pt modelId="{3967F9C4-90ED-4982-9BDD-25D13B537AC4}" type="pres">
      <dgm:prSet presAssocID="{179CB679-64F2-4870-955C-0693851073B0}" presName="iconBgRect" presStyleLbl="bgShp" presStyleIdx="1" presStyleCnt="6"/>
      <dgm:spPr/>
    </dgm:pt>
    <dgm:pt modelId="{BFBF80CF-861F-41C0-85D4-CF22F3B18A92}" type="pres">
      <dgm:prSet presAssocID="{179CB679-64F2-4870-955C-0693851073B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D40837E0-246A-4FE8-80D1-81C99F8606CB}" type="pres">
      <dgm:prSet presAssocID="{179CB679-64F2-4870-955C-0693851073B0}" presName="spaceRect" presStyleCnt="0"/>
      <dgm:spPr/>
    </dgm:pt>
    <dgm:pt modelId="{5EC11FF9-DE30-444B-ACE6-D4AC84770A96}" type="pres">
      <dgm:prSet presAssocID="{179CB679-64F2-4870-955C-0693851073B0}" presName="textRect" presStyleLbl="revTx" presStyleIdx="1" presStyleCnt="6">
        <dgm:presLayoutVars>
          <dgm:chMax val="1"/>
          <dgm:chPref val="1"/>
        </dgm:presLayoutVars>
      </dgm:prSet>
      <dgm:spPr/>
    </dgm:pt>
    <dgm:pt modelId="{BCC413CA-0300-4EA3-8679-57BC6516934F}" type="pres">
      <dgm:prSet presAssocID="{0531FFFB-45C8-46DF-898B-AD297AC7A7E7}" presName="sibTrans" presStyleLbl="sibTrans2D1" presStyleIdx="0" presStyleCnt="0"/>
      <dgm:spPr/>
    </dgm:pt>
    <dgm:pt modelId="{969F1EDD-286D-4F8D-BE3E-D0CA182F3CEE}" type="pres">
      <dgm:prSet presAssocID="{6EEE685C-E7A3-4AFD-A923-8A238EA9D172}" presName="compNode" presStyleCnt="0"/>
      <dgm:spPr/>
    </dgm:pt>
    <dgm:pt modelId="{611F44E6-A35F-466C-AF1F-AD2281162CC7}" type="pres">
      <dgm:prSet presAssocID="{6EEE685C-E7A3-4AFD-A923-8A238EA9D172}" presName="iconBgRect" presStyleLbl="bgShp" presStyleIdx="2" presStyleCnt="6"/>
      <dgm:spPr/>
    </dgm:pt>
    <dgm:pt modelId="{505C6794-22A8-4828-8FDA-EB929C15C592}" type="pres">
      <dgm:prSet presAssocID="{6EEE685C-E7A3-4AFD-A923-8A238EA9D1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5B955517-A189-4375-9C7F-78A611BEC923}" type="pres">
      <dgm:prSet presAssocID="{6EEE685C-E7A3-4AFD-A923-8A238EA9D172}" presName="spaceRect" presStyleCnt="0"/>
      <dgm:spPr/>
    </dgm:pt>
    <dgm:pt modelId="{BC07B5E5-37B4-4975-AA9A-B1C09C4C568E}" type="pres">
      <dgm:prSet presAssocID="{6EEE685C-E7A3-4AFD-A923-8A238EA9D172}" presName="textRect" presStyleLbl="revTx" presStyleIdx="2" presStyleCnt="6">
        <dgm:presLayoutVars>
          <dgm:chMax val="1"/>
          <dgm:chPref val="1"/>
        </dgm:presLayoutVars>
      </dgm:prSet>
      <dgm:spPr/>
    </dgm:pt>
    <dgm:pt modelId="{2018E2F6-292A-4B77-A100-01DEA6A111EC}" type="pres">
      <dgm:prSet presAssocID="{A89ECBFC-C58D-42ED-A795-E7F3D90E7E8C}" presName="sibTrans" presStyleLbl="sibTrans2D1" presStyleIdx="0" presStyleCnt="0"/>
      <dgm:spPr/>
    </dgm:pt>
    <dgm:pt modelId="{593DBD9D-49C0-49E2-A81D-7996EB9A0EAE}" type="pres">
      <dgm:prSet presAssocID="{DBBD4AAA-65A2-474A-BAA4-72FBEFD28260}" presName="compNode" presStyleCnt="0"/>
      <dgm:spPr/>
    </dgm:pt>
    <dgm:pt modelId="{7CF64931-A1E9-4795-BE32-7F610FA2DD1F}" type="pres">
      <dgm:prSet presAssocID="{DBBD4AAA-65A2-474A-BAA4-72FBEFD28260}" presName="iconBgRect" presStyleLbl="bgShp" presStyleIdx="3" presStyleCnt="6"/>
      <dgm:spPr/>
    </dgm:pt>
    <dgm:pt modelId="{C488BF99-F993-482F-ADEB-33324C42F0D7}" type="pres">
      <dgm:prSet presAssocID="{DBBD4AAA-65A2-474A-BAA4-72FBEFD2826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9B861C1D-5DAE-4B80-9DA2-0A981A635669}" type="pres">
      <dgm:prSet presAssocID="{DBBD4AAA-65A2-474A-BAA4-72FBEFD28260}" presName="spaceRect" presStyleCnt="0"/>
      <dgm:spPr/>
    </dgm:pt>
    <dgm:pt modelId="{5F9C8AB0-F6CE-4DF1-AA99-B1C06D63520B}" type="pres">
      <dgm:prSet presAssocID="{DBBD4AAA-65A2-474A-BAA4-72FBEFD28260}" presName="textRect" presStyleLbl="revTx" presStyleIdx="3" presStyleCnt="6">
        <dgm:presLayoutVars>
          <dgm:chMax val="1"/>
          <dgm:chPref val="1"/>
        </dgm:presLayoutVars>
      </dgm:prSet>
      <dgm:spPr/>
    </dgm:pt>
    <dgm:pt modelId="{15B5FF6F-D9CB-46D9-BC8C-D2AEFAE80624}" type="pres">
      <dgm:prSet presAssocID="{4838AACF-7222-466A-BFC3-3601277DD8DA}" presName="sibTrans" presStyleLbl="sibTrans2D1" presStyleIdx="0" presStyleCnt="0"/>
      <dgm:spPr/>
    </dgm:pt>
    <dgm:pt modelId="{ABFA2740-E496-4A59-8B79-CB605119DB8A}" type="pres">
      <dgm:prSet presAssocID="{80541CBF-DFE4-4215-A72F-A9C8A29B1A6F}" presName="compNode" presStyleCnt="0"/>
      <dgm:spPr/>
    </dgm:pt>
    <dgm:pt modelId="{93FCB421-E729-4D6D-AAF7-3A4062FEE627}" type="pres">
      <dgm:prSet presAssocID="{80541CBF-DFE4-4215-A72F-A9C8A29B1A6F}" presName="iconBgRect" presStyleLbl="bgShp" presStyleIdx="4" presStyleCnt="6"/>
      <dgm:spPr/>
    </dgm:pt>
    <dgm:pt modelId="{A41DE9DD-5916-4B64-B967-55CF9E7E1A66}" type="pres">
      <dgm:prSet presAssocID="{80541CBF-DFE4-4215-A72F-A9C8A29B1A6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F3CBDA1-DC6B-400D-B6BC-09A5E14BDAD7}" type="pres">
      <dgm:prSet presAssocID="{80541CBF-DFE4-4215-A72F-A9C8A29B1A6F}" presName="spaceRect" presStyleCnt="0"/>
      <dgm:spPr/>
    </dgm:pt>
    <dgm:pt modelId="{612E9F44-31DD-43B4-95FF-59DF8B1E2842}" type="pres">
      <dgm:prSet presAssocID="{80541CBF-DFE4-4215-A72F-A9C8A29B1A6F}" presName="textRect" presStyleLbl="revTx" presStyleIdx="4" presStyleCnt="6">
        <dgm:presLayoutVars>
          <dgm:chMax val="1"/>
          <dgm:chPref val="1"/>
        </dgm:presLayoutVars>
      </dgm:prSet>
      <dgm:spPr/>
    </dgm:pt>
    <dgm:pt modelId="{FB866C2E-AA7C-444A-9BFC-6A676D1E93E1}" type="pres">
      <dgm:prSet presAssocID="{CA847109-D536-4911-B1A9-92FB7C2A4224}" presName="sibTrans" presStyleLbl="sibTrans2D1" presStyleIdx="0" presStyleCnt="0"/>
      <dgm:spPr/>
    </dgm:pt>
    <dgm:pt modelId="{BA071B20-9C3B-45A3-A17F-1C6E3082E015}" type="pres">
      <dgm:prSet presAssocID="{4063E3EB-1332-45F0-B5BB-8BF26D3C7748}" presName="compNode" presStyleCnt="0"/>
      <dgm:spPr/>
    </dgm:pt>
    <dgm:pt modelId="{2C2747AD-AB68-4466-9248-F5240EE32839}" type="pres">
      <dgm:prSet presAssocID="{4063E3EB-1332-45F0-B5BB-8BF26D3C7748}" presName="iconBgRect" presStyleLbl="bgShp" presStyleIdx="5" presStyleCnt="6"/>
      <dgm:spPr/>
    </dgm:pt>
    <dgm:pt modelId="{CE211F15-B32F-4858-BAE7-9113C420A97E}" type="pres">
      <dgm:prSet presAssocID="{4063E3EB-1332-45F0-B5BB-8BF26D3C774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74C22671-9B37-4C98-AD1A-93E9F95B748E}" type="pres">
      <dgm:prSet presAssocID="{4063E3EB-1332-45F0-B5BB-8BF26D3C7748}" presName="spaceRect" presStyleCnt="0"/>
      <dgm:spPr/>
    </dgm:pt>
    <dgm:pt modelId="{600F14F1-0ABF-4B29-A829-5E9BA5D20A72}" type="pres">
      <dgm:prSet presAssocID="{4063E3EB-1332-45F0-B5BB-8BF26D3C774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93E6A06-B100-4CBF-A1BD-7CC1D297E0D2}" srcId="{61781748-843D-4627-A7BC-67CCFFC2128A}" destId="{80541CBF-DFE4-4215-A72F-A9C8A29B1A6F}" srcOrd="4" destOrd="0" parTransId="{3B5EF10B-D836-4F2D-869F-4BEF51BFCD86}" sibTransId="{CA847109-D536-4911-B1A9-92FB7C2A4224}"/>
    <dgm:cxn modelId="{6A435407-A41E-4278-8343-27A684FC1C93}" type="presOf" srcId="{62757F7D-2A21-4746-9AE8-2BF5C4AC3891}" destId="{726D3E63-FD7D-4397-9801-9E70C683BD14}" srcOrd="0" destOrd="0" presId="urn:microsoft.com/office/officeart/2018/2/layout/IconCircleList"/>
    <dgm:cxn modelId="{3A655F0D-285B-4584-A696-F7E7B60702E6}" type="presOf" srcId="{A89ECBFC-C58D-42ED-A795-E7F3D90E7E8C}" destId="{2018E2F6-292A-4B77-A100-01DEA6A111EC}" srcOrd="0" destOrd="0" presId="urn:microsoft.com/office/officeart/2018/2/layout/IconCircleList"/>
    <dgm:cxn modelId="{1AF4151B-BB21-4EF2-A209-2C00E0340005}" type="presOf" srcId="{61781748-843D-4627-A7BC-67CCFFC2128A}" destId="{1E8C9784-3ED8-4F21-AE96-E1D1277D7076}" srcOrd="0" destOrd="0" presId="urn:microsoft.com/office/officeart/2018/2/layout/IconCircleList"/>
    <dgm:cxn modelId="{5D3B0023-A3AF-4FF2-A9EC-958B8708CBDE}" srcId="{61781748-843D-4627-A7BC-67CCFFC2128A}" destId="{62757F7D-2A21-4746-9AE8-2BF5C4AC3891}" srcOrd="0" destOrd="0" parTransId="{2643B41D-097F-4887-A33B-DAA180D1DE07}" sibTransId="{F83C1DDB-9C4B-491D-982E-4574148F32B3}"/>
    <dgm:cxn modelId="{00D1562E-2F56-47B2-8B39-475411C2B08C}" type="presOf" srcId="{179CB679-64F2-4870-955C-0693851073B0}" destId="{5EC11FF9-DE30-444B-ACE6-D4AC84770A96}" srcOrd="0" destOrd="0" presId="urn:microsoft.com/office/officeart/2018/2/layout/IconCircleList"/>
    <dgm:cxn modelId="{74666442-824D-439C-8807-6AC0E75060C2}" srcId="{61781748-843D-4627-A7BC-67CCFFC2128A}" destId="{179CB679-64F2-4870-955C-0693851073B0}" srcOrd="1" destOrd="0" parTransId="{5CE0F44F-CB10-4CAF-B05E-E47286FD7214}" sibTransId="{0531FFFB-45C8-46DF-898B-AD297AC7A7E7}"/>
    <dgm:cxn modelId="{71B57466-B3BD-469E-82BF-033F48D8DDEB}" type="presOf" srcId="{CA847109-D536-4911-B1A9-92FB7C2A4224}" destId="{FB866C2E-AA7C-444A-9BFC-6A676D1E93E1}" srcOrd="0" destOrd="0" presId="urn:microsoft.com/office/officeart/2018/2/layout/IconCircleList"/>
    <dgm:cxn modelId="{6AA19670-F8F3-4F30-9EB2-9DC17F94E2C8}" type="presOf" srcId="{80541CBF-DFE4-4215-A72F-A9C8A29B1A6F}" destId="{612E9F44-31DD-43B4-95FF-59DF8B1E2842}" srcOrd="0" destOrd="0" presId="urn:microsoft.com/office/officeart/2018/2/layout/IconCircleList"/>
    <dgm:cxn modelId="{FAC15685-2825-447B-AA3E-0C83AA7F204F}" type="presOf" srcId="{DBBD4AAA-65A2-474A-BAA4-72FBEFD28260}" destId="{5F9C8AB0-F6CE-4DF1-AA99-B1C06D63520B}" srcOrd="0" destOrd="0" presId="urn:microsoft.com/office/officeart/2018/2/layout/IconCircleList"/>
    <dgm:cxn modelId="{B767BA87-7A31-4604-B07C-5975266A4ED0}" type="presOf" srcId="{6EEE685C-E7A3-4AFD-A923-8A238EA9D172}" destId="{BC07B5E5-37B4-4975-AA9A-B1C09C4C568E}" srcOrd="0" destOrd="0" presId="urn:microsoft.com/office/officeart/2018/2/layout/IconCircleList"/>
    <dgm:cxn modelId="{AA4E9BB0-36B9-462E-A78F-ACDE6A8B7D37}" type="presOf" srcId="{4063E3EB-1332-45F0-B5BB-8BF26D3C7748}" destId="{600F14F1-0ABF-4B29-A829-5E9BA5D20A72}" srcOrd="0" destOrd="0" presId="urn:microsoft.com/office/officeart/2018/2/layout/IconCircleList"/>
    <dgm:cxn modelId="{7FD4ECB5-A291-4886-BD34-F1821146828C}" srcId="{61781748-843D-4627-A7BC-67CCFFC2128A}" destId="{DBBD4AAA-65A2-474A-BAA4-72FBEFD28260}" srcOrd="3" destOrd="0" parTransId="{21DD591E-1E51-439F-A779-5F835233B928}" sibTransId="{4838AACF-7222-466A-BFC3-3601277DD8DA}"/>
    <dgm:cxn modelId="{E555D6C3-B12C-434A-ACF0-B1EA59C7B529}" type="presOf" srcId="{4838AACF-7222-466A-BFC3-3601277DD8DA}" destId="{15B5FF6F-D9CB-46D9-BC8C-D2AEFAE80624}" srcOrd="0" destOrd="0" presId="urn:microsoft.com/office/officeart/2018/2/layout/IconCircleList"/>
    <dgm:cxn modelId="{CD8039D4-16F2-471A-9034-7BEE676B0CA1}" srcId="{61781748-843D-4627-A7BC-67CCFFC2128A}" destId="{6EEE685C-E7A3-4AFD-A923-8A238EA9D172}" srcOrd="2" destOrd="0" parTransId="{19EDB21A-5DA2-449A-A4C0-7C9D3E16A7D1}" sibTransId="{A89ECBFC-C58D-42ED-A795-E7F3D90E7E8C}"/>
    <dgm:cxn modelId="{665A48D6-7651-48C6-B5D6-53923C7522E8}" type="presOf" srcId="{F83C1DDB-9C4B-491D-982E-4574148F32B3}" destId="{2ED7A3C3-7B01-47BC-A408-8985497ED8FC}" srcOrd="0" destOrd="0" presId="urn:microsoft.com/office/officeart/2018/2/layout/IconCircleList"/>
    <dgm:cxn modelId="{12A15AF4-807F-4837-91FE-36D42C8633CD}" srcId="{61781748-843D-4627-A7BC-67CCFFC2128A}" destId="{4063E3EB-1332-45F0-B5BB-8BF26D3C7748}" srcOrd="5" destOrd="0" parTransId="{4573833C-A8B4-48B2-876E-AB75B24CFB54}" sibTransId="{073BF331-E710-4952-BAC4-C276CDB6AAD5}"/>
    <dgm:cxn modelId="{BDC062F7-5D1E-420A-8E6D-F2F6CDC4048B}" type="presOf" srcId="{0531FFFB-45C8-46DF-898B-AD297AC7A7E7}" destId="{BCC413CA-0300-4EA3-8679-57BC6516934F}" srcOrd="0" destOrd="0" presId="urn:microsoft.com/office/officeart/2018/2/layout/IconCircleList"/>
    <dgm:cxn modelId="{F587FB46-EA8D-4AC4-91E9-5961ECB028D4}" type="presParOf" srcId="{1E8C9784-3ED8-4F21-AE96-E1D1277D7076}" destId="{822A0883-BDAB-48B6-BE11-135B0E7D882C}" srcOrd="0" destOrd="0" presId="urn:microsoft.com/office/officeart/2018/2/layout/IconCircleList"/>
    <dgm:cxn modelId="{AD857B3B-8BB4-4616-8D6E-5AA656617E7C}" type="presParOf" srcId="{822A0883-BDAB-48B6-BE11-135B0E7D882C}" destId="{EBCCCB3A-F116-494C-9A23-3B6D07B0A247}" srcOrd="0" destOrd="0" presId="urn:microsoft.com/office/officeart/2018/2/layout/IconCircleList"/>
    <dgm:cxn modelId="{7E0A9D0E-6964-4A56-BFD7-3C581DF0E5C9}" type="presParOf" srcId="{EBCCCB3A-F116-494C-9A23-3B6D07B0A247}" destId="{BAEFAD42-F432-47F1-9F04-3994952E46D3}" srcOrd="0" destOrd="0" presId="urn:microsoft.com/office/officeart/2018/2/layout/IconCircleList"/>
    <dgm:cxn modelId="{2C2574D9-5278-4166-9DB8-7755ED881B9F}" type="presParOf" srcId="{EBCCCB3A-F116-494C-9A23-3B6D07B0A247}" destId="{EC632BBF-BA0E-4DBF-8C46-6D287ED99184}" srcOrd="1" destOrd="0" presId="urn:microsoft.com/office/officeart/2018/2/layout/IconCircleList"/>
    <dgm:cxn modelId="{9D208B37-8FD0-4480-9C62-3F18F033ADC8}" type="presParOf" srcId="{EBCCCB3A-F116-494C-9A23-3B6D07B0A247}" destId="{4F9D037A-43CC-440A-BDB0-9FB4B700248C}" srcOrd="2" destOrd="0" presId="urn:microsoft.com/office/officeart/2018/2/layout/IconCircleList"/>
    <dgm:cxn modelId="{BCC839CB-ADAF-4EB7-97A8-5F0563E2A982}" type="presParOf" srcId="{EBCCCB3A-F116-494C-9A23-3B6D07B0A247}" destId="{726D3E63-FD7D-4397-9801-9E70C683BD14}" srcOrd="3" destOrd="0" presId="urn:microsoft.com/office/officeart/2018/2/layout/IconCircleList"/>
    <dgm:cxn modelId="{F6CEFBE8-B49D-46EA-854F-FFB85DB8EF58}" type="presParOf" srcId="{822A0883-BDAB-48B6-BE11-135B0E7D882C}" destId="{2ED7A3C3-7B01-47BC-A408-8985497ED8FC}" srcOrd="1" destOrd="0" presId="urn:microsoft.com/office/officeart/2018/2/layout/IconCircleList"/>
    <dgm:cxn modelId="{68332C74-ACA4-497B-A0DC-FA7D88E7F508}" type="presParOf" srcId="{822A0883-BDAB-48B6-BE11-135B0E7D882C}" destId="{E16B991F-DD97-464D-83E8-86CBEAFCA7EE}" srcOrd="2" destOrd="0" presId="urn:microsoft.com/office/officeart/2018/2/layout/IconCircleList"/>
    <dgm:cxn modelId="{4D6B3850-9B08-4A8B-ACB0-F55B0B6F1C1C}" type="presParOf" srcId="{E16B991F-DD97-464D-83E8-86CBEAFCA7EE}" destId="{3967F9C4-90ED-4982-9BDD-25D13B537AC4}" srcOrd="0" destOrd="0" presId="urn:microsoft.com/office/officeart/2018/2/layout/IconCircleList"/>
    <dgm:cxn modelId="{2627439D-2E1B-47A5-A4E2-0D2897560974}" type="presParOf" srcId="{E16B991F-DD97-464D-83E8-86CBEAFCA7EE}" destId="{BFBF80CF-861F-41C0-85D4-CF22F3B18A92}" srcOrd="1" destOrd="0" presId="urn:microsoft.com/office/officeart/2018/2/layout/IconCircleList"/>
    <dgm:cxn modelId="{8C1A3C30-F620-45CD-A9D6-E68B359AF23E}" type="presParOf" srcId="{E16B991F-DD97-464D-83E8-86CBEAFCA7EE}" destId="{D40837E0-246A-4FE8-80D1-81C99F8606CB}" srcOrd="2" destOrd="0" presId="urn:microsoft.com/office/officeart/2018/2/layout/IconCircleList"/>
    <dgm:cxn modelId="{4939A7C8-2766-484A-BE48-EA5DD09DE75D}" type="presParOf" srcId="{E16B991F-DD97-464D-83E8-86CBEAFCA7EE}" destId="{5EC11FF9-DE30-444B-ACE6-D4AC84770A96}" srcOrd="3" destOrd="0" presId="urn:microsoft.com/office/officeart/2018/2/layout/IconCircleList"/>
    <dgm:cxn modelId="{BC44C902-16DA-423D-8CD6-591C9F40758D}" type="presParOf" srcId="{822A0883-BDAB-48B6-BE11-135B0E7D882C}" destId="{BCC413CA-0300-4EA3-8679-57BC6516934F}" srcOrd="3" destOrd="0" presId="urn:microsoft.com/office/officeart/2018/2/layout/IconCircleList"/>
    <dgm:cxn modelId="{42B99759-578A-4AC6-BEC6-1BDBD15E5F64}" type="presParOf" srcId="{822A0883-BDAB-48B6-BE11-135B0E7D882C}" destId="{969F1EDD-286D-4F8D-BE3E-D0CA182F3CEE}" srcOrd="4" destOrd="0" presId="urn:microsoft.com/office/officeart/2018/2/layout/IconCircleList"/>
    <dgm:cxn modelId="{FAC0B039-DD1A-4AF9-A531-EA9120AD6936}" type="presParOf" srcId="{969F1EDD-286D-4F8D-BE3E-D0CA182F3CEE}" destId="{611F44E6-A35F-466C-AF1F-AD2281162CC7}" srcOrd="0" destOrd="0" presId="urn:microsoft.com/office/officeart/2018/2/layout/IconCircleList"/>
    <dgm:cxn modelId="{A1FE4863-3AAA-4800-8753-6D83720F5BFD}" type="presParOf" srcId="{969F1EDD-286D-4F8D-BE3E-D0CA182F3CEE}" destId="{505C6794-22A8-4828-8FDA-EB929C15C592}" srcOrd="1" destOrd="0" presId="urn:microsoft.com/office/officeart/2018/2/layout/IconCircleList"/>
    <dgm:cxn modelId="{258908A3-A66E-47A7-89B0-F394F5456B06}" type="presParOf" srcId="{969F1EDD-286D-4F8D-BE3E-D0CA182F3CEE}" destId="{5B955517-A189-4375-9C7F-78A611BEC923}" srcOrd="2" destOrd="0" presId="urn:microsoft.com/office/officeart/2018/2/layout/IconCircleList"/>
    <dgm:cxn modelId="{EF764223-269F-40D9-8947-7007226C6FA6}" type="presParOf" srcId="{969F1EDD-286D-4F8D-BE3E-D0CA182F3CEE}" destId="{BC07B5E5-37B4-4975-AA9A-B1C09C4C568E}" srcOrd="3" destOrd="0" presId="urn:microsoft.com/office/officeart/2018/2/layout/IconCircleList"/>
    <dgm:cxn modelId="{174EA8C3-96CB-45D8-8442-9CC7FC953B70}" type="presParOf" srcId="{822A0883-BDAB-48B6-BE11-135B0E7D882C}" destId="{2018E2F6-292A-4B77-A100-01DEA6A111EC}" srcOrd="5" destOrd="0" presId="urn:microsoft.com/office/officeart/2018/2/layout/IconCircleList"/>
    <dgm:cxn modelId="{E500AD81-B5E4-4345-A37F-8A967778299A}" type="presParOf" srcId="{822A0883-BDAB-48B6-BE11-135B0E7D882C}" destId="{593DBD9D-49C0-49E2-A81D-7996EB9A0EAE}" srcOrd="6" destOrd="0" presId="urn:microsoft.com/office/officeart/2018/2/layout/IconCircleList"/>
    <dgm:cxn modelId="{359DB8AB-99E2-4040-8991-C9838033853A}" type="presParOf" srcId="{593DBD9D-49C0-49E2-A81D-7996EB9A0EAE}" destId="{7CF64931-A1E9-4795-BE32-7F610FA2DD1F}" srcOrd="0" destOrd="0" presId="urn:microsoft.com/office/officeart/2018/2/layout/IconCircleList"/>
    <dgm:cxn modelId="{1F322C6A-62FC-4AA0-89CD-0723DE52229A}" type="presParOf" srcId="{593DBD9D-49C0-49E2-A81D-7996EB9A0EAE}" destId="{C488BF99-F993-482F-ADEB-33324C42F0D7}" srcOrd="1" destOrd="0" presId="urn:microsoft.com/office/officeart/2018/2/layout/IconCircleList"/>
    <dgm:cxn modelId="{E66C3C6F-6DF9-4DC9-9D5C-A98354B16B49}" type="presParOf" srcId="{593DBD9D-49C0-49E2-A81D-7996EB9A0EAE}" destId="{9B861C1D-5DAE-4B80-9DA2-0A981A635669}" srcOrd="2" destOrd="0" presId="urn:microsoft.com/office/officeart/2018/2/layout/IconCircleList"/>
    <dgm:cxn modelId="{2521397C-060C-4743-AB8A-640CA32B9108}" type="presParOf" srcId="{593DBD9D-49C0-49E2-A81D-7996EB9A0EAE}" destId="{5F9C8AB0-F6CE-4DF1-AA99-B1C06D63520B}" srcOrd="3" destOrd="0" presId="urn:microsoft.com/office/officeart/2018/2/layout/IconCircleList"/>
    <dgm:cxn modelId="{537BA043-AE34-4F6A-8A40-AC5DD62C14D0}" type="presParOf" srcId="{822A0883-BDAB-48B6-BE11-135B0E7D882C}" destId="{15B5FF6F-D9CB-46D9-BC8C-D2AEFAE80624}" srcOrd="7" destOrd="0" presId="urn:microsoft.com/office/officeart/2018/2/layout/IconCircleList"/>
    <dgm:cxn modelId="{9C6FFDB2-7091-4001-AE88-20C5C6B1D254}" type="presParOf" srcId="{822A0883-BDAB-48B6-BE11-135B0E7D882C}" destId="{ABFA2740-E496-4A59-8B79-CB605119DB8A}" srcOrd="8" destOrd="0" presId="urn:microsoft.com/office/officeart/2018/2/layout/IconCircleList"/>
    <dgm:cxn modelId="{4DF786F1-2C1B-47B2-9DD6-A2068421947A}" type="presParOf" srcId="{ABFA2740-E496-4A59-8B79-CB605119DB8A}" destId="{93FCB421-E729-4D6D-AAF7-3A4062FEE627}" srcOrd="0" destOrd="0" presId="urn:microsoft.com/office/officeart/2018/2/layout/IconCircleList"/>
    <dgm:cxn modelId="{8FBD4CAA-49D2-4496-B9B8-052E752A36B2}" type="presParOf" srcId="{ABFA2740-E496-4A59-8B79-CB605119DB8A}" destId="{A41DE9DD-5916-4B64-B967-55CF9E7E1A66}" srcOrd="1" destOrd="0" presId="urn:microsoft.com/office/officeart/2018/2/layout/IconCircleList"/>
    <dgm:cxn modelId="{28390FD8-49EA-4975-B03E-B75101FFEFCF}" type="presParOf" srcId="{ABFA2740-E496-4A59-8B79-CB605119DB8A}" destId="{4F3CBDA1-DC6B-400D-B6BC-09A5E14BDAD7}" srcOrd="2" destOrd="0" presId="urn:microsoft.com/office/officeart/2018/2/layout/IconCircleList"/>
    <dgm:cxn modelId="{51A2F1F2-E090-4747-91A8-7F2522633D6D}" type="presParOf" srcId="{ABFA2740-E496-4A59-8B79-CB605119DB8A}" destId="{612E9F44-31DD-43B4-95FF-59DF8B1E2842}" srcOrd="3" destOrd="0" presId="urn:microsoft.com/office/officeart/2018/2/layout/IconCircleList"/>
    <dgm:cxn modelId="{7B413A46-441A-4FAF-994D-219A1FE02D23}" type="presParOf" srcId="{822A0883-BDAB-48B6-BE11-135B0E7D882C}" destId="{FB866C2E-AA7C-444A-9BFC-6A676D1E93E1}" srcOrd="9" destOrd="0" presId="urn:microsoft.com/office/officeart/2018/2/layout/IconCircleList"/>
    <dgm:cxn modelId="{820B077D-4B6C-4D0D-8C48-8C906FFCDD69}" type="presParOf" srcId="{822A0883-BDAB-48B6-BE11-135B0E7D882C}" destId="{BA071B20-9C3B-45A3-A17F-1C6E3082E015}" srcOrd="10" destOrd="0" presId="urn:microsoft.com/office/officeart/2018/2/layout/IconCircleList"/>
    <dgm:cxn modelId="{16A33042-23D2-4E6E-B820-7E19B73904BC}" type="presParOf" srcId="{BA071B20-9C3B-45A3-A17F-1C6E3082E015}" destId="{2C2747AD-AB68-4466-9248-F5240EE32839}" srcOrd="0" destOrd="0" presId="urn:microsoft.com/office/officeart/2018/2/layout/IconCircleList"/>
    <dgm:cxn modelId="{C70A2FE5-2D15-4C93-A847-94D5683EA3D9}" type="presParOf" srcId="{BA071B20-9C3B-45A3-A17F-1C6E3082E015}" destId="{CE211F15-B32F-4858-BAE7-9113C420A97E}" srcOrd="1" destOrd="0" presId="urn:microsoft.com/office/officeart/2018/2/layout/IconCircleList"/>
    <dgm:cxn modelId="{E6F8565C-ABF6-443C-BB5E-07C233B5A5E4}" type="presParOf" srcId="{BA071B20-9C3B-45A3-A17F-1C6E3082E015}" destId="{74C22671-9B37-4C98-AD1A-93E9F95B748E}" srcOrd="2" destOrd="0" presId="urn:microsoft.com/office/officeart/2018/2/layout/IconCircleList"/>
    <dgm:cxn modelId="{EFC8F289-1775-4B4B-87A0-463FCC82DBC9}" type="presParOf" srcId="{BA071B20-9C3B-45A3-A17F-1C6E3082E015}" destId="{600F14F1-0ABF-4B29-A829-5E9BA5D20A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FAD42-F432-47F1-9F04-3994952E46D3}">
      <dsp:nvSpPr>
        <dsp:cNvPr id="0" name=""/>
        <dsp:cNvSpPr/>
      </dsp:nvSpPr>
      <dsp:spPr>
        <a:xfrm>
          <a:off x="908128" y="68313"/>
          <a:ext cx="743124" cy="743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32BBF-BA0E-4DBF-8C46-6D287ED99184}">
      <dsp:nvSpPr>
        <dsp:cNvPr id="0" name=""/>
        <dsp:cNvSpPr/>
      </dsp:nvSpPr>
      <dsp:spPr>
        <a:xfrm>
          <a:off x="1064184" y="224370"/>
          <a:ext cx="431012" cy="431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D3E63-FD7D-4397-9801-9E70C683BD14}">
      <dsp:nvSpPr>
        <dsp:cNvPr id="0" name=""/>
        <dsp:cNvSpPr/>
      </dsp:nvSpPr>
      <dsp:spPr>
        <a:xfrm>
          <a:off x="1810493" y="68313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Earth5R identifies NGOs/FPOs across states</a:t>
          </a:r>
        </a:p>
      </dsp:txBody>
      <dsp:txXfrm>
        <a:off x="1810493" y="68313"/>
        <a:ext cx="1751650" cy="743124"/>
      </dsp:txXfrm>
    </dsp:sp>
    <dsp:sp modelId="{3967F9C4-90ED-4982-9BDD-25D13B537AC4}">
      <dsp:nvSpPr>
        <dsp:cNvPr id="0" name=""/>
        <dsp:cNvSpPr/>
      </dsp:nvSpPr>
      <dsp:spPr>
        <a:xfrm>
          <a:off x="3867355" y="68313"/>
          <a:ext cx="743124" cy="743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F80CF-861F-41C0-85D4-CF22F3B18A92}">
      <dsp:nvSpPr>
        <dsp:cNvPr id="0" name=""/>
        <dsp:cNvSpPr/>
      </dsp:nvSpPr>
      <dsp:spPr>
        <a:xfrm>
          <a:off x="4023411" y="224370"/>
          <a:ext cx="431012" cy="431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11FF9-DE30-444B-ACE6-D4AC84770A96}">
      <dsp:nvSpPr>
        <dsp:cNvPr id="0" name=""/>
        <dsp:cNvSpPr/>
      </dsp:nvSpPr>
      <dsp:spPr>
        <a:xfrm>
          <a:off x="4769720" y="68313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Outreach via Email/Phone (Status tracked)</a:t>
          </a:r>
        </a:p>
      </dsp:txBody>
      <dsp:txXfrm>
        <a:off x="4769720" y="68313"/>
        <a:ext cx="1751650" cy="743124"/>
      </dsp:txXfrm>
    </dsp:sp>
    <dsp:sp modelId="{611F44E6-A35F-466C-AF1F-AD2281162CC7}">
      <dsp:nvSpPr>
        <dsp:cNvPr id="0" name=""/>
        <dsp:cNvSpPr/>
      </dsp:nvSpPr>
      <dsp:spPr>
        <a:xfrm>
          <a:off x="908128" y="1420862"/>
          <a:ext cx="743124" cy="743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C6794-22A8-4828-8FDA-EB929C15C592}">
      <dsp:nvSpPr>
        <dsp:cNvPr id="0" name=""/>
        <dsp:cNvSpPr/>
      </dsp:nvSpPr>
      <dsp:spPr>
        <a:xfrm>
          <a:off x="1064184" y="1576918"/>
          <a:ext cx="431012" cy="431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B5E5-37B4-4975-AA9A-B1C09C4C568E}">
      <dsp:nvSpPr>
        <dsp:cNvPr id="0" name=""/>
        <dsp:cNvSpPr/>
      </dsp:nvSpPr>
      <dsp:spPr>
        <a:xfrm>
          <a:off x="1810493" y="1420862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NGOs/FPOs respond with Remarks (focus areas)</a:t>
          </a:r>
        </a:p>
      </dsp:txBody>
      <dsp:txXfrm>
        <a:off x="1810493" y="1420862"/>
        <a:ext cx="1751650" cy="743124"/>
      </dsp:txXfrm>
    </dsp:sp>
    <dsp:sp modelId="{7CF64931-A1E9-4795-BE32-7F610FA2DD1F}">
      <dsp:nvSpPr>
        <dsp:cNvPr id="0" name=""/>
        <dsp:cNvSpPr/>
      </dsp:nvSpPr>
      <dsp:spPr>
        <a:xfrm>
          <a:off x="3867355" y="1420862"/>
          <a:ext cx="743124" cy="743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8BF99-F993-482F-ADEB-33324C42F0D7}">
      <dsp:nvSpPr>
        <dsp:cNvPr id="0" name=""/>
        <dsp:cNvSpPr/>
      </dsp:nvSpPr>
      <dsp:spPr>
        <a:xfrm>
          <a:off x="4023411" y="1576918"/>
          <a:ext cx="431012" cy="431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C8AB0-F6CE-4DF1-AA99-B1C06D63520B}">
      <dsp:nvSpPr>
        <dsp:cNvPr id="0" name=""/>
        <dsp:cNvSpPr/>
      </dsp:nvSpPr>
      <dsp:spPr>
        <a:xfrm>
          <a:off x="4769720" y="1420862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Earth5R matches with CSR/corporate partners</a:t>
          </a:r>
        </a:p>
      </dsp:txBody>
      <dsp:txXfrm>
        <a:off x="4769720" y="1420862"/>
        <a:ext cx="1751650" cy="743124"/>
      </dsp:txXfrm>
    </dsp:sp>
    <dsp:sp modelId="{93FCB421-E729-4D6D-AAF7-3A4062FEE627}">
      <dsp:nvSpPr>
        <dsp:cNvPr id="0" name=""/>
        <dsp:cNvSpPr/>
      </dsp:nvSpPr>
      <dsp:spPr>
        <a:xfrm>
          <a:off x="908128" y="2773411"/>
          <a:ext cx="743124" cy="7431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DE9DD-5916-4B64-B967-55CF9E7E1A66}">
      <dsp:nvSpPr>
        <dsp:cNvPr id="0" name=""/>
        <dsp:cNvSpPr/>
      </dsp:nvSpPr>
      <dsp:spPr>
        <a:xfrm>
          <a:off x="1064184" y="2929467"/>
          <a:ext cx="431012" cy="4310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9F44-31DD-43B4-95FF-59DF8B1E2842}">
      <dsp:nvSpPr>
        <dsp:cNvPr id="0" name=""/>
        <dsp:cNvSpPr/>
      </dsp:nvSpPr>
      <dsp:spPr>
        <a:xfrm>
          <a:off x="1810493" y="2773411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 Training, awareness, and sustainable farming projects conducted</a:t>
          </a:r>
        </a:p>
      </dsp:txBody>
      <dsp:txXfrm>
        <a:off x="1810493" y="2773411"/>
        <a:ext cx="1751650" cy="743124"/>
      </dsp:txXfrm>
    </dsp:sp>
    <dsp:sp modelId="{2C2747AD-AB68-4466-9248-F5240EE32839}">
      <dsp:nvSpPr>
        <dsp:cNvPr id="0" name=""/>
        <dsp:cNvSpPr/>
      </dsp:nvSpPr>
      <dsp:spPr>
        <a:xfrm>
          <a:off x="3867355" y="2773411"/>
          <a:ext cx="743124" cy="743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11F15-B32F-4858-BAE7-9113C420A97E}">
      <dsp:nvSpPr>
        <dsp:cNvPr id="0" name=""/>
        <dsp:cNvSpPr/>
      </dsp:nvSpPr>
      <dsp:spPr>
        <a:xfrm>
          <a:off x="4023411" y="2929467"/>
          <a:ext cx="431012" cy="4310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F14F1-0ABF-4B29-A829-5E9BA5D20A72}">
      <dsp:nvSpPr>
        <dsp:cNvPr id="0" name=""/>
        <dsp:cNvSpPr/>
      </dsp:nvSpPr>
      <dsp:spPr>
        <a:xfrm>
          <a:off x="4769720" y="2773411"/>
          <a:ext cx="1751650" cy="743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6. Impact measured &amp; reported back to stakeholders</a:t>
          </a:r>
        </a:p>
      </dsp:txBody>
      <dsp:txXfrm>
        <a:off x="4769720" y="2773411"/>
        <a:ext cx="1751650" cy="743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0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790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53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5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48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6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2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8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9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8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0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875" y="3316856"/>
            <a:ext cx="3604497" cy="1297115"/>
          </a:xfrm>
        </p:spPr>
        <p:txBody>
          <a:bodyPr anchor="t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chemeClr val="tx2"/>
                </a:solidFill>
              </a:rPr>
              <a:t>NGO–FPO Engagement &amp; Research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75" y="2359151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>
                <a:solidFill>
                  <a:schemeClr val="tx2"/>
                </a:solidFill>
              </a:rPr>
              <a:t>Prepared for Manager | Corporate Theme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95B2122B-D79D-9C3A-9FFA-C1C079E1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7536" y="1644822"/>
            <a:ext cx="3106320" cy="310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1. Introduction &amp; 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• Data Source: Earth5R NGO–FPO outreach Excel dataset</a:t>
            </a:r>
          </a:p>
          <a:p>
            <a:r>
              <a:rPr lang="en-US" sz="1600">
                <a:solidFill>
                  <a:schemeClr val="tx2"/>
                </a:solidFill>
              </a:rPr>
              <a:t>• Method: Communication analysis (Mail, Status, Remarks)</a:t>
            </a:r>
          </a:p>
          <a:p>
            <a:r>
              <a:rPr lang="en-US" sz="1600">
                <a:solidFill>
                  <a:schemeClr val="tx2"/>
                </a:solidFill>
              </a:rPr>
              <a:t>• Tools: Python, Word Cloud, Charts</a:t>
            </a:r>
          </a:p>
          <a:p>
            <a:r>
              <a:rPr lang="en-US" sz="1600">
                <a:solidFill>
                  <a:schemeClr val="tx2"/>
                </a:solidFill>
              </a:rPr>
              <a:t>• Goal: Understand engagement, focus areas, FAQs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22" y="618518"/>
            <a:ext cx="4538035" cy="1478570"/>
          </a:xfrm>
        </p:spPr>
        <p:txBody>
          <a:bodyPr>
            <a:normAutofit/>
          </a:bodyPr>
          <a:lstStyle/>
          <a:p>
            <a:r>
              <a:rPr lang="en-IN"/>
              <a:t>2. Data Insights</a:t>
            </a:r>
          </a:p>
        </p:txBody>
      </p:sp>
      <p:pic>
        <p:nvPicPr>
          <p:cNvPr id="5" name="Picture 4" descr="Fields of grass on hill">
            <a:extLst>
              <a:ext uri="{FF2B5EF4-FFF2-40B4-BE49-F238E27FC236}">
                <a16:creationId xmlns:a16="http://schemas.microsoft.com/office/drawing/2014/main" id="{3ED1BC6F-E44F-8960-2049-4434298733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820" r="32467" b="375"/>
          <a:stretch>
            <a:fillRect/>
          </a:stretch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718" y="2249487"/>
            <a:ext cx="4558840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• Mail Communication Status: Sent, Replied, Pending</a:t>
            </a:r>
          </a:p>
          <a:p>
            <a:pPr>
              <a:lnSpc>
                <a:spcPct val="110000"/>
              </a:lnSpc>
            </a:pPr>
            <a:r>
              <a:rPr lang="en-US" sz="2000"/>
              <a:t>• Partner Status: Active, Inactive, Interested</a:t>
            </a:r>
          </a:p>
          <a:p>
            <a:pPr>
              <a:lnSpc>
                <a:spcPct val="110000"/>
              </a:lnSpc>
            </a:pPr>
            <a:r>
              <a:rPr lang="en-US" sz="2000"/>
              <a:t>• Focus Areas from Remarks: Farmers, Organic, Training, Women, Climate</a:t>
            </a:r>
          </a:p>
          <a:p>
            <a:pPr>
              <a:lnSpc>
                <a:spcPct val="110000"/>
              </a:lnSpc>
            </a:pPr>
            <a:r>
              <a:rPr lang="en-US" sz="2000"/>
              <a:t>• Word Cloud reveals: Farmers, FPOs, Projects, Organic, Training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3. How Partnerships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EF9369-B593-B4E9-364E-64E07E6EE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951072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9399" y="0"/>
            <a:ext cx="448867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14134" y="0"/>
            <a:ext cx="488156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30200" y="5118101"/>
            <a:ext cx="488156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22063" y="4867275"/>
            <a:ext cx="448867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50" y="766234"/>
            <a:ext cx="7759699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083" y="1168078"/>
            <a:ext cx="6786165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4. Research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084" y="2413001"/>
            <a:ext cx="6786164" cy="3033180"/>
          </a:xfrm>
        </p:spPr>
        <p:txBody>
          <a:bodyPr anchor="ctr">
            <a:normAutofit/>
          </a:bodyPr>
          <a:lstStyle/>
          <a:p>
            <a:r>
              <a:rPr lang="en-IN" sz="1700">
                <a:solidFill>
                  <a:srgbClr val="FFFFFF"/>
                </a:solidFill>
              </a:rPr>
              <a:t>• Strong presence in South India (Karnataka, Andhra, Tamil Nadu, Telangana)</a:t>
            </a:r>
          </a:p>
          <a:p>
            <a:r>
              <a:rPr lang="en-IN" sz="1700">
                <a:solidFill>
                  <a:srgbClr val="FFFFFF"/>
                </a:solidFill>
              </a:rPr>
              <a:t>• Major interests: Organic farming, farmer training, women empowerment</a:t>
            </a:r>
          </a:p>
          <a:p>
            <a:r>
              <a:rPr lang="en-IN" sz="1700">
                <a:solidFill>
                  <a:srgbClr val="FFFFFF"/>
                </a:solidFill>
              </a:rPr>
              <a:t>• Communication bottleneck: Many mails pending/no reply</a:t>
            </a:r>
          </a:p>
          <a:p>
            <a:r>
              <a:rPr lang="en-IN" sz="1700">
                <a:solidFill>
                  <a:srgbClr val="FFFFFF"/>
                </a:solidFill>
              </a:rPr>
              <a:t>• NGOs/FPOs show high willingness to collaborate but need clarity</a:t>
            </a:r>
          </a:p>
          <a:p>
            <a:r>
              <a:rPr lang="en-IN" sz="1700">
                <a:solidFill>
                  <a:srgbClr val="FFFFFF"/>
                </a:solidFill>
              </a:rPr>
              <a:t>• Earth5R positioned as facilitator (CSR, training, sustainability projects)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319" y="180368"/>
            <a:ext cx="3449239" cy="1240445"/>
          </a:xfrm>
        </p:spPr>
        <p:txBody>
          <a:bodyPr>
            <a:normAutofit/>
          </a:bodyPr>
          <a:lstStyle/>
          <a:p>
            <a:r>
              <a:rPr lang="en-IN" sz="3200"/>
              <a:t>5. Frequently Asked Questions</a:t>
            </a:r>
            <a:endParaRPr lang="en-IN" sz="3200" dirty="0"/>
          </a:p>
        </p:txBody>
      </p:sp>
      <p:pic>
        <p:nvPicPr>
          <p:cNvPr id="5" name="Picture 4" descr="Small plant growing on soil">
            <a:extLst>
              <a:ext uri="{FF2B5EF4-FFF2-40B4-BE49-F238E27FC236}">
                <a16:creationId xmlns:a16="http://schemas.microsoft.com/office/drawing/2014/main" id="{36A2F7E1-79F5-62E8-191C-09615AEEF6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47" r="30811" b="-1"/>
          <a:stretch>
            <a:fillRect/>
          </a:stretch>
        </p:blipFill>
        <p:spPr>
          <a:xfrm>
            <a:off x="-4197" y="10"/>
            <a:ext cx="415557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8906" y="1325561"/>
            <a:ext cx="3449240" cy="354171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IN" sz="1200" dirty="0"/>
              <a:t>Q1: What does Earth5R do?</a:t>
            </a:r>
          </a:p>
          <a:p>
            <a:pPr>
              <a:lnSpc>
                <a:spcPct val="110000"/>
              </a:lnSpc>
            </a:pPr>
            <a:r>
              <a:rPr lang="en-IN" sz="1200" dirty="0"/>
              <a:t>A: Connect NGOs/FPOs with CSR &amp; sustainability projects.</a:t>
            </a:r>
          </a:p>
          <a:p>
            <a:pPr>
              <a:lnSpc>
                <a:spcPct val="110000"/>
              </a:lnSpc>
            </a:pPr>
            <a:endParaRPr lang="en-IN" sz="1200" dirty="0"/>
          </a:p>
          <a:p>
            <a:pPr>
              <a:lnSpc>
                <a:spcPct val="110000"/>
              </a:lnSpc>
            </a:pPr>
            <a:r>
              <a:rPr lang="en-IN" sz="1200" dirty="0"/>
              <a:t>Q2: How can NGOs/FPOs partner?</a:t>
            </a:r>
          </a:p>
          <a:p>
            <a:pPr>
              <a:lnSpc>
                <a:spcPct val="110000"/>
              </a:lnSpc>
            </a:pPr>
            <a:r>
              <a:rPr lang="en-IN" sz="1200" dirty="0"/>
              <a:t>A: Co-host trainings, support farmers, join climate projects.</a:t>
            </a:r>
          </a:p>
          <a:p>
            <a:pPr>
              <a:lnSpc>
                <a:spcPct val="110000"/>
              </a:lnSpc>
            </a:pPr>
            <a:endParaRPr lang="en-IN" sz="1200" dirty="0"/>
          </a:p>
          <a:p>
            <a:pPr>
              <a:lnSpc>
                <a:spcPct val="110000"/>
              </a:lnSpc>
            </a:pPr>
            <a:r>
              <a:rPr lang="en-IN" sz="1200" dirty="0"/>
              <a:t>Q3: Is funding available?</a:t>
            </a:r>
          </a:p>
          <a:p>
            <a:pPr>
              <a:lnSpc>
                <a:spcPct val="110000"/>
              </a:lnSpc>
            </a:pPr>
            <a:r>
              <a:rPr lang="en-IN" sz="1200" dirty="0"/>
              <a:t>A: Enabled via CSR, not direct funding.</a:t>
            </a:r>
          </a:p>
          <a:p>
            <a:pPr>
              <a:lnSpc>
                <a:spcPct val="110000"/>
              </a:lnSpc>
            </a:pPr>
            <a:endParaRPr lang="en-IN" sz="1200" dirty="0"/>
          </a:p>
          <a:p>
            <a:pPr>
              <a:lnSpc>
                <a:spcPct val="110000"/>
              </a:lnSpc>
            </a:pPr>
            <a:r>
              <a:rPr lang="en-IN" sz="1200" dirty="0"/>
              <a:t>Q4: Benefits?</a:t>
            </a:r>
          </a:p>
          <a:p>
            <a:pPr>
              <a:lnSpc>
                <a:spcPct val="110000"/>
              </a:lnSpc>
            </a:pPr>
            <a:r>
              <a:rPr lang="en-IN" sz="1200" dirty="0"/>
              <a:t>A: Training, visibility, partnerships, sustainability adoption.</a:t>
            </a:r>
          </a:p>
          <a:p>
            <a:pPr>
              <a:lnSpc>
                <a:spcPct val="110000"/>
              </a:lnSpc>
            </a:pPr>
            <a:endParaRPr lang="en-IN" sz="1200" dirty="0"/>
          </a:p>
          <a:p>
            <a:pPr>
              <a:lnSpc>
                <a:spcPct val="110000"/>
              </a:lnSpc>
            </a:pPr>
            <a:r>
              <a:rPr lang="en-IN" sz="1200" dirty="0"/>
              <a:t>Q5: Active states?</a:t>
            </a:r>
          </a:p>
          <a:p>
            <a:pPr>
              <a:lnSpc>
                <a:spcPct val="110000"/>
              </a:lnSpc>
            </a:pPr>
            <a:r>
              <a:rPr lang="en-IN" sz="1200" dirty="0"/>
              <a:t>A: Karnataka, Andhra, Tamil Nadu, Telangana, Maharashtra.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9399" y="0"/>
            <a:ext cx="448867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14134" y="0"/>
            <a:ext cx="488156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30200" y="5118101"/>
            <a:ext cx="488156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22063" y="4867275"/>
            <a:ext cx="448867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50" y="766234"/>
            <a:ext cx="7759699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083" y="1168078"/>
            <a:ext cx="6786165" cy="1092200"/>
          </a:xfrm>
        </p:spPr>
        <p:txBody>
          <a:bodyPr anchor="ctr"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6. 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943" y="2079361"/>
            <a:ext cx="6786164" cy="362770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• Earth5R has strong network potential with NGOs &amp; FPOs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• Key focus areas: Farmers, Organic, Training, Women empowerment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• Need for better follow-up on pending communication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• Next Steps: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   - Automate outreach tracking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   - Expand to North/East India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   - Strengthen impact measurement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   - Develop CSR partnerships for funding support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</TotalTime>
  <Words>408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NGO–FPO Engagement &amp; Research Analysis Report</vt:lpstr>
      <vt:lpstr>1. Introduction &amp; Research Methodology</vt:lpstr>
      <vt:lpstr>2. Data Insights</vt:lpstr>
      <vt:lpstr>3. How Partnerships Work</vt:lpstr>
      <vt:lpstr>4. Research Analysis</vt:lpstr>
      <vt:lpstr>5. Frequently Asked Questions</vt:lpstr>
      <vt:lpstr>6. 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Ughade Mihir Milind [MBA - 2024]</cp:lastModifiedBy>
  <cp:revision>2</cp:revision>
  <dcterms:created xsi:type="dcterms:W3CDTF">2013-01-27T09:14:16Z</dcterms:created>
  <dcterms:modified xsi:type="dcterms:W3CDTF">2025-08-16T08:56:03Z</dcterms:modified>
  <cp:category/>
</cp:coreProperties>
</file>