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oppins Semi-Bold" charset="1" panose="00000700000000000000"/>
      <p:regular r:id="rId18"/>
    </p:embeddedFont>
    <p:embeddedFont>
      <p:font typeface="Poppins" charset="1" panose="00000500000000000000"/>
      <p:regular r:id="rId19"/>
    </p:embeddedFont>
    <p:embeddedFont>
      <p:font typeface="Poppins Bold" charset="1" panose="00000800000000000000"/>
      <p:regular r:id="rId20"/>
    </p:embeddedFont>
    <p:embeddedFont>
      <p:font typeface="DM Sans" charset="1" panose="00000000000000000000"/>
      <p:regular r:id="rId21"/>
    </p:embeddedFont>
    <p:embeddedFont>
      <p:font typeface="DM Sans Bold" charset="1" panose="00000000000000000000"/>
      <p:regular r:id="rId22"/>
    </p:embeddedFont>
    <p:embeddedFont>
      <p:font typeface="Open Sans Bold" charset="1" panose="020B0806030504020204"/>
      <p:regular r:id="rId23"/>
    </p:embeddedFont>
    <p:embeddedFont>
      <p:font typeface="Open Sans Light" charset="1" panose="020B0306030504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01340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29000"/>
                  </a:srgbClr>
                </a:gs>
                <a:gs pos="100000">
                  <a:srgbClr val="5CE1E6">
                    <a:alpha val="29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571132" y="6449964"/>
            <a:ext cx="6983181" cy="669188"/>
            <a:chOff x="0" y="0"/>
            <a:chExt cx="1839192" cy="1762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39192" cy="176247"/>
            </a:xfrm>
            <a:custGeom>
              <a:avLst/>
              <a:gdLst/>
              <a:ahLst/>
              <a:cxnLst/>
              <a:rect r="r" b="b" t="t" l="l"/>
              <a:pathLst>
                <a:path h="176247" w="1839192">
                  <a:moveTo>
                    <a:pt x="0" y="0"/>
                  </a:moveTo>
                  <a:lnTo>
                    <a:pt x="1839192" y="0"/>
                  </a:lnTo>
                  <a:lnTo>
                    <a:pt x="1839192" y="176247"/>
                  </a:lnTo>
                  <a:lnTo>
                    <a:pt x="0" y="176247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39192" cy="214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00730" y="3491698"/>
            <a:ext cx="15321273" cy="303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8"/>
              </a:lnSpc>
            </a:pPr>
            <a:r>
              <a:rPr lang="en-US" b="true" sz="12998" spc="-70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EMPLOYEE </a:t>
            </a:r>
          </a:p>
          <a:p>
            <a:pPr algn="ctr">
              <a:lnSpc>
                <a:spcPts val="10918"/>
              </a:lnSpc>
            </a:pPr>
            <a:r>
              <a:rPr lang="en-US" b="true" sz="12998" spc="-70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PAYROLL SYSTEM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35017" y="6562438"/>
            <a:ext cx="6617965" cy="482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MIHIR UGHADE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5644" y="2390638"/>
            <a:ext cx="8448374" cy="2911461"/>
            <a:chOff x="0" y="0"/>
            <a:chExt cx="2828163" cy="9746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8162" cy="974636"/>
            </a:xfrm>
            <a:custGeom>
              <a:avLst/>
              <a:gdLst/>
              <a:ahLst/>
              <a:cxnLst/>
              <a:rect r="r" b="b" t="t" l="l"/>
              <a:pathLst>
                <a:path h="974636" w="2828162">
                  <a:moveTo>
                    <a:pt x="45819" y="0"/>
                  </a:moveTo>
                  <a:lnTo>
                    <a:pt x="2782344" y="0"/>
                  </a:lnTo>
                  <a:cubicBezTo>
                    <a:pt x="2794495" y="0"/>
                    <a:pt x="2806150" y="4827"/>
                    <a:pt x="2814742" y="13420"/>
                  </a:cubicBezTo>
                  <a:cubicBezTo>
                    <a:pt x="2823335" y="22013"/>
                    <a:pt x="2828162" y="33667"/>
                    <a:pt x="2828162" y="45819"/>
                  </a:cubicBezTo>
                  <a:lnTo>
                    <a:pt x="2828162" y="928817"/>
                  </a:lnTo>
                  <a:cubicBezTo>
                    <a:pt x="2828162" y="954122"/>
                    <a:pt x="2807649" y="974636"/>
                    <a:pt x="2782344" y="974636"/>
                  </a:cubicBezTo>
                  <a:lnTo>
                    <a:pt x="45819" y="974636"/>
                  </a:lnTo>
                  <a:cubicBezTo>
                    <a:pt x="20514" y="974636"/>
                    <a:pt x="0" y="954122"/>
                    <a:pt x="0" y="928817"/>
                  </a:cubicBezTo>
                  <a:lnTo>
                    <a:pt x="0" y="45819"/>
                  </a:lnTo>
                  <a:cubicBezTo>
                    <a:pt x="0" y="20514"/>
                    <a:pt x="20514" y="0"/>
                    <a:pt x="45819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2828163" cy="888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84017" y="6053059"/>
            <a:ext cx="8448374" cy="2911461"/>
            <a:chOff x="0" y="0"/>
            <a:chExt cx="2828163" cy="9746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28162" cy="974636"/>
            </a:xfrm>
            <a:custGeom>
              <a:avLst/>
              <a:gdLst/>
              <a:ahLst/>
              <a:cxnLst/>
              <a:rect r="r" b="b" t="t" l="l"/>
              <a:pathLst>
                <a:path h="974636" w="2828162">
                  <a:moveTo>
                    <a:pt x="45819" y="0"/>
                  </a:moveTo>
                  <a:lnTo>
                    <a:pt x="2782344" y="0"/>
                  </a:lnTo>
                  <a:cubicBezTo>
                    <a:pt x="2794495" y="0"/>
                    <a:pt x="2806150" y="4827"/>
                    <a:pt x="2814742" y="13420"/>
                  </a:cubicBezTo>
                  <a:cubicBezTo>
                    <a:pt x="2823335" y="22013"/>
                    <a:pt x="2828162" y="33667"/>
                    <a:pt x="2828162" y="45819"/>
                  </a:cubicBezTo>
                  <a:lnTo>
                    <a:pt x="2828162" y="928817"/>
                  </a:lnTo>
                  <a:cubicBezTo>
                    <a:pt x="2828162" y="954122"/>
                    <a:pt x="2807649" y="974636"/>
                    <a:pt x="2782344" y="974636"/>
                  </a:cubicBezTo>
                  <a:lnTo>
                    <a:pt x="45819" y="974636"/>
                  </a:lnTo>
                  <a:cubicBezTo>
                    <a:pt x="20514" y="974636"/>
                    <a:pt x="0" y="954122"/>
                    <a:pt x="0" y="928817"/>
                  </a:cubicBezTo>
                  <a:lnTo>
                    <a:pt x="0" y="45819"/>
                  </a:lnTo>
                  <a:cubicBezTo>
                    <a:pt x="0" y="20514"/>
                    <a:pt x="20514" y="0"/>
                    <a:pt x="45819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5725"/>
              <a:ext cx="2828163" cy="888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58676" y="1598724"/>
            <a:ext cx="1140047" cy="1140047"/>
          </a:xfrm>
          <a:custGeom>
            <a:avLst/>
            <a:gdLst/>
            <a:ahLst/>
            <a:cxnLst/>
            <a:rect r="r" b="b" t="t" l="l"/>
            <a:pathLst>
              <a:path h="1140047" w="1140047">
                <a:moveTo>
                  <a:pt x="0" y="0"/>
                </a:moveTo>
                <a:lnTo>
                  <a:pt x="1140048" y="0"/>
                </a:lnTo>
                <a:lnTo>
                  <a:pt x="1140048" y="1140047"/>
                </a:lnTo>
                <a:lnTo>
                  <a:pt x="0" y="1140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546919" y="4712916"/>
            <a:ext cx="1372689" cy="1526518"/>
          </a:xfrm>
          <a:custGeom>
            <a:avLst/>
            <a:gdLst/>
            <a:ahLst/>
            <a:cxnLst/>
            <a:rect r="r" b="b" t="t" l="l"/>
            <a:pathLst>
              <a:path h="1526518" w="1372689">
                <a:moveTo>
                  <a:pt x="0" y="0"/>
                </a:moveTo>
                <a:lnTo>
                  <a:pt x="1372689" y="0"/>
                </a:lnTo>
                <a:lnTo>
                  <a:pt x="1372689" y="1526518"/>
                </a:lnTo>
                <a:lnTo>
                  <a:pt x="0" y="15265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206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54728" y="2528919"/>
            <a:ext cx="8210205" cy="2614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01"/>
              </a:lnSpc>
              <a:spcBef>
                <a:spcPct val="0"/>
              </a:spcBef>
            </a:pPr>
            <a:r>
              <a:rPr lang="en-US" b="true" sz="2815" spc="168" u="sng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</a:t>
            </a:r>
            <a:r>
              <a:rPr lang="en-US" b="true" sz="2815" spc="168" u="sng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eductions &amp; Bonus Trends</a:t>
            </a:r>
          </a:p>
          <a:p>
            <a:pPr algn="l" marL="435194" indent="-217597" lvl="1">
              <a:lnSpc>
                <a:spcPts val="2822"/>
              </a:lnSpc>
              <a:buFont typeface="Arial"/>
              <a:buChar char="•"/>
            </a:pPr>
            <a:r>
              <a:rPr lang="en-US" b="true" sz="2015" spc="120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The average bonus across employees is around 3,500.</a:t>
            </a:r>
          </a:p>
          <a:p>
            <a:pPr algn="l" marL="435194" indent="-217597" lvl="1">
              <a:lnSpc>
                <a:spcPts val="2822"/>
              </a:lnSpc>
              <a:buFont typeface="Arial"/>
              <a:buChar char="•"/>
            </a:pPr>
            <a:r>
              <a:rPr lang="en-US" b="true" sz="2015" spc="120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Deductions are consistent at 1,000, meaning salary variations are mainly due to bonuses.</a:t>
            </a:r>
          </a:p>
          <a:p>
            <a:pPr algn="l" marL="435194" indent="-217597" lvl="1">
              <a:lnSpc>
                <a:spcPts val="2822"/>
              </a:lnSpc>
              <a:buFont typeface="Arial"/>
              <a:buChar char="•"/>
            </a:pPr>
            <a:r>
              <a:rPr lang="en-US" b="true" sz="2015" spc="120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Introducing performance-based bonuses could help in employee motivation and retention.</a:t>
            </a:r>
          </a:p>
          <a:p>
            <a:pPr algn="l" marL="0" indent="0" lvl="0">
              <a:lnSpc>
                <a:spcPts val="2822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233264" y="6030997"/>
            <a:ext cx="8349880" cy="292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39"/>
              </a:lnSpc>
            </a:pPr>
            <a:r>
              <a:rPr lang="en-US" b="true" sz="2797" spc="167" u="sng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</a:t>
            </a:r>
            <a:r>
              <a:rPr lang="en-US" b="true" sz="2797" spc="167" u="sng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epartment-Wise Salary Insights</a:t>
            </a:r>
          </a:p>
          <a:p>
            <a:pPr algn="just" marL="447820" indent="-223910" lvl="1">
              <a:lnSpc>
                <a:spcPts val="3215"/>
              </a:lnSpc>
              <a:buFont typeface="Arial"/>
              <a:buChar char="•"/>
            </a:pPr>
            <a:r>
              <a:rPr lang="en-US" b="true" sz="2074" spc="12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</a:t>
            </a:r>
            <a:r>
              <a:rPr lang="en-US" b="true" sz="2074" spc="12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aintenance &amp; Operations departments have the highest salaries.</a:t>
            </a:r>
          </a:p>
          <a:p>
            <a:pPr algn="just" marL="447820" indent="-223910" lvl="1">
              <a:lnSpc>
                <a:spcPts val="3215"/>
              </a:lnSpc>
              <a:buFont typeface="Arial"/>
              <a:buChar char="•"/>
            </a:pPr>
            <a:r>
              <a:rPr lang="en-US" b="true" sz="2074" spc="12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Sales &amp; Marketing roles have lower base salaries but can be improved with commission-based incentives.</a:t>
            </a:r>
          </a:p>
          <a:p>
            <a:pPr algn="just" marL="0" indent="0" lvl="0">
              <a:lnSpc>
                <a:spcPts val="2039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6604965" y="5302099"/>
            <a:ext cx="978179" cy="1187635"/>
          </a:xfrm>
          <a:custGeom>
            <a:avLst/>
            <a:gdLst/>
            <a:ahLst/>
            <a:cxnLst/>
            <a:rect r="r" b="b" t="t" l="l"/>
            <a:pathLst>
              <a:path h="1187635" w="978179">
                <a:moveTo>
                  <a:pt x="0" y="0"/>
                </a:moveTo>
                <a:lnTo>
                  <a:pt x="978179" y="0"/>
                </a:lnTo>
                <a:lnTo>
                  <a:pt x="978179" y="1187635"/>
                </a:lnTo>
                <a:lnTo>
                  <a:pt x="0" y="11876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l"/>
  </p:transition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42DF2F">
                <a:alpha val="100000"/>
              </a:srgbClr>
            </a:gs>
            <a:gs pos="100000">
              <a:srgbClr val="E145E8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89287" y="653383"/>
            <a:ext cx="15709426" cy="10173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4"/>
              </a:lnSpc>
              <a:spcBef>
                <a:spcPct val="0"/>
              </a:spcBef>
            </a:pPr>
            <a:r>
              <a:rPr lang="en-US" b="true" sz="4074" u="sng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Questions Based on the Employee Payroll System Code</a:t>
            </a:r>
          </a:p>
          <a:p>
            <a:pPr algn="l">
              <a:lnSpc>
                <a:spcPts val="4284"/>
              </a:lnSpc>
            </a:pPr>
            <a:r>
              <a:rPr lang="en-US" sz="2660" spc="22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1️</a:t>
            </a:r>
            <a:r>
              <a:rPr lang="en-US" b="true" sz="2660" spc="2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.) Database Structure:</a:t>
            </a:r>
          </a:p>
          <a:p>
            <a:pPr algn="l">
              <a:lnSpc>
                <a:spcPts val="3228"/>
              </a:lnSpc>
            </a:pPr>
            <a:r>
              <a:rPr lang="en-US" b="true" sz="2005" spc="1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What are the key tables used in the Employee Payroll System, and how are they related?</a:t>
            </a:r>
          </a:p>
          <a:p>
            <a:pPr algn="l">
              <a:lnSpc>
                <a:spcPts val="4284"/>
              </a:lnSpc>
            </a:pPr>
            <a:r>
              <a:rPr lang="en-US" b="true" sz="2660" spc="2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2️.)Data Integrity:</a:t>
            </a:r>
          </a:p>
          <a:p>
            <a:pPr algn="l">
              <a:lnSpc>
                <a:spcPts val="3228"/>
              </a:lnSpc>
            </a:pPr>
            <a:r>
              <a:rPr lang="en-US" b="true" sz="2005" spc="1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How does the use of foreign keys ensure data consistency in the payroll system?</a:t>
            </a:r>
          </a:p>
          <a:p>
            <a:pPr algn="l">
              <a:lnSpc>
                <a:spcPts val="4284"/>
              </a:lnSpc>
            </a:pPr>
            <a:r>
              <a:rPr lang="en-US" sz="2660" spc="22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en-US" b="true" sz="2660" spc="2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.) Payroll Processing:</a:t>
            </a:r>
          </a:p>
          <a:p>
            <a:pPr algn="l">
              <a:lnSpc>
                <a:spcPts val="3228"/>
              </a:lnSpc>
            </a:pPr>
            <a:r>
              <a:rPr lang="en-US" b="true" sz="2005" spc="1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How is the total salary calculated for an employee, and which factors affect it?</a:t>
            </a:r>
          </a:p>
          <a:p>
            <a:pPr algn="l">
              <a:lnSpc>
                <a:spcPts val="4266"/>
              </a:lnSpc>
            </a:pPr>
            <a:r>
              <a:rPr lang="en-US" b="true" sz="2649" spc="22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4️.) Attendance Management:</a:t>
            </a:r>
          </a:p>
          <a:p>
            <a:pPr algn="l">
              <a:lnSpc>
                <a:spcPts val="3228"/>
              </a:lnSpc>
            </a:pPr>
            <a:r>
              <a:rPr lang="en-US" b="true" sz="2005" spc="1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How does the system track employee attendance, and how can HR generate an attendance summary?</a:t>
            </a:r>
          </a:p>
          <a:p>
            <a:pPr algn="l">
              <a:lnSpc>
                <a:spcPts val="4284"/>
              </a:lnSpc>
            </a:pPr>
            <a:r>
              <a:rPr lang="en-US" b="true" sz="2660" spc="2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5️.) Employee Management:</a:t>
            </a:r>
          </a:p>
          <a:p>
            <a:pPr algn="l">
              <a:lnSpc>
                <a:spcPts val="3228"/>
              </a:lnSpc>
            </a:pPr>
            <a:r>
              <a:rPr lang="en-US" b="true" sz="2005" spc="16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What SQL query would you use to increase an employee's base salary by 10%?</a:t>
            </a:r>
          </a:p>
          <a:p>
            <a:pPr algn="l">
              <a:lnSpc>
                <a:spcPts val="4284"/>
              </a:lnSpc>
            </a:pPr>
            <a:r>
              <a:rPr lang="en-US" b="true" sz="2660" spc="2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6️.)Performance &amp; Deductions:</a:t>
            </a:r>
          </a:p>
          <a:p>
            <a:pPr algn="l">
              <a:lnSpc>
                <a:spcPts val="3228"/>
              </a:lnSpc>
            </a:pPr>
            <a:r>
              <a:rPr lang="en-US" b="true" sz="2005" spc="1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How can the system identify employees with the most leaves or deductions in a given month?</a:t>
            </a:r>
          </a:p>
          <a:p>
            <a:pPr algn="l">
              <a:lnSpc>
                <a:spcPts val="4284"/>
              </a:lnSpc>
            </a:pPr>
            <a:r>
              <a:rPr lang="en-US" b="true" sz="2660" spc="2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7️.) Reporting &amp; Insights:</a:t>
            </a:r>
          </a:p>
          <a:p>
            <a:pPr algn="l">
              <a:lnSpc>
                <a:spcPts val="3228"/>
              </a:lnSpc>
            </a:pPr>
            <a:r>
              <a:rPr lang="en-US" b="true" sz="2005" spc="1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Which query generates a yearly salary report, and what insights can be derived from it?</a:t>
            </a:r>
          </a:p>
          <a:p>
            <a:pPr algn="l">
              <a:lnSpc>
                <a:spcPts val="4284"/>
              </a:lnSpc>
            </a:pPr>
            <a:r>
              <a:rPr lang="en-US" b="true" sz="2660" spc="2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8️.) Error Handling &amp; Constraints:</a:t>
            </a:r>
          </a:p>
          <a:p>
            <a:pPr algn="l">
              <a:lnSpc>
                <a:spcPts val="3228"/>
              </a:lnSpc>
            </a:pPr>
            <a:r>
              <a:rPr lang="en-US" b="true" sz="2005" spc="1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Why does deleting an employee with an existing attendance record result in an error (Error Code: 1451), and how can this be resolved?</a:t>
            </a:r>
          </a:p>
          <a:p>
            <a:pPr algn="l">
              <a:lnSpc>
                <a:spcPts val="3228"/>
              </a:lnSpc>
            </a:pPr>
            <a:r>
              <a:rPr lang="en-US" b="true" sz="2005" spc="1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  <a:p>
            <a:pPr algn="l">
              <a:lnSpc>
                <a:spcPts val="2558"/>
              </a:lnSpc>
              <a:spcBef>
                <a:spcPct val="0"/>
              </a:spcBef>
            </a:pPr>
            <a:r>
              <a:rPr lang="en-US" sz="1827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  <a:p>
            <a:pPr algn="l">
              <a:lnSpc>
                <a:spcPts val="2558"/>
              </a:lnSpc>
              <a:spcBef>
                <a:spcPct val="0"/>
              </a:spcBef>
            </a:pPr>
            <a:r>
              <a:rPr lang="en-US" sz="1827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  <a:p>
            <a:pPr algn="l">
              <a:lnSpc>
                <a:spcPts val="2558"/>
              </a:lnSpc>
              <a:spcBef>
                <a:spcPct val="0"/>
              </a:spcBef>
            </a:pPr>
            <a:r>
              <a:rPr lang="en-US" sz="1827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</p:txBody>
      </p:sp>
    </p:spTree>
  </p:cSld>
  <p:clrMapOvr>
    <a:masterClrMapping/>
  </p:clrMapOvr>
  <p:transition spd="fast">
    <p:circl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93567" y="6483944"/>
            <a:ext cx="6662977" cy="594814"/>
            <a:chOff x="0" y="0"/>
            <a:chExt cx="1754858" cy="1566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54858" cy="156659"/>
            </a:xfrm>
            <a:custGeom>
              <a:avLst/>
              <a:gdLst/>
              <a:ahLst/>
              <a:cxnLst/>
              <a:rect r="r" b="b" t="t" l="l"/>
              <a:pathLst>
                <a:path h="156659" w="1754858">
                  <a:moveTo>
                    <a:pt x="0" y="0"/>
                  </a:moveTo>
                  <a:lnTo>
                    <a:pt x="1754858" y="0"/>
                  </a:lnTo>
                  <a:lnTo>
                    <a:pt x="1754858" y="156659"/>
                  </a:lnTo>
                  <a:lnTo>
                    <a:pt x="0" y="156659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54858" cy="194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585213" y="3322173"/>
            <a:ext cx="1799202" cy="2967317"/>
          </a:xfrm>
          <a:custGeom>
            <a:avLst/>
            <a:gdLst/>
            <a:ahLst/>
            <a:cxnLst/>
            <a:rect r="r" b="b" t="t" l="l"/>
            <a:pathLst>
              <a:path h="2967317" w="1799202">
                <a:moveTo>
                  <a:pt x="0" y="0"/>
                </a:moveTo>
                <a:lnTo>
                  <a:pt x="1799201" y="0"/>
                </a:lnTo>
                <a:lnTo>
                  <a:pt x="1799201" y="2967316"/>
                </a:lnTo>
                <a:lnTo>
                  <a:pt x="0" y="2967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2000"/>
            </a:blip>
            <a:stretch>
              <a:fillRect l="-3806" t="0" r="-3806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21766" y="3400598"/>
            <a:ext cx="9984217" cy="2888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b="true" sz="1202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59847" y="6559232"/>
            <a:ext cx="6530416" cy="482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MIHIR UGHADE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C0DF">
                <a:alpha val="100000"/>
              </a:srgbClr>
            </a:gs>
            <a:gs pos="100000">
              <a:srgbClr val="FFDE59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7307085" cy="10287000"/>
          </a:xfrm>
          <a:custGeom>
            <a:avLst/>
            <a:gdLst/>
            <a:ahLst/>
            <a:cxnLst/>
            <a:rect r="r" b="b" t="t" l="l"/>
            <a:pathLst>
              <a:path h="10287000" w="7307085">
                <a:moveTo>
                  <a:pt x="0" y="0"/>
                </a:moveTo>
                <a:lnTo>
                  <a:pt x="7307085" y="0"/>
                </a:lnTo>
                <a:lnTo>
                  <a:pt x="730708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68" t="0" r="-8983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95420" y="2638404"/>
            <a:ext cx="8011990" cy="1143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b="true" sz="8180" u="sng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13684" y="4281151"/>
            <a:ext cx="9495814" cy="4087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9"/>
              </a:lnSpc>
            </a:pPr>
            <a:r>
              <a:rPr lang="en-US" sz="2414" spc="1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 Employee Payroll System is a software solution designed to automate and manage the financial records of employees. This system allows for efficient handling of salary payments, deductions, bonuses, taxes, and other payroll-related transactions. It simplifies the payroll process by ensuring accuracy, transparency, and timely payment to employees, reducing the likelihood of human errors associated with manual payroll management.</a:t>
            </a:r>
          </a:p>
          <a:p>
            <a:pPr algn="l">
              <a:lnSpc>
                <a:spcPts val="3259"/>
              </a:lnSpc>
            </a:pPr>
          </a:p>
          <a:p>
            <a:pPr algn="l" marL="0" indent="0" lvl="0">
              <a:lnSpc>
                <a:spcPts val="3259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0" y="0"/>
            <a:ext cx="7307085" cy="10287000"/>
            <a:chOff x="0" y="0"/>
            <a:chExt cx="192450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245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924500">
                  <a:moveTo>
                    <a:pt x="0" y="0"/>
                  </a:moveTo>
                  <a:lnTo>
                    <a:pt x="1924500" y="0"/>
                  </a:lnTo>
                  <a:lnTo>
                    <a:pt x="19245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AD7D4">
                <a:alpha val="3176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924500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66C4">
                <a:alpha val="100000"/>
              </a:srgbClr>
            </a:gs>
            <a:gs pos="100000">
              <a:srgbClr val="FFDE5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59727" y="2675131"/>
            <a:ext cx="4892678" cy="489267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148219" y="1028700"/>
            <a:ext cx="1463216" cy="146321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567318" y="2697161"/>
            <a:ext cx="1463216" cy="146321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567318" y="5927221"/>
            <a:ext cx="1463216" cy="146321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028119" y="1456023"/>
            <a:ext cx="1463216" cy="146321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388852" y="1883681"/>
            <a:ext cx="741751" cy="608236"/>
          </a:xfrm>
          <a:custGeom>
            <a:avLst/>
            <a:gdLst/>
            <a:ahLst/>
            <a:cxnLst/>
            <a:rect r="r" b="b" t="t" l="l"/>
            <a:pathLst>
              <a:path h="608236" w="741751">
                <a:moveTo>
                  <a:pt x="0" y="0"/>
                </a:moveTo>
                <a:lnTo>
                  <a:pt x="741751" y="0"/>
                </a:lnTo>
                <a:lnTo>
                  <a:pt x="741751" y="608235"/>
                </a:lnTo>
                <a:lnTo>
                  <a:pt x="0" y="6082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527869" y="1332986"/>
            <a:ext cx="703917" cy="854645"/>
          </a:xfrm>
          <a:custGeom>
            <a:avLst/>
            <a:gdLst/>
            <a:ahLst/>
            <a:cxnLst/>
            <a:rect r="r" b="b" t="t" l="l"/>
            <a:pathLst>
              <a:path h="854645" w="703917">
                <a:moveTo>
                  <a:pt x="0" y="0"/>
                </a:moveTo>
                <a:lnTo>
                  <a:pt x="703917" y="0"/>
                </a:lnTo>
                <a:lnTo>
                  <a:pt x="703917" y="854645"/>
                </a:lnTo>
                <a:lnTo>
                  <a:pt x="0" y="8546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804764" y="3102622"/>
            <a:ext cx="988326" cy="652295"/>
          </a:xfrm>
          <a:custGeom>
            <a:avLst/>
            <a:gdLst/>
            <a:ahLst/>
            <a:cxnLst/>
            <a:rect r="r" b="b" t="t" l="l"/>
            <a:pathLst>
              <a:path h="652295" w="988326">
                <a:moveTo>
                  <a:pt x="0" y="0"/>
                </a:moveTo>
                <a:lnTo>
                  <a:pt x="988326" y="0"/>
                </a:lnTo>
                <a:lnTo>
                  <a:pt x="988326" y="652295"/>
                </a:lnTo>
                <a:lnTo>
                  <a:pt x="0" y="6522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875201" y="6240496"/>
            <a:ext cx="847451" cy="836665"/>
          </a:xfrm>
          <a:custGeom>
            <a:avLst/>
            <a:gdLst/>
            <a:ahLst/>
            <a:cxnLst/>
            <a:rect r="r" b="b" t="t" l="l"/>
            <a:pathLst>
              <a:path h="836665" w="847451">
                <a:moveTo>
                  <a:pt x="0" y="0"/>
                </a:moveTo>
                <a:lnTo>
                  <a:pt x="847451" y="0"/>
                </a:lnTo>
                <a:lnTo>
                  <a:pt x="847451" y="836665"/>
                </a:lnTo>
                <a:lnTo>
                  <a:pt x="0" y="83666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28700" y="2838371"/>
            <a:ext cx="8537476" cy="132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4569204"/>
            <a:ext cx="8537476" cy="3152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4138" indent="-437069" lvl="1">
              <a:lnSpc>
                <a:spcPts val="6801"/>
              </a:lnSpc>
              <a:buFont typeface="Arial"/>
              <a:buChar char="•"/>
            </a:pPr>
            <a:r>
              <a:rPr lang="en-US" b="true" sz="4048" spc="2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Update Payroll Records.</a:t>
            </a:r>
          </a:p>
          <a:p>
            <a:pPr algn="l" marL="874138" indent="-437069" lvl="1">
              <a:lnSpc>
                <a:spcPts val="6801"/>
              </a:lnSpc>
              <a:buFont typeface="Arial"/>
              <a:buChar char="•"/>
            </a:pPr>
            <a:r>
              <a:rPr lang="en-US" b="true" sz="4048" spc="2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Generate Pay Slips.</a:t>
            </a:r>
          </a:p>
          <a:p>
            <a:pPr algn="l" marL="874138" indent="-437069" lvl="1">
              <a:lnSpc>
                <a:spcPts val="6801"/>
              </a:lnSpc>
              <a:buFont typeface="Arial"/>
              <a:buChar char="•"/>
            </a:pPr>
            <a:r>
              <a:rPr lang="en-US" b="true" sz="4048" spc="2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Generate Payroll Reports.</a:t>
            </a:r>
          </a:p>
          <a:p>
            <a:pPr algn="l">
              <a:lnSpc>
                <a:spcPts val="4786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FF914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5678" y="2840526"/>
            <a:ext cx="2333479" cy="582575"/>
            <a:chOff x="0" y="0"/>
            <a:chExt cx="614579" cy="1534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4579" cy="153435"/>
            </a:xfrm>
            <a:custGeom>
              <a:avLst/>
              <a:gdLst/>
              <a:ahLst/>
              <a:cxnLst/>
              <a:rect r="r" b="b" t="t" l="l"/>
              <a:pathLst>
                <a:path h="153435" w="614579">
                  <a:moveTo>
                    <a:pt x="76718" y="0"/>
                  </a:moveTo>
                  <a:lnTo>
                    <a:pt x="537861" y="0"/>
                  </a:lnTo>
                  <a:cubicBezTo>
                    <a:pt x="558208" y="0"/>
                    <a:pt x="577721" y="8083"/>
                    <a:pt x="592109" y="22470"/>
                  </a:cubicBezTo>
                  <a:cubicBezTo>
                    <a:pt x="606496" y="36857"/>
                    <a:pt x="614579" y="56371"/>
                    <a:pt x="614579" y="76718"/>
                  </a:cubicBezTo>
                  <a:lnTo>
                    <a:pt x="614579" y="76718"/>
                  </a:lnTo>
                  <a:cubicBezTo>
                    <a:pt x="614579" y="97064"/>
                    <a:pt x="606496" y="116578"/>
                    <a:pt x="592109" y="130965"/>
                  </a:cubicBezTo>
                  <a:cubicBezTo>
                    <a:pt x="577721" y="145353"/>
                    <a:pt x="558208" y="153435"/>
                    <a:pt x="537861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14579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547132" y="7621648"/>
            <a:ext cx="2333479" cy="582575"/>
            <a:chOff x="0" y="0"/>
            <a:chExt cx="614579" cy="1534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4579" cy="153435"/>
            </a:xfrm>
            <a:custGeom>
              <a:avLst/>
              <a:gdLst/>
              <a:ahLst/>
              <a:cxnLst/>
              <a:rect r="r" b="b" t="t" l="l"/>
              <a:pathLst>
                <a:path h="153435" w="614579">
                  <a:moveTo>
                    <a:pt x="76718" y="0"/>
                  </a:moveTo>
                  <a:lnTo>
                    <a:pt x="537861" y="0"/>
                  </a:lnTo>
                  <a:cubicBezTo>
                    <a:pt x="558208" y="0"/>
                    <a:pt x="577721" y="8083"/>
                    <a:pt x="592109" y="22470"/>
                  </a:cubicBezTo>
                  <a:cubicBezTo>
                    <a:pt x="606496" y="36857"/>
                    <a:pt x="614579" y="56371"/>
                    <a:pt x="614579" y="76718"/>
                  </a:cubicBezTo>
                  <a:lnTo>
                    <a:pt x="614579" y="76718"/>
                  </a:lnTo>
                  <a:cubicBezTo>
                    <a:pt x="614579" y="97064"/>
                    <a:pt x="606496" y="116578"/>
                    <a:pt x="592109" y="130965"/>
                  </a:cubicBezTo>
                  <a:cubicBezTo>
                    <a:pt x="577721" y="145353"/>
                    <a:pt x="558208" y="153435"/>
                    <a:pt x="537861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14579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103766" y="1028700"/>
            <a:ext cx="12080469" cy="9124699"/>
          </a:xfrm>
          <a:custGeom>
            <a:avLst/>
            <a:gdLst/>
            <a:ahLst/>
            <a:cxnLst/>
            <a:rect r="r" b="b" t="t" l="l"/>
            <a:pathLst>
              <a:path h="9124699" w="12080469">
                <a:moveTo>
                  <a:pt x="0" y="0"/>
                </a:moveTo>
                <a:lnTo>
                  <a:pt x="12080468" y="0"/>
                </a:lnTo>
                <a:lnTo>
                  <a:pt x="12080468" y="9124699"/>
                </a:lnTo>
                <a:lnTo>
                  <a:pt x="0" y="912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1" r="0" b="-41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00829" y="232308"/>
            <a:ext cx="7999053" cy="691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9"/>
              </a:lnSpc>
            </a:pPr>
            <a:r>
              <a:rPr lang="en-US" b="true" sz="4438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EER DIAGRAM</a:t>
            </a:r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BD7AA">
                <a:alpha val="100000"/>
              </a:srgbClr>
            </a:gs>
            <a:gs pos="100000">
              <a:srgbClr val="4CB86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69579" y="1660631"/>
            <a:ext cx="13348842" cy="7772768"/>
          </a:xfrm>
          <a:custGeom>
            <a:avLst/>
            <a:gdLst/>
            <a:ahLst/>
            <a:cxnLst/>
            <a:rect r="r" b="b" t="t" l="l"/>
            <a:pathLst>
              <a:path h="7772768" w="13348842">
                <a:moveTo>
                  <a:pt x="0" y="0"/>
                </a:moveTo>
                <a:lnTo>
                  <a:pt x="13348842" y="0"/>
                </a:lnTo>
                <a:lnTo>
                  <a:pt x="13348842" y="7772768"/>
                </a:lnTo>
                <a:lnTo>
                  <a:pt x="0" y="77727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26" r="-1475" b="-132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23253" y="269300"/>
            <a:ext cx="5441493" cy="1138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8"/>
              </a:lnSpc>
            </a:pPr>
            <a:r>
              <a:rPr lang="en-US" b="true" sz="44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MYSQL SCHEMA DESIGN</a:t>
            </a:r>
          </a:p>
        </p:txBody>
      </p:sp>
    </p:spTree>
  </p:cSld>
  <p:clrMapOvr>
    <a:masterClrMapping/>
  </p:clrMapOvr>
  <p:transition spd="fast">
    <p:cover dir="r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DF0E0E">
                <a:alpha val="100000"/>
              </a:srgbClr>
            </a:gs>
            <a:gs pos="100000">
              <a:srgbClr val="E6870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50412" y="1839391"/>
            <a:ext cx="13964708" cy="7418909"/>
            <a:chOff x="0" y="0"/>
            <a:chExt cx="3677948" cy="19539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7948" cy="1953951"/>
            </a:xfrm>
            <a:custGeom>
              <a:avLst/>
              <a:gdLst/>
              <a:ahLst/>
              <a:cxnLst/>
              <a:rect r="r" b="b" t="t" l="l"/>
              <a:pathLst>
                <a:path h="1953951" w="3677948">
                  <a:moveTo>
                    <a:pt x="55439" y="0"/>
                  </a:moveTo>
                  <a:lnTo>
                    <a:pt x="3622509" y="0"/>
                  </a:lnTo>
                  <a:cubicBezTo>
                    <a:pt x="3637212" y="0"/>
                    <a:pt x="3651313" y="5841"/>
                    <a:pt x="3661710" y="16238"/>
                  </a:cubicBezTo>
                  <a:cubicBezTo>
                    <a:pt x="3672107" y="26635"/>
                    <a:pt x="3677948" y="40736"/>
                    <a:pt x="3677948" y="55439"/>
                  </a:cubicBezTo>
                  <a:lnTo>
                    <a:pt x="3677948" y="1898512"/>
                  </a:lnTo>
                  <a:cubicBezTo>
                    <a:pt x="3677948" y="1913216"/>
                    <a:pt x="3672107" y="1927317"/>
                    <a:pt x="3661710" y="1937714"/>
                  </a:cubicBezTo>
                  <a:cubicBezTo>
                    <a:pt x="3651313" y="1948111"/>
                    <a:pt x="3637212" y="1953951"/>
                    <a:pt x="3622509" y="1953951"/>
                  </a:cubicBezTo>
                  <a:lnTo>
                    <a:pt x="55439" y="1953951"/>
                  </a:lnTo>
                  <a:cubicBezTo>
                    <a:pt x="40736" y="1953951"/>
                    <a:pt x="26635" y="1948111"/>
                    <a:pt x="16238" y="1937714"/>
                  </a:cubicBezTo>
                  <a:cubicBezTo>
                    <a:pt x="5841" y="1927317"/>
                    <a:pt x="0" y="1913216"/>
                    <a:pt x="0" y="1898512"/>
                  </a:cubicBezTo>
                  <a:lnTo>
                    <a:pt x="0" y="55439"/>
                  </a:lnTo>
                  <a:cubicBezTo>
                    <a:pt x="0" y="40736"/>
                    <a:pt x="5841" y="26635"/>
                    <a:pt x="16238" y="16238"/>
                  </a:cubicBezTo>
                  <a:cubicBezTo>
                    <a:pt x="26635" y="5841"/>
                    <a:pt x="40736" y="0"/>
                    <a:pt x="5543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66C4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77948" cy="1992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0306" y="1207899"/>
            <a:ext cx="14947387" cy="8050401"/>
          </a:xfrm>
          <a:custGeom>
            <a:avLst/>
            <a:gdLst/>
            <a:ahLst/>
            <a:cxnLst/>
            <a:rect r="r" b="b" t="t" l="l"/>
            <a:pathLst>
              <a:path h="8050401" w="14947387">
                <a:moveTo>
                  <a:pt x="0" y="0"/>
                </a:moveTo>
                <a:lnTo>
                  <a:pt x="14947388" y="0"/>
                </a:lnTo>
                <a:lnTo>
                  <a:pt x="14947388" y="8050401"/>
                </a:lnTo>
                <a:lnTo>
                  <a:pt x="0" y="80504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95" t="-199" r="-1130" b="0"/>
            </a:stretch>
          </a:blipFill>
        </p:spPr>
      </p:sp>
    </p:spTree>
  </p:cSld>
  <p:clrMapOvr>
    <a:masterClrMapping/>
  </p:clrMapOvr>
  <p:transition spd="slow">
    <p:cover dir="d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DF0CB1">
                <a:alpha val="100000"/>
              </a:srgbClr>
            </a:gs>
            <a:gs pos="100000">
              <a:srgbClr val="4B4845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82321" y="871355"/>
            <a:ext cx="13863291" cy="8583931"/>
          </a:xfrm>
          <a:custGeom>
            <a:avLst/>
            <a:gdLst/>
            <a:ahLst/>
            <a:cxnLst/>
            <a:rect r="r" b="b" t="t" l="l"/>
            <a:pathLst>
              <a:path h="8583931" w="13863291">
                <a:moveTo>
                  <a:pt x="0" y="0"/>
                </a:moveTo>
                <a:lnTo>
                  <a:pt x="13863291" y="0"/>
                </a:lnTo>
                <a:lnTo>
                  <a:pt x="13863291" y="8583931"/>
                </a:lnTo>
                <a:lnTo>
                  <a:pt x="0" y="8583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2" r="0" b="-2952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12B2">
                <a:alpha val="100000"/>
              </a:srgbClr>
            </a:gs>
            <a:gs pos="100000">
              <a:srgbClr val="25E4C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94063" y="1527731"/>
            <a:ext cx="14449408" cy="7492926"/>
          </a:xfrm>
          <a:custGeom>
            <a:avLst/>
            <a:gdLst/>
            <a:ahLst/>
            <a:cxnLst/>
            <a:rect r="r" b="b" t="t" l="l"/>
            <a:pathLst>
              <a:path h="7492926" w="14449408">
                <a:moveTo>
                  <a:pt x="0" y="0"/>
                </a:moveTo>
                <a:lnTo>
                  <a:pt x="14449408" y="0"/>
                </a:lnTo>
                <a:lnTo>
                  <a:pt x="14449408" y="7492926"/>
                </a:lnTo>
                <a:lnTo>
                  <a:pt x="0" y="74929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ircl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C0DF">
                <a:alpha val="100000"/>
              </a:srgbClr>
            </a:gs>
            <a:gs pos="100000">
              <a:srgbClr val="FFDE5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58322" y="5754864"/>
            <a:ext cx="8448374" cy="2911461"/>
            <a:chOff x="0" y="0"/>
            <a:chExt cx="2828163" cy="9746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8162" cy="974636"/>
            </a:xfrm>
            <a:custGeom>
              <a:avLst/>
              <a:gdLst/>
              <a:ahLst/>
              <a:cxnLst/>
              <a:rect r="r" b="b" t="t" l="l"/>
              <a:pathLst>
                <a:path h="974636" w="2828162">
                  <a:moveTo>
                    <a:pt x="45819" y="0"/>
                  </a:moveTo>
                  <a:lnTo>
                    <a:pt x="2782344" y="0"/>
                  </a:lnTo>
                  <a:cubicBezTo>
                    <a:pt x="2794495" y="0"/>
                    <a:pt x="2806150" y="4827"/>
                    <a:pt x="2814742" y="13420"/>
                  </a:cubicBezTo>
                  <a:cubicBezTo>
                    <a:pt x="2823335" y="22013"/>
                    <a:pt x="2828162" y="33667"/>
                    <a:pt x="2828162" y="45819"/>
                  </a:cubicBezTo>
                  <a:lnTo>
                    <a:pt x="2828162" y="928817"/>
                  </a:lnTo>
                  <a:cubicBezTo>
                    <a:pt x="2828162" y="954122"/>
                    <a:pt x="2807649" y="974636"/>
                    <a:pt x="2782344" y="974636"/>
                  </a:cubicBezTo>
                  <a:lnTo>
                    <a:pt x="45819" y="974636"/>
                  </a:lnTo>
                  <a:cubicBezTo>
                    <a:pt x="20514" y="974636"/>
                    <a:pt x="0" y="954122"/>
                    <a:pt x="0" y="928817"/>
                  </a:cubicBezTo>
                  <a:lnTo>
                    <a:pt x="0" y="45819"/>
                  </a:lnTo>
                  <a:cubicBezTo>
                    <a:pt x="0" y="20514"/>
                    <a:pt x="20514" y="0"/>
                    <a:pt x="45819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2828163" cy="888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5942" y="2215052"/>
            <a:ext cx="8591052" cy="2845799"/>
            <a:chOff x="0" y="0"/>
            <a:chExt cx="2875925" cy="9526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75925" cy="952655"/>
            </a:xfrm>
            <a:custGeom>
              <a:avLst/>
              <a:gdLst/>
              <a:ahLst/>
              <a:cxnLst/>
              <a:rect r="r" b="b" t="t" l="l"/>
              <a:pathLst>
                <a:path h="952655" w="2875925">
                  <a:moveTo>
                    <a:pt x="45058" y="0"/>
                  </a:moveTo>
                  <a:lnTo>
                    <a:pt x="2830867" y="0"/>
                  </a:lnTo>
                  <a:cubicBezTo>
                    <a:pt x="2855752" y="0"/>
                    <a:pt x="2875925" y="20173"/>
                    <a:pt x="2875925" y="45058"/>
                  </a:cubicBezTo>
                  <a:lnTo>
                    <a:pt x="2875925" y="907597"/>
                  </a:lnTo>
                  <a:cubicBezTo>
                    <a:pt x="2875925" y="932481"/>
                    <a:pt x="2855752" y="952655"/>
                    <a:pt x="2830867" y="952655"/>
                  </a:cubicBezTo>
                  <a:lnTo>
                    <a:pt x="45058" y="952655"/>
                  </a:lnTo>
                  <a:cubicBezTo>
                    <a:pt x="20173" y="952655"/>
                    <a:pt x="0" y="932481"/>
                    <a:pt x="0" y="907597"/>
                  </a:cubicBezTo>
                  <a:lnTo>
                    <a:pt x="0" y="45058"/>
                  </a:lnTo>
                  <a:cubicBezTo>
                    <a:pt x="0" y="20173"/>
                    <a:pt x="20173" y="0"/>
                    <a:pt x="4505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5725"/>
              <a:ext cx="2875925" cy="866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706158" y="2082326"/>
            <a:ext cx="4052562" cy="254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017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9252251" y="2110901"/>
            <a:ext cx="8750367" cy="2949950"/>
            <a:chOff x="0" y="0"/>
            <a:chExt cx="2929257" cy="9875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29257" cy="987520"/>
            </a:xfrm>
            <a:custGeom>
              <a:avLst/>
              <a:gdLst/>
              <a:ahLst/>
              <a:cxnLst/>
              <a:rect r="r" b="b" t="t" l="l"/>
              <a:pathLst>
                <a:path h="987520" w="2929257">
                  <a:moveTo>
                    <a:pt x="44238" y="0"/>
                  </a:moveTo>
                  <a:lnTo>
                    <a:pt x="2885020" y="0"/>
                  </a:lnTo>
                  <a:cubicBezTo>
                    <a:pt x="2909451" y="0"/>
                    <a:pt x="2929257" y="19806"/>
                    <a:pt x="2929257" y="44238"/>
                  </a:cubicBezTo>
                  <a:lnTo>
                    <a:pt x="2929257" y="943282"/>
                  </a:lnTo>
                  <a:cubicBezTo>
                    <a:pt x="2929257" y="955015"/>
                    <a:pt x="2924597" y="966267"/>
                    <a:pt x="2916300" y="974563"/>
                  </a:cubicBezTo>
                  <a:cubicBezTo>
                    <a:pt x="2908004" y="982859"/>
                    <a:pt x="2896752" y="987520"/>
                    <a:pt x="2885020" y="987520"/>
                  </a:cubicBezTo>
                  <a:lnTo>
                    <a:pt x="44238" y="987520"/>
                  </a:lnTo>
                  <a:cubicBezTo>
                    <a:pt x="19806" y="987520"/>
                    <a:pt x="0" y="967714"/>
                    <a:pt x="0" y="943282"/>
                  </a:cubicBezTo>
                  <a:lnTo>
                    <a:pt x="0" y="44238"/>
                  </a:lnTo>
                  <a:cubicBezTo>
                    <a:pt x="0" y="19806"/>
                    <a:pt x="19806" y="0"/>
                    <a:pt x="4423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5725"/>
              <a:ext cx="2929257" cy="901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79623" y="1224593"/>
            <a:ext cx="1367419" cy="1288591"/>
          </a:xfrm>
          <a:custGeom>
            <a:avLst/>
            <a:gdLst/>
            <a:ahLst/>
            <a:cxnLst/>
            <a:rect r="r" b="b" t="t" l="l"/>
            <a:pathLst>
              <a:path h="1288591" w="1367419">
                <a:moveTo>
                  <a:pt x="0" y="0"/>
                </a:moveTo>
                <a:lnTo>
                  <a:pt x="1367419" y="0"/>
                </a:lnTo>
                <a:lnTo>
                  <a:pt x="1367419" y="1288591"/>
                </a:lnTo>
                <a:lnTo>
                  <a:pt x="0" y="12885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077515" y="998884"/>
            <a:ext cx="1514301" cy="1514301"/>
          </a:xfrm>
          <a:custGeom>
            <a:avLst/>
            <a:gdLst/>
            <a:ahLst/>
            <a:cxnLst/>
            <a:rect r="r" b="b" t="t" l="l"/>
            <a:pathLst>
              <a:path h="1514301" w="1514301">
                <a:moveTo>
                  <a:pt x="0" y="0"/>
                </a:moveTo>
                <a:lnTo>
                  <a:pt x="1514301" y="0"/>
                </a:lnTo>
                <a:lnTo>
                  <a:pt x="1514301" y="1514300"/>
                </a:lnTo>
                <a:lnTo>
                  <a:pt x="0" y="1514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958322" y="164977"/>
            <a:ext cx="8371357" cy="131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8"/>
              </a:lnSpc>
            </a:pPr>
            <a:r>
              <a:rPr lang="en-US" b="true" sz="4516" u="sng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KEY INSIGHTS FROM THE PAYROLL SYSTEM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32969" y="5737126"/>
            <a:ext cx="8038564" cy="2929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1"/>
              </a:lnSpc>
            </a:pPr>
            <a:r>
              <a:rPr lang="en-US" b="true" sz="2889" spc="46" u="sng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Payroll &amp; Salary Processing</a:t>
            </a:r>
          </a:p>
          <a:p>
            <a:pPr algn="l" marL="427639" indent="-213820" lvl="1">
              <a:lnSpc>
                <a:spcPts val="2277"/>
              </a:lnSpc>
              <a:buFont typeface="Arial"/>
              <a:buChar char="•"/>
            </a:pPr>
            <a:r>
              <a:rPr lang="en-US" b="true" sz="1980" spc="114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Payroll calculations are dynamic, considering base salary, bonuses, and deductions.</a:t>
            </a:r>
          </a:p>
          <a:p>
            <a:pPr algn="l" marL="447737" indent="-223869" lvl="1">
              <a:lnSpc>
                <a:spcPts val="2384"/>
              </a:lnSpc>
              <a:buFont typeface="Arial"/>
              <a:buChar char="•"/>
            </a:pPr>
            <a:r>
              <a:rPr lang="en-US" b="true" sz="2073" spc="120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Example: An employee earning 50,000 with a 5,000 bonus and 1,000 deduction gets a final salary of 53,000.</a:t>
            </a:r>
          </a:p>
          <a:p>
            <a:pPr algn="l" marL="447737" indent="-223869" lvl="1">
              <a:lnSpc>
                <a:spcPts val="2384"/>
              </a:lnSpc>
              <a:buFont typeface="Arial"/>
              <a:buChar char="•"/>
            </a:pPr>
            <a:r>
              <a:rPr lang="en-US" b="true" sz="2073" spc="120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Automating payroll can reduce human errors and ensure accurate salary processing.</a:t>
            </a:r>
          </a:p>
          <a:p>
            <a:pPr algn="l" marL="0" indent="0" lvl="0">
              <a:lnSpc>
                <a:spcPts val="2384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479623" y="2400749"/>
            <a:ext cx="8023691" cy="240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2"/>
              </a:lnSpc>
            </a:pPr>
            <a:r>
              <a:rPr lang="en-US" b="true" sz="2813" spc="118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2813" spc="118" u="sng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Employee Salary Trends</a:t>
            </a:r>
          </a:p>
          <a:p>
            <a:pPr algn="ctr" marL="429718" indent="-214859" lvl="1">
              <a:lnSpc>
                <a:spcPts val="2965"/>
              </a:lnSpc>
              <a:buFont typeface="Arial"/>
              <a:buChar char="•"/>
            </a:pPr>
            <a:r>
              <a:rPr lang="en-US" b="true" sz="1990" spc="83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 highest salary is 58,000 (Maintenance Manager).</a:t>
            </a:r>
          </a:p>
          <a:p>
            <a:pPr algn="ctr" marL="429718" indent="-214859" lvl="1">
              <a:lnSpc>
                <a:spcPts val="2965"/>
              </a:lnSpc>
              <a:buFont typeface="Arial"/>
              <a:buChar char="•"/>
            </a:pPr>
            <a:r>
              <a:rPr lang="en-US" b="true" sz="1990" spc="83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 lowest salary is 30,000 (Sales Executive).</a:t>
            </a:r>
          </a:p>
          <a:p>
            <a:pPr algn="ctr" marL="429718" indent="-214859" lvl="1">
              <a:lnSpc>
                <a:spcPts val="2965"/>
              </a:lnSpc>
              <a:buFont typeface="Arial"/>
              <a:buChar char="•"/>
            </a:pPr>
            <a:r>
              <a:rPr lang="en-US" b="true" sz="1990" spc="83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Employees in managerial positions earn significantly higher than specialists or executives.</a:t>
            </a:r>
          </a:p>
          <a:p>
            <a:pPr algn="ctr">
              <a:lnSpc>
                <a:spcPts val="322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9320965" y="2475084"/>
            <a:ext cx="8612940" cy="2219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6"/>
              </a:lnSpc>
            </a:pPr>
            <a:r>
              <a:rPr lang="en-US" b="true" sz="2849" spc="45" u="sng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Attendance &amp; Absenteeism Patterns</a:t>
            </a:r>
          </a:p>
          <a:p>
            <a:pPr algn="just" marL="456300" indent="-228150" lvl="1">
              <a:lnSpc>
                <a:spcPts val="2240"/>
              </a:lnSpc>
              <a:buFont typeface="Arial"/>
              <a:buChar char="•"/>
            </a:pPr>
            <a:r>
              <a:rPr lang="en-US" b="true" sz="2113" spc="54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3 out of 10 employees were absent on September 1st, 2025.</a:t>
            </a:r>
          </a:p>
          <a:p>
            <a:pPr algn="just" marL="456300" indent="-228150" lvl="1">
              <a:lnSpc>
                <a:spcPts val="2240"/>
              </a:lnSpc>
              <a:buFont typeface="Arial"/>
              <a:buChar char="•"/>
            </a:pPr>
            <a:r>
              <a:rPr lang="en-US" b="true" sz="2113" spc="54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2 employees were on leave, which may indicate  </a:t>
            </a:r>
          </a:p>
          <a:p>
            <a:pPr algn="just">
              <a:lnSpc>
                <a:spcPts val="2240"/>
              </a:lnSpc>
            </a:pPr>
            <a:r>
              <a:rPr lang="en-US" b="true" sz="2113" spc="54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</a:t>
            </a:r>
            <a:r>
              <a:rPr lang="en-US" b="true" sz="2113" spc="54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planned absences.</a:t>
            </a:r>
          </a:p>
          <a:p>
            <a:pPr algn="just" marL="456300" indent="-228150" lvl="1">
              <a:lnSpc>
                <a:spcPts val="2240"/>
              </a:lnSpc>
              <a:buFont typeface="Arial"/>
              <a:buChar char="•"/>
            </a:pPr>
            <a:r>
              <a:rPr lang="en-US" b="true" sz="2113" spc="54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Attendance tracking is crucial for payroll calculations to</a:t>
            </a:r>
          </a:p>
          <a:p>
            <a:pPr algn="just">
              <a:lnSpc>
                <a:spcPts val="2240"/>
              </a:lnSpc>
            </a:pPr>
            <a:r>
              <a:rPr lang="en-US" b="true" sz="2113" spc="54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avoid overpayment or salary deductions.</a:t>
            </a:r>
          </a:p>
          <a:p>
            <a:pPr algn="just" marL="0" indent="0" lvl="0">
              <a:lnSpc>
                <a:spcPts val="2853"/>
              </a:lnSpc>
              <a:spcBef>
                <a:spcPct val="0"/>
              </a:spcBef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2870285" y="5395038"/>
            <a:ext cx="1443062" cy="1424695"/>
          </a:xfrm>
          <a:custGeom>
            <a:avLst/>
            <a:gdLst/>
            <a:ahLst/>
            <a:cxnLst/>
            <a:rect r="r" b="b" t="t" l="l"/>
            <a:pathLst>
              <a:path h="1424695" w="1443062">
                <a:moveTo>
                  <a:pt x="0" y="0"/>
                </a:moveTo>
                <a:lnTo>
                  <a:pt x="1443061" y="0"/>
                </a:lnTo>
                <a:lnTo>
                  <a:pt x="1443061" y="1424695"/>
                </a:lnTo>
                <a:lnTo>
                  <a:pt x="0" y="14246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med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DAGhsFZUrWU</dc:identifier>
  <dcterms:modified xsi:type="dcterms:W3CDTF">2011-08-01T06:04:30Z</dcterms:modified>
  <cp:revision>1</cp:revision>
  <dc:title>EMPLOYEE PAYROLL SYSTEM</dc:title>
</cp:coreProperties>
</file>