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handoutMasterIdLst>
    <p:handoutMasterId r:id="rId27"/>
  </p:handoutMasterIdLst>
  <p:sldIdLst>
    <p:sldId id="260" r:id="rId2"/>
    <p:sldId id="263"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9" r:id="rId17"/>
    <p:sldId id="280" r:id="rId18"/>
    <p:sldId id="281" r:id="rId19"/>
    <p:sldId id="282" r:id="rId20"/>
    <p:sldId id="283" r:id="rId21"/>
    <p:sldId id="284" r:id="rId22"/>
    <p:sldId id="285" r:id="rId23"/>
    <p:sldId id="286" r:id="rId24"/>
    <p:sldId id="2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CFC"/>
    <a:srgbClr val="DFF3F7"/>
    <a:srgbClr val="E40524"/>
    <a:srgbClr val="34495E"/>
    <a:srgbClr val="F5FDFD"/>
    <a:srgbClr val="E7F2FF"/>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1" autoAdjust="0"/>
    <p:restoredTop sz="92473"/>
  </p:normalViewPr>
  <p:slideViewPr>
    <p:cSldViewPr>
      <p:cViewPr varScale="1">
        <p:scale>
          <a:sx n="86" d="100"/>
          <a:sy n="86" d="100"/>
        </p:scale>
        <p:origin x="758" y="67"/>
      </p:cViewPr>
      <p:guideLst>
        <p:guide orient="horz" pos="2160"/>
        <p:guide pos="3840"/>
      </p:guideLst>
    </p:cSldViewPr>
  </p:slideViewPr>
  <p:outlineViewPr>
    <p:cViewPr>
      <p:scale>
        <a:sx n="33" d="100"/>
        <a:sy n="33" d="100"/>
      </p:scale>
      <p:origin x="0" y="-2104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CB0D8E-838E-4283-B286-E896AD2974B5}" type="datetimeFigureOut">
              <a:rPr lang="en-IN" smtClean="0"/>
              <a:t>13-03-2021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5A2F12-AA09-4250-9B31-F34D1678D29F}" type="slidenum">
              <a:rPr lang="en-IN" smtClean="0"/>
              <a:t>‹#›</a:t>
            </a:fld>
            <a:endParaRPr lang="en-IN"/>
          </a:p>
        </p:txBody>
      </p:sp>
    </p:spTree>
    <p:extLst>
      <p:ext uri="{BB962C8B-B14F-4D97-AF65-F5344CB8AC3E}">
        <p14:creationId xmlns:p14="http://schemas.microsoft.com/office/powerpoint/2010/main" val="197321973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3/13/2021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39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334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47110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47017177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3076771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3820324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45657324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9430425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66316041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4070264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75330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8" name="Straight Connector 7"/>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50800"/>
            <a:ext cx="805712" cy="787400"/>
          </a:xfrm>
          <a:prstGeom prst="rect">
            <a:avLst/>
          </a:prstGeom>
        </p:spPr>
      </p:pic>
    </p:spTree>
    <p:extLst>
      <p:ext uri="{BB962C8B-B14F-4D97-AF65-F5344CB8AC3E}">
        <p14:creationId xmlns:p14="http://schemas.microsoft.com/office/powerpoint/2010/main" val="135862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05181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3/13/2021</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00167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656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625353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837348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641198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94777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tx1"/>
            </a:gs>
            <a:gs pos="100000">
              <a:schemeClr val="bg2">
                <a:shade val="96000"/>
                <a:satMod val="120000"/>
                <a:lumMod val="9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EA8BEFB-AE5B-48F9-BBAD-B489CDE48C80}" type="slidenum">
              <a:rPr lang="en-US" smtClean="0"/>
              <a:pPr/>
              <a:t>‹#›</a:t>
            </a:fld>
            <a:endParaRPr lang="en-US"/>
          </a:p>
        </p:txBody>
      </p:sp>
    </p:spTree>
    <p:extLst>
      <p:ext uri="{BB962C8B-B14F-4D97-AF65-F5344CB8AC3E}">
        <p14:creationId xmlns:p14="http://schemas.microsoft.com/office/powerpoint/2010/main" val="25567299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bg2">
                <a:shade val="96000"/>
                <a:satMod val="120000"/>
                <a:lumMod val="90000"/>
              </a:schemeClr>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57" y="3857223"/>
            <a:ext cx="9102143" cy="609600"/>
          </a:xfrm>
        </p:spPr>
        <p:txBody>
          <a:bodyPr anchor="b">
            <a:noAutofit/>
          </a:bodyPr>
          <a:lstStyle/>
          <a:p>
            <a:pPr algn="ctr"/>
            <a:r>
              <a:rPr lang="en-US" sz="4000" b="1" cap="none" dirty="0">
                <a:solidFill>
                  <a:schemeClr val="bg1"/>
                </a:solidFill>
                <a:latin typeface="+mj-lt"/>
                <a:ea typeface="Open Sans Semibold" panose="020B0706030804020204" pitchFamily="34" charset="0"/>
                <a:cs typeface="Open Sans Semibold" panose="020B0706030804020204" pitchFamily="34" charset="0"/>
              </a:rPr>
              <a:t>Area: A.I. And Machine Learning</a:t>
            </a:r>
            <a:endParaRPr lang="en-US" sz="4000" b="1" cap="none" dirty="0">
              <a:solidFill>
                <a:srgbClr val="FF0000"/>
              </a:solidFill>
              <a:latin typeface="+mj-lt"/>
              <a:ea typeface="Open Sans Semibold" panose="020B0706030804020204" pitchFamily="34" charset="0"/>
              <a:cs typeface="Open Sans Semibold" panose="020B0706030804020204" pitchFamily="34" charset="0"/>
            </a:endParaRPr>
          </a:p>
        </p:txBody>
      </p:sp>
      <p:sp>
        <p:nvSpPr>
          <p:cNvPr id="3" name="Subtitle 2"/>
          <p:cNvSpPr>
            <a:spLocks noGrp="1"/>
          </p:cNvSpPr>
          <p:nvPr>
            <p:ph type="subTitle" idx="1"/>
          </p:nvPr>
        </p:nvSpPr>
        <p:spPr>
          <a:xfrm>
            <a:off x="762000" y="5181600"/>
            <a:ext cx="8153400" cy="1676400"/>
          </a:xfrm>
        </p:spPr>
        <p:txBody>
          <a:bodyPr>
            <a:noAutofit/>
          </a:bodyPr>
          <a:lstStyle/>
          <a:p>
            <a:pPr algn="l">
              <a:spcBef>
                <a:spcPts val="0"/>
              </a:spcBef>
            </a:pPr>
            <a:r>
              <a:rPr lang="en-US" b="1"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Guided By:</a:t>
            </a:r>
          </a:p>
          <a:p>
            <a:pPr algn="l">
              <a:spcBef>
                <a:spcPts val="0"/>
              </a:spcBef>
            </a:pPr>
            <a:r>
              <a:rPr lang="en-US" b="1"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Ankit K. Patel</a:t>
            </a:r>
          </a:p>
          <a:p>
            <a:pPr algn="l">
              <a:spcBef>
                <a:spcPts val="0"/>
              </a:spcBef>
            </a:pPr>
            <a:r>
              <a:rPr lang="en-IN" sz="2000" b="1" dirty="0">
                <a:solidFill>
                  <a:schemeClr val="tx1">
                    <a:lumMod val="50000"/>
                    <a:lumOff val="50000"/>
                  </a:schemeClr>
                </a:solidFill>
                <a:latin typeface="FontAwesome" pitchFamily="2" charset="0"/>
              </a:rPr>
              <a:t>Assistant Professor, LJIET</a:t>
            </a:r>
          </a:p>
        </p:txBody>
      </p:sp>
      <p:sp>
        <p:nvSpPr>
          <p:cNvPr id="10" name="TextBox 9"/>
          <p:cNvSpPr txBox="1"/>
          <p:nvPr/>
        </p:nvSpPr>
        <p:spPr>
          <a:xfrm flipH="1">
            <a:off x="762000" y="1673984"/>
            <a:ext cx="8915400" cy="769441"/>
          </a:xfrm>
          <a:prstGeom prst="rect">
            <a:avLst/>
          </a:prstGeom>
          <a:noFill/>
        </p:spPr>
        <p:txBody>
          <a:bodyPr wrap="square" rtlCol="0">
            <a:spAutoFit/>
          </a:bodyPr>
          <a:lstStyle/>
          <a:p>
            <a:pPr algn="ctr"/>
            <a:r>
              <a:rPr lang="en-US" sz="4400" b="1" dirty="0">
                <a:solidFill>
                  <a:schemeClr val="bg1"/>
                </a:solidFill>
                <a:latin typeface="+mj-lt"/>
              </a:rPr>
              <a:t>Parking Space Detection</a:t>
            </a:r>
            <a:endParaRPr lang="en-US" sz="3200" b="1" dirty="0">
              <a:solidFill>
                <a:schemeClr val="bg1"/>
              </a:solidFill>
              <a:latin typeface="+mj-lt"/>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600" y="59788"/>
            <a:ext cx="1110343" cy="133860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1" y="72229"/>
            <a:ext cx="1274158" cy="1191777"/>
          </a:xfrm>
          <a:prstGeom prst="rect">
            <a:avLst/>
          </a:prstGeom>
        </p:spPr>
      </p:pic>
      <p:sp>
        <p:nvSpPr>
          <p:cNvPr id="5" name="TextBox 4"/>
          <p:cNvSpPr txBox="1"/>
          <p:nvPr/>
        </p:nvSpPr>
        <p:spPr>
          <a:xfrm>
            <a:off x="1676400" y="228600"/>
            <a:ext cx="9067800" cy="523220"/>
          </a:xfrm>
          <a:prstGeom prst="rect">
            <a:avLst/>
          </a:prstGeom>
          <a:noFill/>
        </p:spPr>
        <p:txBody>
          <a:bodyPr wrap="square" rtlCol="0">
            <a:spAutoFit/>
          </a:bodyPr>
          <a:lstStyle/>
          <a:p>
            <a:r>
              <a:rPr lang="en-US" sz="2800" b="1" dirty="0">
                <a:solidFill>
                  <a:srgbClr val="FF0000"/>
                </a:solidFill>
                <a:effectLst>
                  <a:outerShdw blurRad="38100" dist="38100" dir="2700000" algn="tl">
                    <a:srgbClr val="000000">
                      <a:alpha val="43137"/>
                    </a:srgbClr>
                  </a:outerShdw>
                </a:effectLst>
                <a:latin typeface="Arial Black" panose="020B0A04020102020204" pitchFamily="34" charset="0"/>
              </a:rPr>
              <a:t>L J Institutes of Engineering and Technology</a:t>
            </a:r>
          </a:p>
        </p:txBody>
      </p:sp>
      <p:sp>
        <p:nvSpPr>
          <p:cNvPr id="8" name="Subtitle 2"/>
          <p:cNvSpPr txBox="1">
            <a:spLocks/>
          </p:cNvSpPr>
          <p:nvPr/>
        </p:nvSpPr>
        <p:spPr>
          <a:xfrm>
            <a:off x="3657600" y="5169408"/>
            <a:ext cx="8153400" cy="1676400"/>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r">
              <a:spcBef>
                <a:spcPts val="0"/>
              </a:spcBef>
            </a:pPr>
            <a:r>
              <a:rPr lang="en-US" b="1"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Presented By:</a:t>
            </a:r>
          </a:p>
          <a:p>
            <a:pPr algn="r">
              <a:spcBef>
                <a:spcPts val="0"/>
              </a:spcBef>
            </a:pPr>
            <a:r>
              <a:rPr lang="en-IN" sz="2000" b="1" dirty="0">
                <a:solidFill>
                  <a:schemeClr val="tx1">
                    <a:lumMod val="50000"/>
                    <a:lumOff val="50000"/>
                  </a:schemeClr>
                </a:solidFill>
                <a:latin typeface="FontAwesome" pitchFamily="2" charset="0"/>
              </a:rPr>
              <a:t>Priyank Shah( 170320107097)</a:t>
            </a:r>
          </a:p>
          <a:p>
            <a:pPr algn="r">
              <a:spcBef>
                <a:spcPts val="0"/>
              </a:spcBef>
            </a:pPr>
            <a:r>
              <a:rPr lang="en-IN" sz="2000" b="1" dirty="0" err="1">
                <a:solidFill>
                  <a:schemeClr val="tx1">
                    <a:lumMod val="50000"/>
                    <a:lumOff val="50000"/>
                  </a:schemeClr>
                </a:solidFill>
                <a:latin typeface="FontAwesome" pitchFamily="2" charset="0"/>
              </a:rPr>
              <a:t>Ridham</a:t>
            </a:r>
            <a:r>
              <a:rPr lang="en-IN" sz="2000" b="1" dirty="0">
                <a:solidFill>
                  <a:schemeClr val="tx1">
                    <a:lumMod val="50000"/>
                    <a:lumOff val="50000"/>
                  </a:schemeClr>
                </a:solidFill>
                <a:latin typeface="FontAwesome" pitchFamily="2" charset="0"/>
              </a:rPr>
              <a:t> Gandhi( 170320107025)</a:t>
            </a:r>
          </a:p>
          <a:p>
            <a:pPr algn="r">
              <a:spcBef>
                <a:spcPts val="0"/>
              </a:spcBef>
            </a:pPr>
            <a:r>
              <a:rPr lang="en-IN" sz="2000" b="1" dirty="0">
                <a:solidFill>
                  <a:schemeClr val="tx1">
                    <a:lumMod val="50000"/>
                    <a:lumOff val="50000"/>
                  </a:schemeClr>
                </a:solidFill>
                <a:latin typeface="FontAwesome" pitchFamily="2" charset="0"/>
              </a:rPr>
              <a:t>Mihir Patel( 170320107077)</a:t>
            </a:r>
          </a:p>
        </p:txBody>
      </p:sp>
    </p:spTree>
    <p:extLst>
      <p:ext uri="{BB962C8B-B14F-4D97-AF65-F5344CB8AC3E}">
        <p14:creationId xmlns:p14="http://schemas.microsoft.com/office/powerpoint/2010/main" val="30566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Sequence Diagram (Admin’s)</a:t>
            </a:r>
          </a:p>
        </p:txBody>
      </p:sp>
      <p:pic>
        <p:nvPicPr>
          <p:cNvPr id="8" name="Picture 7">
            <a:extLst>
              <a:ext uri="{FF2B5EF4-FFF2-40B4-BE49-F238E27FC236}">
                <a16:creationId xmlns:a16="http://schemas.microsoft.com/office/drawing/2014/main" id="{378E5166-C597-4B18-A26A-825E3804AA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356360"/>
            <a:ext cx="4572000" cy="52730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56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State Diagram</a:t>
            </a:r>
          </a:p>
        </p:txBody>
      </p:sp>
      <p:pic>
        <p:nvPicPr>
          <p:cNvPr id="6" name="Picture 5">
            <a:extLst>
              <a:ext uri="{FF2B5EF4-FFF2-40B4-BE49-F238E27FC236}">
                <a16:creationId xmlns:a16="http://schemas.microsoft.com/office/drawing/2014/main" id="{9B40CC1B-6499-4643-BF8F-1B8DDA8C7D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0"/>
            <a:ext cx="6705600" cy="52692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197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Class Diagram</a:t>
            </a:r>
          </a:p>
        </p:txBody>
      </p:sp>
      <p:pic>
        <p:nvPicPr>
          <p:cNvPr id="8" name="Picture 7">
            <a:extLst>
              <a:ext uri="{FF2B5EF4-FFF2-40B4-BE49-F238E27FC236}">
                <a16:creationId xmlns:a16="http://schemas.microsoft.com/office/drawing/2014/main" id="{AEF51A7B-BA53-4632-BFF5-931672A7EA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396047"/>
            <a:ext cx="7211060" cy="49285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5302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Data Flow Diagram (User’s)</a:t>
            </a:r>
          </a:p>
        </p:txBody>
      </p:sp>
      <p:pic>
        <p:nvPicPr>
          <p:cNvPr id="6" name="Picture 5">
            <a:extLst>
              <a:ext uri="{FF2B5EF4-FFF2-40B4-BE49-F238E27FC236}">
                <a16:creationId xmlns:a16="http://schemas.microsoft.com/office/drawing/2014/main" id="{E3350B68-4191-4A83-A0EA-235A1F45D6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42377"/>
            <a:ext cx="7073265" cy="53108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40370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Data Flow Diagram (Admin’s)</a:t>
            </a:r>
          </a:p>
        </p:txBody>
      </p:sp>
      <p:pic>
        <p:nvPicPr>
          <p:cNvPr id="8" name="Picture 7">
            <a:extLst>
              <a:ext uri="{FF2B5EF4-FFF2-40B4-BE49-F238E27FC236}">
                <a16:creationId xmlns:a16="http://schemas.microsoft.com/office/drawing/2014/main" id="{2CB76616-E9F5-4489-BC1F-F9ACA1C5CEA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18577"/>
            <a:ext cx="7610475" cy="5234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614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Data Dictionary</a:t>
            </a:r>
          </a:p>
        </p:txBody>
      </p:sp>
      <p:pic>
        <p:nvPicPr>
          <p:cNvPr id="6" name="Picture 5">
            <a:extLst>
              <a:ext uri="{FF2B5EF4-FFF2-40B4-BE49-F238E27FC236}">
                <a16:creationId xmlns:a16="http://schemas.microsoft.com/office/drawing/2014/main" id="{2411D2AC-0E99-42F3-A010-1789F1AE12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599"/>
            <a:ext cx="11430000" cy="4206875"/>
          </a:xfrm>
          <a:prstGeom prst="rect">
            <a:avLst/>
          </a:prstGeom>
          <a:noFill/>
          <a:ln>
            <a:noFill/>
          </a:ln>
        </p:spPr>
      </p:pic>
      <p:sp>
        <p:nvSpPr>
          <p:cNvPr id="2" name="TextBox 1">
            <a:extLst>
              <a:ext uri="{FF2B5EF4-FFF2-40B4-BE49-F238E27FC236}">
                <a16:creationId xmlns:a16="http://schemas.microsoft.com/office/drawing/2014/main" id="{54ADE24E-0CF7-42E0-B2EA-E3C01699ECCD}"/>
              </a:ext>
            </a:extLst>
          </p:cNvPr>
          <p:cNvSpPr txBox="1"/>
          <p:nvPr/>
        </p:nvSpPr>
        <p:spPr>
          <a:xfrm>
            <a:off x="2590800" y="5816025"/>
            <a:ext cx="6781800" cy="584775"/>
          </a:xfrm>
          <a:prstGeom prst="rect">
            <a:avLst/>
          </a:prstGeom>
          <a:noFill/>
        </p:spPr>
        <p:txBody>
          <a:bodyPr wrap="square" rtlCol="0">
            <a:spAutoFit/>
          </a:bodyPr>
          <a:lstStyle/>
          <a:p>
            <a:pPr algn="ctr"/>
            <a:r>
              <a:rPr lang="en-US" sz="3200" dirty="0" err="1">
                <a:solidFill>
                  <a:schemeClr val="bg1"/>
                </a:solidFill>
                <a:latin typeface="Times New Roman" panose="02020603050405020304" pitchFamily="18" charset="0"/>
                <a:cs typeface="Times New Roman" panose="02020603050405020304" pitchFamily="18" charset="0"/>
              </a:rPr>
              <a:t>Personal_Details</a:t>
            </a:r>
            <a:r>
              <a:rPr lang="en-US" sz="3200" dirty="0">
                <a:solidFill>
                  <a:schemeClr val="bg1"/>
                </a:solidFill>
                <a:latin typeface="Times New Roman" panose="02020603050405020304" pitchFamily="18" charset="0"/>
                <a:cs typeface="Times New Roman" panose="02020603050405020304" pitchFamily="18" charset="0"/>
              </a:rPr>
              <a:t> Table</a:t>
            </a:r>
          </a:p>
        </p:txBody>
      </p:sp>
    </p:spTree>
    <p:extLst>
      <p:ext uri="{BB962C8B-B14F-4D97-AF65-F5344CB8AC3E}">
        <p14:creationId xmlns:p14="http://schemas.microsoft.com/office/powerpoint/2010/main" val="1497901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Data Dictionary</a:t>
            </a:r>
          </a:p>
        </p:txBody>
      </p:sp>
      <p:sp>
        <p:nvSpPr>
          <p:cNvPr id="2" name="TextBox 1">
            <a:extLst>
              <a:ext uri="{FF2B5EF4-FFF2-40B4-BE49-F238E27FC236}">
                <a16:creationId xmlns:a16="http://schemas.microsoft.com/office/drawing/2014/main" id="{54ADE24E-0CF7-42E0-B2EA-E3C01699ECCD}"/>
              </a:ext>
            </a:extLst>
          </p:cNvPr>
          <p:cNvSpPr txBox="1"/>
          <p:nvPr/>
        </p:nvSpPr>
        <p:spPr>
          <a:xfrm>
            <a:off x="2590800" y="5816025"/>
            <a:ext cx="6781800" cy="584775"/>
          </a:xfrm>
          <a:prstGeom prst="rect">
            <a:avLst/>
          </a:prstGeom>
          <a:noFill/>
        </p:spPr>
        <p:txBody>
          <a:bodyPr wrap="square" rtlCol="0">
            <a:spAutoFit/>
          </a:bodyPr>
          <a:lstStyle/>
          <a:p>
            <a:pPr algn="ctr"/>
            <a:r>
              <a:rPr lang="en-US" sz="3200" dirty="0" err="1">
                <a:solidFill>
                  <a:schemeClr val="bg1"/>
                </a:solidFill>
                <a:latin typeface="Times New Roman" panose="02020603050405020304" pitchFamily="18" charset="0"/>
                <a:cs typeface="Times New Roman" panose="02020603050405020304" pitchFamily="18" charset="0"/>
              </a:rPr>
              <a:t>Booking_Slot</a:t>
            </a:r>
            <a:r>
              <a:rPr lang="en-US" sz="3200" dirty="0">
                <a:solidFill>
                  <a:schemeClr val="bg1"/>
                </a:solidFill>
                <a:latin typeface="Times New Roman" panose="02020603050405020304" pitchFamily="18" charset="0"/>
                <a:cs typeface="Times New Roman" panose="02020603050405020304" pitchFamily="18" charset="0"/>
              </a:rPr>
              <a:t> Table</a:t>
            </a:r>
          </a:p>
        </p:txBody>
      </p:sp>
      <p:pic>
        <p:nvPicPr>
          <p:cNvPr id="6" name="Picture 5">
            <a:extLst>
              <a:ext uri="{FF2B5EF4-FFF2-40B4-BE49-F238E27FC236}">
                <a16:creationId xmlns:a16="http://schemas.microsoft.com/office/drawing/2014/main" id="{2B0F3192-84AD-47A9-A8CF-0A8ABE9A8D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0040" y="1349193"/>
            <a:ext cx="11414760" cy="4213407"/>
          </a:xfrm>
          <a:prstGeom prst="rect">
            <a:avLst/>
          </a:prstGeom>
          <a:noFill/>
          <a:ln>
            <a:noFill/>
          </a:ln>
        </p:spPr>
      </p:pic>
    </p:spTree>
    <p:extLst>
      <p:ext uri="{BB962C8B-B14F-4D97-AF65-F5344CB8AC3E}">
        <p14:creationId xmlns:p14="http://schemas.microsoft.com/office/powerpoint/2010/main" val="774253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Data Dictionary</a:t>
            </a:r>
          </a:p>
        </p:txBody>
      </p:sp>
      <p:sp>
        <p:nvSpPr>
          <p:cNvPr id="2" name="TextBox 1">
            <a:extLst>
              <a:ext uri="{FF2B5EF4-FFF2-40B4-BE49-F238E27FC236}">
                <a16:creationId xmlns:a16="http://schemas.microsoft.com/office/drawing/2014/main" id="{54ADE24E-0CF7-42E0-B2EA-E3C01699ECCD}"/>
              </a:ext>
            </a:extLst>
          </p:cNvPr>
          <p:cNvSpPr txBox="1"/>
          <p:nvPr/>
        </p:nvSpPr>
        <p:spPr>
          <a:xfrm>
            <a:off x="2590800" y="5816025"/>
            <a:ext cx="6781800"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Feedback Table</a:t>
            </a:r>
          </a:p>
        </p:txBody>
      </p:sp>
      <p:pic>
        <p:nvPicPr>
          <p:cNvPr id="9" name="Picture 8">
            <a:extLst>
              <a:ext uri="{FF2B5EF4-FFF2-40B4-BE49-F238E27FC236}">
                <a16:creationId xmlns:a16="http://schemas.microsoft.com/office/drawing/2014/main" id="{6F3E44AA-7945-41CB-8BC2-FAA0CBB16C7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0040" y="1355724"/>
            <a:ext cx="11414760" cy="4206876"/>
          </a:xfrm>
          <a:prstGeom prst="rect">
            <a:avLst/>
          </a:prstGeom>
          <a:noFill/>
          <a:ln>
            <a:noFill/>
          </a:ln>
        </p:spPr>
      </p:pic>
    </p:spTree>
    <p:extLst>
      <p:ext uri="{BB962C8B-B14F-4D97-AF65-F5344CB8AC3E}">
        <p14:creationId xmlns:p14="http://schemas.microsoft.com/office/powerpoint/2010/main" val="251606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Snapshots</a:t>
            </a:r>
          </a:p>
        </p:txBody>
      </p:sp>
      <p:pic>
        <p:nvPicPr>
          <p:cNvPr id="6" name="Picture 5">
            <a:extLst>
              <a:ext uri="{FF2B5EF4-FFF2-40B4-BE49-F238E27FC236}">
                <a16:creationId xmlns:a16="http://schemas.microsoft.com/office/drawing/2014/main" id="{A1A3B0C7-A01C-40BF-BD88-C5F095A06D2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3276600"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3DC263C3-DFF6-4184-BEC5-6EC93018AB20}"/>
              </a:ext>
            </a:extLst>
          </p:cNvPr>
          <p:cNvSpPr txBox="1"/>
          <p:nvPr/>
        </p:nvSpPr>
        <p:spPr>
          <a:xfrm>
            <a:off x="762000" y="5913437"/>
            <a:ext cx="3276600" cy="523220"/>
          </a:xfrm>
          <a:prstGeom prst="rect">
            <a:avLst/>
          </a:prstGeom>
          <a:noFill/>
        </p:spPr>
        <p:txBody>
          <a:bodyPr wrap="square" rtlCol="0">
            <a:spAutoFit/>
          </a:bodyPr>
          <a:lstStyle/>
          <a:p>
            <a:pPr algn="ctr"/>
            <a:r>
              <a:rPr lang="en-US" sz="2800" dirty="0">
                <a:solidFill>
                  <a:schemeClr val="bg1"/>
                </a:solidFill>
                <a:latin typeface="Bahnschrift SemiBold Condensed" panose="020B0502040204020203" pitchFamily="34" charset="0"/>
              </a:rPr>
              <a:t>1.) Registration</a:t>
            </a:r>
            <a:endParaRPr lang="en-US" sz="3200" dirty="0">
              <a:solidFill>
                <a:schemeClr val="bg1"/>
              </a:solidFill>
              <a:latin typeface="Bahnschrift SemiBold Condensed" panose="020B0502040204020203" pitchFamily="34" charset="0"/>
            </a:endParaRPr>
          </a:p>
        </p:txBody>
      </p:sp>
      <p:pic>
        <p:nvPicPr>
          <p:cNvPr id="8" name="Picture 7">
            <a:extLst>
              <a:ext uri="{FF2B5EF4-FFF2-40B4-BE49-F238E27FC236}">
                <a16:creationId xmlns:a16="http://schemas.microsoft.com/office/drawing/2014/main" id="{64099E30-6221-40FD-A5A2-9B13E32C8D3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143000"/>
            <a:ext cx="3276600"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2D57A98B-6194-4F7E-B9CA-DD12945E60D3}"/>
              </a:ext>
            </a:extLst>
          </p:cNvPr>
          <p:cNvSpPr txBox="1"/>
          <p:nvPr/>
        </p:nvSpPr>
        <p:spPr>
          <a:xfrm>
            <a:off x="7162800" y="5913437"/>
            <a:ext cx="3276600" cy="523220"/>
          </a:xfrm>
          <a:prstGeom prst="rect">
            <a:avLst/>
          </a:prstGeom>
          <a:noFill/>
        </p:spPr>
        <p:txBody>
          <a:bodyPr wrap="square" rtlCol="0">
            <a:spAutoFit/>
          </a:bodyPr>
          <a:lstStyle/>
          <a:p>
            <a:pPr algn="ctr"/>
            <a:r>
              <a:rPr lang="en-US" sz="2800" dirty="0">
                <a:solidFill>
                  <a:schemeClr val="bg1"/>
                </a:solidFill>
                <a:latin typeface="Bahnschrift SemiBold Condensed" panose="020B0502040204020203" pitchFamily="34" charset="0"/>
              </a:rPr>
              <a:t>2.) Login</a:t>
            </a:r>
            <a:endParaRPr lang="en-US" sz="3200" dirty="0">
              <a:solidFill>
                <a:schemeClr val="bg1"/>
              </a:solidFill>
              <a:latin typeface="Bahnschrift SemiBold Condensed" panose="020B0502040204020203" pitchFamily="34" charset="0"/>
            </a:endParaRPr>
          </a:p>
        </p:txBody>
      </p:sp>
    </p:spTree>
    <p:extLst>
      <p:ext uri="{BB962C8B-B14F-4D97-AF65-F5344CB8AC3E}">
        <p14:creationId xmlns:p14="http://schemas.microsoft.com/office/powerpoint/2010/main" val="4015824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Snapshots</a:t>
            </a:r>
          </a:p>
        </p:txBody>
      </p:sp>
      <p:sp>
        <p:nvSpPr>
          <p:cNvPr id="3" name="TextBox 2">
            <a:extLst>
              <a:ext uri="{FF2B5EF4-FFF2-40B4-BE49-F238E27FC236}">
                <a16:creationId xmlns:a16="http://schemas.microsoft.com/office/drawing/2014/main" id="{3DC263C3-DFF6-4184-BEC5-6EC93018AB20}"/>
              </a:ext>
            </a:extLst>
          </p:cNvPr>
          <p:cNvSpPr txBox="1"/>
          <p:nvPr/>
        </p:nvSpPr>
        <p:spPr>
          <a:xfrm>
            <a:off x="457200" y="5236535"/>
            <a:ext cx="10896600" cy="707886"/>
          </a:xfrm>
          <a:prstGeom prst="rect">
            <a:avLst/>
          </a:prstGeom>
          <a:noFill/>
        </p:spPr>
        <p:txBody>
          <a:bodyPr wrap="square" rtlCol="0">
            <a:spAutoFit/>
          </a:bodyPr>
          <a:lstStyle/>
          <a:p>
            <a:pPr algn="ctr"/>
            <a:r>
              <a:rPr lang="en-US" sz="4000" dirty="0">
                <a:solidFill>
                  <a:schemeClr val="bg1"/>
                </a:solidFill>
                <a:latin typeface="Bahnschrift SemiBold Condensed" panose="020B0502040204020203" pitchFamily="34" charset="0"/>
              </a:rPr>
              <a:t>User’s</a:t>
            </a:r>
            <a:r>
              <a:rPr lang="en-US" sz="2800" dirty="0">
                <a:solidFill>
                  <a:schemeClr val="bg1"/>
                </a:solidFill>
                <a:latin typeface="Bahnschrift SemiBold Condensed" panose="020B0502040204020203" pitchFamily="34" charset="0"/>
              </a:rPr>
              <a:t> </a:t>
            </a:r>
            <a:r>
              <a:rPr lang="en-US" sz="4000" dirty="0">
                <a:solidFill>
                  <a:schemeClr val="bg1"/>
                </a:solidFill>
                <a:latin typeface="Bahnschrift SemiBold Condensed" panose="020B0502040204020203" pitchFamily="34" charset="0"/>
              </a:rPr>
              <a:t>Dashboard</a:t>
            </a:r>
            <a:endParaRPr lang="en-US" sz="3200" dirty="0">
              <a:solidFill>
                <a:schemeClr val="bg1"/>
              </a:solidFill>
              <a:latin typeface="Bahnschrift SemiBold Condensed" panose="020B0502040204020203" pitchFamily="34" charset="0"/>
            </a:endParaRPr>
          </a:p>
        </p:txBody>
      </p:sp>
      <p:pic>
        <p:nvPicPr>
          <p:cNvPr id="9" name="Picture 8">
            <a:extLst>
              <a:ext uri="{FF2B5EF4-FFF2-40B4-BE49-F238E27FC236}">
                <a16:creationId xmlns:a16="http://schemas.microsoft.com/office/drawing/2014/main" id="{B6CA7B9E-F2FE-44CB-A08F-9400E13BEF6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05283"/>
            <a:ext cx="10896600" cy="39642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7863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A8A84-96C0-43F9-B69C-B456AE10FD85}"/>
              </a:ext>
            </a:extLst>
          </p:cNvPr>
          <p:cNvSpPr>
            <a:spLocks noGrp="1"/>
          </p:cNvSpPr>
          <p:nvPr>
            <p:ph idx="1"/>
          </p:nvPr>
        </p:nvSpPr>
        <p:spPr>
          <a:xfrm>
            <a:off x="990600" y="1295400"/>
            <a:ext cx="8228012" cy="3615267"/>
          </a:xfrm>
        </p:spPr>
        <p:txBody>
          <a:bodyPr>
            <a:normAutofit fontScale="92500" lnSpcReduction="20000"/>
          </a:bodyPr>
          <a:lstStyle/>
          <a:p>
            <a:pPr>
              <a:buClr>
                <a:schemeClr val="bg1"/>
              </a:buClr>
              <a:buSzPct val="110000"/>
              <a:buFont typeface="Wingdings" panose="05000000000000000000" pitchFamily="2" charset="2"/>
              <a:buChar char="Ø"/>
            </a:pPr>
            <a:r>
              <a:rPr lang="en-US" sz="2400" dirty="0">
                <a:solidFill>
                  <a:schemeClr val="bg1"/>
                </a:solidFill>
                <a:latin typeface="Book Antiqua" panose="02040602050305030304" pitchFamily="18" charset="0"/>
              </a:rPr>
              <a:t>Parking Space Detection is an application that detects whether the vehicle is parked appropriately inside its designated parking space or not.</a:t>
            </a:r>
          </a:p>
          <a:p>
            <a:pPr>
              <a:buClr>
                <a:schemeClr val="bg1"/>
              </a:buClr>
              <a:buSzPct val="110000"/>
              <a:buFont typeface="Wingdings" panose="05000000000000000000" pitchFamily="2" charset="2"/>
              <a:buChar char="Ø"/>
            </a:pPr>
            <a:endParaRPr lang="en-US" sz="2400" dirty="0">
              <a:solidFill>
                <a:schemeClr val="bg1"/>
              </a:solidFill>
              <a:latin typeface="Book Antiqua" panose="02040602050305030304" pitchFamily="18" charset="0"/>
            </a:endParaRPr>
          </a:p>
          <a:p>
            <a:pPr>
              <a:buClr>
                <a:schemeClr val="bg1"/>
              </a:buClr>
              <a:buSzPct val="110000"/>
              <a:buFont typeface="Wingdings" panose="05000000000000000000" pitchFamily="2" charset="2"/>
              <a:buChar char="Ø"/>
            </a:pPr>
            <a:r>
              <a:rPr lang="en-US" sz="2400" dirty="0">
                <a:solidFill>
                  <a:schemeClr val="bg1"/>
                </a:solidFill>
                <a:latin typeface="Book Antiqua" panose="02040602050305030304" pitchFamily="18" charset="0"/>
              </a:rPr>
              <a:t>If a vehicle is parked outside of its designated parking area, the vehicle owner gets a text message, alerting him/her of its vehicle being parked inappropriately.</a:t>
            </a:r>
          </a:p>
          <a:p>
            <a:pPr>
              <a:buClr>
                <a:schemeClr val="bg1"/>
              </a:buClr>
              <a:buSzPct val="110000"/>
              <a:buFont typeface="Wingdings" panose="05000000000000000000" pitchFamily="2" charset="2"/>
              <a:buChar char="Ø"/>
            </a:pPr>
            <a:endParaRPr lang="en-US" sz="2400" dirty="0">
              <a:solidFill>
                <a:schemeClr val="bg1"/>
              </a:solidFill>
              <a:latin typeface="Book Antiqua" panose="02040602050305030304" pitchFamily="18" charset="0"/>
            </a:endParaRPr>
          </a:p>
          <a:p>
            <a:pPr>
              <a:buClr>
                <a:schemeClr val="bg1"/>
              </a:buClr>
              <a:buSzPct val="110000"/>
              <a:buFont typeface="Wingdings" panose="05000000000000000000" pitchFamily="2" charset="2"/>
              <a:buChar char="Ø"/>
            </a:pPr>
            <a:r>
              <a:rPr lang="en-US" sz="2400" dirty="0">
                <a:solidFill>
                  <a:schemeClr val="bg1"/>
                </a:solidFill>
                <a:latin typeface="Book Antiqua" panose="02040602050305030304" pitchFamily="18" charset="0"/>
              </a:rPr>
              <a:t>We can also keep records of how many times does a car with particular registration number parks inappropriately.</a:t>
            </a:r>
          </a:p>
        </p:txBody>
      </p:sp>
      <p:sp>
        <p:nvSpPr>
          <p:cNvPr id="4" name="Footer Placeholder 3">
            <a:extLst>
              <a:ext uri="{FF2B5EF4-FFF2-40B4-BE49-F238E27FC236}">
                <a16:creationId xmlns:a16="http://schemas.microsoft.com/office/drawing/2014/main" id="{8991DA97-9989-4C5C-85FE-418D932E7352}"/>
              </a:ext>
            </a:extLst>
          </p:cNvPr>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C4E03507-7284-4234-BF14-AF99358FFE8D}"/>
              </a:ext>
            </a:extLst>
          </p:cNvPr>
          <p:cNvSpPr txBox="1"/>
          <p:nvPr/>
        </p:nvSpPr>
        <p:spPr>
          <a:xfrm>
            <a:off x="990600" y="304800"/>
            <a:ext cx="54102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Introduction</a:t>
            </a:r>
          </a:p>
        </p:txBody>
      </p:sp>
    </p:spTree>
    <p:extLst>
      <p:ext uri="{BB962C8B-B14F-4D97-AF65-F5344CB8AC3E}">
        <p14:creationId xmlns:p14="http://schemas.microsoft.com/office/powerpoint/2010/main" val="1499378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Snapshots</a:t>
            </a:r>
          </a:p>
        </p:txBody>
      </p:sp>
      <p:sp>
        <p:nvSpPr>
          <p:cNvPr id="3" name="TextBox 2">
            <a:extLst>
              <a:ext uri="{FF2B5EF4-FFF2-40B4-BE49-F238E27FC236}">
                <a16:creationId xmlns:a16="http://schemas.microsoft.com/office/drawing/2014/main" id="{3DC263C3-DFF6-4184-BEC5-6EC93018AB20}"/>
              </a:ext>
            </a:extLst>
          </p:cNvPr>
          <p:cNvSpPr txBox="1"/>
          <p:nvPr/>
        </p:nvSpPr>
        <p:spPr>
          <a:xfrm>
            <a:off x="457200" y="5236535"/>
            <a:ext cx="10896600" cy="707886"/>
          </a:xfrm>
          <a:prstGeom prst="rect">
            <a:avLst/>
          </a:prstGeom>
          <a:noFill/>
        </p:spPr>
        <p:txBody>
          <a:bodyPr wrap="square" rtlCol="0">
            <a:spAutoFit/>
          </a:bodyPr>
          <a:lstStyle/>
          <a:p>
            <a:pPr algn="ctr"/>
            <a:r>
              <a:rPr lang="en-US" sz="4000" dirty="0">
                <a:solidFill>
                  <a:schemeClr val="bg1"/>
                </a:solidFill>
                <a:latin typeface="Bahnschrift SemiBold Condensed" panose="020B0502040204020203" pitchFamily="34" charset="0"/>
              </a:rPr>
              <a:t>Slot Allocations</a:t>
            </a:r>
            <a:endParaRPr lang="en-US" sz="3200" dirty="0">
              <a:solidFill>
                <a:schemeClr val="bg1"/>
              </a:solidFill>
              <a:latin typeface="Bahnschrift SemiBold Condensed" panose="020B0502040204020203" pitchFamily="34" charset="0"/>
            </a:endParaRPr>
          </a:p>
        </p:txBody>
      </p:sp>
      <p:pic>
        <p:nvPicPr>
          <p:cNvPr id="6" name="Picture 5">
            <a:extLst>
              <a:ext uri="{FF2B5EF4-FFF2-40B4-BE49-F238E27FC236}">
                <a16:creationId xmlns:a16="http://schemas.microsoft.com/office/drawing/2014/main" id="{CF626EAB-8CE8-40D3-AA30-5E3E9DA48B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1141"/>
            <a:ext cx="10896600" cy="39642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66974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Snapshots</a:t>
            </a:r>
          </a:p>
        </p:txBody>
      </p:sp>
      <p:sp>
        <p:nvSpPr>
          <p:cNvPr id="3" name="TextBox 2">
            <a:extLst>
              <a:ext uri="{FF2B5EF4-FFF2-40B4-BE49-F238E27FC236}">
                <a16:creationId xmlns:a16="http://schemas.microsoft.com/office/drawing/2014/main" id="{3DC263C3-DFF6-4184-BEC5-6EC93018AB20}"/>
              </a:ext>
            </a:extLst>
          </p:cNvPr>
          <p:cNvSpPr txBox="1"/>
          <p:nvPr/>
        </p:nvSpPr>
        <p:spPr>
          <a:xfrm>
            <a:off x="457200" y="5236535"/>
            <a:ext cx="10896600" cy="707886"/>
          </a:xfrm>
          <a:prstGeom prst="rect">
            <a:avLst/>
          </a:prstGeom>
          <a:noFill/>
        </p:spPr>
        <p:txBody>
          <a:bodyPr wrap="square" rtlCol="0">
            <a:spAutoFit/>
          </a:bodyPr>
          <a:lstStyle/>
          <a:p>
            <a:pPr algn="ctr"/>
            <a:r>
              <a:rPr lang="en-US" sz="4000" dirty="0">
                <a:solidFill>
                  <a:schemeClr val="bg1"/>
                </a:solidFill>
                <a:latin typeface="Bahnschrift SemiBold Condensed" panose="020B0502040204020203" pitchFamily="34" charset="0"/>
              </a:rPr>
              <a:t>Feedback</a:t>
            </a:r>
            <a:endParaRPr lang="en-US" sz="3200" dirty="0">
              <a:solidFill>
                <a:schemeClr val="bg1"/>
              </a:solidFill>
              <a:latin typeface="Bahnschrift SemiBold Condensed" panose="020B0502040204020203" pitchFamily="34" charset="0"/>
            </a:endParaRPr>
          </a:p>
        </p:txBody>
      </p:sp>
      <p:pic>
        <p:nvPicPr>
          <p:cNvPr id="8" name="Picture 7">
            <a:extLst>
              <a:ext uri="{FF2B5EF4-FFF2-40B4-BE49-F238E27FC236}">
                <a16:creationId xmlns:a16="http://schemas.microsoft.com/office/drawing/2014/main" id="{42147B85-9A6E-42F4-A7D2-6183EB0015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28925" y="1371600"/>
            <a:ext cx="6534150" cy="37230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2458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A8A84-96C0-43F9-B69C-B456AE10FD85}"/>
              </a:ext>
            </a:extLst>
          </p:cNvPr>
          <p:cNvSpPr>
            <a:spLocks noGrp="1"/>
          </p:cNvSpPr>
          <p:nvPr>
            <p:ph idx="1"/>
          </p:nvPr>
        </p:nvSpPr>
        <p:spPr>
          <a:xfrm>
            <a:off x="990600" y="1295400"/>
            <a:ext cx="8228012" cy="4648200"/>
          </a:xfrm>
        </p:spPr>
        <p:txBody>
          <a:bodyPr>
            <a:noAutofit/>
          </a:bodyPr>
          <a:lstStyle/>
          <a:p>
            <a:pPr>
              <a:lnSpc>
                <a:spcPct val="130000"/>
              </a:lnSpc>
              <a:buClr>
                <a:schemeClr val="bg1"/>
              </a:buClr>
              <a:buFont typeface="Wingdings" panose="05000000000000000000" pitchFamily="2" charset="2"/>
              <a:buChar char="Ø"/>
            </a:pPr>
            <a:r>
              <a:rPr lang="en-US" sz="2400" dirty="0">
                <a:solidFill>
                  <a:schemeClr val="bg1"/>
                </a:solidFill>
                <a:latin typeface="Book Antiqua" panose="02040602050305030304" pitchFamily="18" charset="0"/>
              </a:rPr>
              <a:t>In future, we will try to update our application to scan and find properties like color, model, registration number, etc. of any desired vehicle and also detect parking spaces without physical boundaries on all four sides.</a:t>
            </a:r>
          </a:p>
          <a:p>
            <a:pPr>
              <a:lnSpc>
                <a:spcPct val="130000"/>
              </a:lnSpc>
              <a:buClr>
                <a:schemeClr val="bg1"/>
              </a:buClr>
              <a:buFont typeface="Wingdings" panose="05000000000000000000" pitchFamily="2" charset="2"/>
              <a:buChar char="Ø"/>
            </a:pPr>
            <a:r>
              <a:rPr lang="en-US" sz="2400" dirty="0">
                <a:solidFill>
                  <a:schemeClr val="bg1"/>
                </a:solidFill>
                <a:latin typeface="Book Antiqua" panose="02040602050305030304" pitchFamily="18" charset="0"/>
              </a:rPr>
              <a:t>Currently it detects only the box that is enclosed with physical boundaries and the vehicles. If the vehicle is not parked in the box, it will alert the owner. </a:t>
            </a:r>
          </a:p>
        </p:txBody>
      </p:sp>
      <p:sp>
        <p:nvSpPr>
          <p:cNvPr id="4" name="Footer Placeholder 3">
            <a:extLst>
              <a:ext uri="{FF2B5EF4-FFF2-40B4-BE49-F238E27FC236}">
                <a16:creationId xmlns:a16="http://schemas.microsoft.com/office/drawing/2014/main" id="{8991DA97-9989-4C5C-85FE-418D932E7352}"/>
              </a:ext>
            </a:extLst>
          </p:cNvPr>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Future Enhancements</a:t>
            </a:r>
          </a:p>
        </p:txBody>
      </p:sp>
    </p:spTree>
    <p:extLst>
      <p:ext uri="{BB962C8B-B14F-4D97-AF65-F5344CB8AC3E}">
        <p14:creationId xmlns:p14="http://schemas.microsoft.com/office/powerpoint/2010/main" val="789368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A8A84-96C0-43F9-B69C-B456AE10FD85}"/>
              </a:ext>
            </a:extLst>
          </p:cNvPr>
          <p:cNvSpPr>
            <a:spLocks noGrp="1"/>
          </p:cNvSpPr>
          <p:nvPr>
            <p:ph idx="1"/>
          </p:nvPr>
        </p:nvSpPr>
        <p:spPr>
          <a:xfrm>
            <a:off x="990600" y="1295400"/>
            <a:ext cx="8228012" cy="4648200"/>
          </a:xfrm>
        </p:spPr>
        <p:txBody>
          <a:bodyPr>
            <a:noAutofit/>
          </a:bodyPr>
          <a:lstStyle/>
          <a:p>
            <a:pPr>
              <a:lnSpc>
                <a:spcPct val="130000"/>
              </a:lnSpc>
              <a:buClr>
                <a:schemeClr val="bg1"/>
              </a:buClr>
              <a:buFont typeface="Wingdings" panose="05000000000000000000" pitchFamily="2" charset="2"/>
              <a:buChar char="Ø"/>
            </a:pPr>
            <a:r>
              <a:rPr lang="en-US" sz="2400" dirty="0">
                <a:solidFill>
                  <a:schemeClr val="bg1"/>
                </a:solidFill>
                <a:latin typeface="Book Antiqua" panose="02040602050305030304" pitchFamily="18" charset="0"/>
              </a:rPr>
              <a:t>Implementation of this project will help greatly in managing parking spaces. In countries with high population, it becomes difficult to find parking spaces or commute due to inappropriate parking. But, using this application, parking spaces will be managed efficiently and also there will be less traffic due to illegal parking in No-Parking zones. And even mass implementation of this application is not difficult as nowadays, there are CCTV cameras available everywhere.</a:t>
            </a:r>
          </a:p>
        </p:txBody>
      </p:sp>
      <p:sp>
        <p:nvSpPr>
          <p:cNvPr id="4" name="Footer Placeholder 3">
            <a:extLst>
              <a:ext uri="{FF2B5EF4-FFF2-40B4-BE49-F238E27FC236}">
                <a16:creationId xmlns:a16="http://schemas.microsoft.com/office/drawing/2014/main" id="{8991DA97-9989-4C5C-85FE-418D932E7352}"/>
              </a:ext>
            </a:extLst>
          </p:cNvPr>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Conclusion</a:t>
            </a:r>
          </a:p>
        </p:txBody>
      </p:sp>
    </p:spTree>
    <p:extLst>
      <p:ext uri="{BB962C8B-B14F-4D97-AF65-F5344CB8AC3E}">
        <p14:creationId xmlns:p14="http://schemas.microsoft.com/office/powerpoint/2010/main" val="2843768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29000" y="3048000"/>
            <a:ext cx="8991600" cy="1107996"/>
          </a:xfrm>
          <a:prstGeom prst="rect">
            <a:avLst/>
          </a:prstGeom>
          <a:noFill/>
        </p:spPr>
        <p:txBody>
          <a:bodyPr wrap="square" rtlCol="0">
            <a:spAutoFit/>
          </a:bodyPr>
          <a:lstStyle/>
          <a:p>
            <a:r>
              <a:rPr lang="en-US" sz="6600" b="1" dirty="0">
                <a:solidFill>
                  <a:schemeClr val="bg1"/>
                </a:solidFill>
                <a:latin typeface="Arial Black" panose="020B0A04020102020204" pitchFamily="34" charset="0"/>
              </a:rPr>
              <a:t>Thank you</a:t>
            </a:r>
          </a:p>
        </p:txBody>
      </p:sp>
    </p:spTree>
    <p:extLst>
      <p:ext uri="{BB962C8B-B14F-4D97-AF65-F5344CB8AC3E}">
        <p14:creationId xmlns:p14="http://schemas.microsoft.com/office/powerpoint/2010/main" val="339190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A8A84-96C0-43F9-B69C-B456AE10FD85}"/>
              </a:ext>
            </a:extLst>
          </p:cNvPr>
          <p:cNvSpPr>
            <a:spLocks noGrp="1"/>
          </p:cNvSpPr>
          <p:nvPr>
            <p:ph idx="1"/>
          </p:nvPr>
        </p:nvSpPr>
        <p:spPr>
          <a:xfrm>
            <a:off x="990600" y="1295400"/>
            <a:ext cx="8228012" cy="4648200"/>
          </a:xfrm>
        </p:spPr>
        <p:txBody>
          <a:bodyPr>
            <a:normAutofit lnSpcReduction="10000"/>
          </a:bodyPr>
          <a:lstStyle/>
          <a:p>
            <a:pPr>
              <a:buClr>
                <a:schemeClr val="bg1"/>
              </a:buClr>
              <a:buSzPct val="110000"/>
              <a:buFont typeface="Wingdings" panose="05000000000000000000" pitchFamily="2" charset="2"/>
              <a:buChar char="Ø"/>
            </a:pPr>
            <a:r>
              <a:rPr lang="en-US" sz="2200" dirty="0">
                <a:solidFill>
                  <a:schemeClr val="bg1"/>
                </a:solidFill>
                <a:latin typeface="Book Antiqua" panose="02040602050305030304" pitchFamily="18" charset="0"/>
              </a:rPr>
              <a:t>The system does not provide text alert or any other type of alert to the owner of the vehicle.</a:t>
            </a:r>
          </a:p>
          <a:p>
            <a:pPr>
              <a:buClr>
                <a:schemeClr val="bg1"/>
              </a:buClr>
              <a:buSzPct val="110000"/>
              <a:buFont typeface="Wingdings" panose="05000000000000000000" pitchFamily="2" charset="2"/>
              <a:buChar char="Ø"/>
            </a:pPr>
            <a:r>
              <a:rPr lang="en-US" sz="2200" dirty="0">
                <a:solidFill>
                  <a:schemeClr val="bg1"/>
                </a:solidFill>
                <a:latin typeface="Book Antiqua" panose="02040602050305030304" pitchFamily="18" charset="0"/>
              </a:rPr>
              <a:t>The existing systems do not detect if the vehicles are parked appropriately in the parking box designated for parking.</a:t>
            </a:r>
          </a:p>
          <a:p>
            <a:pPr>
              <a:buClr>
                <a:schemeClr val="bg1"/>
              </a:buClr>
              <a:buSzPct val="110000"/>
              <a:buFont typeface="Wingdings" panose="05000000000000000000" pitchFamily="2" charset="2"/>
              <a:buChar char="Ø"/>
            </a:pPr>
            <a:r>
              <a:rPr lang="en-US" sz="2200" dirty="0">
                <a:solidFill>
                  <a:schemeClr val="bg1"/>
                </a:solidFill>
                <a:latin typeface="Book Antiqua" panose="02040602050305030304" pitchFamily="18" charset="0"/>
              </a:rPr>
              <a:t>Current systems do not alert owners of vehicles of Parking in No-Parking Zones.</a:t>
            </a:r>
          </a:p>
          <a:p>
            <a:pPr>
              <a:buClr>
                <a:schemeClr val="bg1"/>
              </a:buClr>
              <a:buSzPct val="110000"/>
              <a:buFont typeface="Wingdings" panose="05000000000000000000" pitchFamily="2" charset="2"/>
              <a:buChar char="Ø"/>
            </a:pPr>
            <a:r>
              <a:rPr lang="en-US" sz="2200" dirty="0">
                <a:solidFill>
                  <a:schemeClr val="bg1"/>
                </a:solidFill>
                <a:latin typeface="Book Antiqua" panose="02040602050305030304" pitchFamily="18" charset="0"/>
              </a:rPr>
              <a:t>The systems in current use needs intermediate human interaction.</a:t>
            </a:r>
          </a:p>
          <a:p>
            <a:pPr>
              <a:buClr>
                <a:schemeClr val="bg1"/>
              </a:buClr>
              <a:buSzPct val="110000"/>
              <a:buFont typeface="Wingdings" panose="05000000000000000000" pitchFamily="2" charset="2"/>
              <a:buChar char="Ø"/>
            </a:pPr>
            <a:r>
              <a:rPr lang="en-US" sz="2200" dirty="0">
                <a:solidFill>
                  <a:schemeClr val="bg1"/>
                </a:solidFill>
                <a:latin typeface="Book Antiqua" panose="02040602050305030304" pitchFamily="18" charset="0"/>
              </a:rPr>
              <a:t>Current Systems does not focus on warning the owner of vehicles. Rather, it focuses on Penalizing the owners with fine.</a:t>
            </a:r>
          </a:p>
          <a:p>
            <a:pPr>
              <a:buClr>
                <a:schemeClr val="bg1"/>
              </a:buClr>
              <a:buSzPct val="110000"/>
              <a:buFont typeface="Wingdings" panose="05000000000000000000" pitchFamily="2" charset="2"/>
              <a:buChar char="Ø"/>
            </a:pPr>
            <a:r>
              <a:rPr lang="en-US" sz="2200" dirty="0">
                <a:solidFill>
                  <a:schemeClr val="bg1"/>
                </a:solidFill>
                <a:latin typeface="Book Antiqua" panose="02040602050305030304" pitchFamily="18" charset="0"/>
              </a:rPr>
              <a:t>There is no mechanism to flag a particular vehicle for breaking rules multiple times.</a:t>
            </a:r>
          </a:p>
        </p:txBody>
      </p:sp>
      <p:sp>
        <p:nvSpPr>
          <p:cNvPr id="4" name="Footer Placeholder 3">
            <a:extLst>
              <a:ext uri="{FF2B5EF4-FFF2-40B4-BE49-F238E27FC236}">
                <a16:creationId xmlns:a16="http://schemas.microsoft.com/office/drawing/2014/main" id="{8991DA97-9989-4C5C-85FE-418D932E7352}"/>
              </a:ext>
            </a:extLst>
          </p:cNvPr>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Limitation of Existing System</a:t>
            </a:r>
          </a:p>
        </p:txBody>
      </p:sp>
    </p:spTree>
    <p:extLst>
      <p:ext uri="{BB962C8B-B14F-4D97-AF65-F5344CB8AC3E}">
        <p14:creationId xmlns:p14="http://schemas.microsoft.com/office/powerpoint/2010/main" val="127183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A8A84-96C0-43F9-B69C-B456AE10FD85}"/>
              </a:ext>
            </a:extLst>
          </p:cNvPr>
          <p:cNvSpPr>
            <a:spLocks noGrp="1"/>
          </p:cNvSpPr>
          <p:nvPr>
            <p:ph idx="1"/>
          </p:nvPr>
        </p:nvSpPr>
        <p:spPr>
          <a:xfrm>
            <a:off x="990600" y="1295400"/>
            <a:ext cx="8228012" cy="4648200"/>
          </a:xfrm>
        </p:spPr>
        <p:txBody>
          <a:bodyPr>
            <a:noAutofit/>
          </a:bodyPr>
          <a:lstStyle/>
          <a:p>
            <a:pPr lvl="0">
              <a:lnSpc>
                <a:spcPct val="150000"/>
              </a:lnSpc>
              <a:buClr>
                <a:schemeClr val="bg1"/>
              </a:buClr>
              <a:buSzPct val="110000"/>
              <a:buFont typeface="Wingdings" panose="05000000000000000000" pitchFamily="2" charset="2"/>
              <a:buChar char="Ø"/>
            </a:pPr>
            <a:r>
              <a:rPr lang="en-US" dirty="0">
                <a:solidFill>
                  <a:schemeClr val="bg1"/>
                </a:solidFill>
                <a:latin typeface="Book Antiqua" panose="02040602050305030304" pitchFamily="18" charset="0"/>
              </a:rPr>
              <a:t>It will utilize parking space effectively.</a:t>
            </a:r>
          </a:p>
          <a:p>
            <a:pPr lvl="0">
              <a:lnSpc>
                <a:spcPct val="150000"/>
              </a:lnSpc>
              <a:buClr>
                <a:schemeClr val="bg1"/>
              </a:buClr>
              <a:buSzPct val="110000"/>
              <a:buFont typeface="Wingdings" panose="05000000000000000000" pitchFamily="2" charset="2"/>
              <a:buChar char="Ø"/>
            </a:pPr>
            <a:r>
              <a:rPr lang="en-US" dirty="0">
                <a:solidFill>
                  <a:schemeClr val="bg1"/>
                </a:solidFill>
                <a:latin typeface="Book Antiqua" panose="02040602050305030304" pitchFamily="18" charset="0"/>
              </a:rPr>
              <a:t>It will alert users on parking out of designated area.</a:t>
            </a:r>
          </a:p>
          <a:p>
            <a:pPr lvl="0">
              <a:lnSpc>
                <a:spcPct val="150000"/>
              </a:lnSpc>
              <a:buClr>
                <a:schemeClr val="bg1"/>
              </a:buClr>
              <a:buSzPct val="110000"/>
              <a:buFont typeface="Wingdings" panose="05000000000000000000" pitchFamily="2" charset="2"/>
              <a:buChar char="Ø"/>
            </a:pPr>
            <a:r>
              <a:rPr lang="en-US" dirty="0">
                <a:solidFill>
                  <a:schemeClr val="bg1"/>
                </a:solidFill>
                <a:latin typeface="Book Antiqua" panose="02040602050305030304" pitchFamily="18" charset="0"/>
              </a:rPr>
              <a:t>It does not need any additional infrastructure for mass usage.</a:t>
            </a:r>
          </a:p>
          <a:p>
            <a:pPr lvl="0">
              <a:lnSpc>
                <a:spcPct val="150000"/>
              </a:lnSpc>
              <a:buClr>
                <a:schemeClr val="bg1"/>
              </a:buClr>
              <a:buSzPct val="110000"/>
              <a:buFont typeface="Wingdings" panose="05000000000000000000" pitchFamily="2" charset="2"/>
              <a:buChar char="Ø"/>
            </a:pPr>
            <a:r>
              <a:rPr lang="en-US" dirty="0">
                <a:solidFill>
                  <a:schemeClr val="bg1"/>
                </a:solidFill>
                <a:latin typeface="Book Antiqua" panose="02040602050305030304" pitchFamily="18" charset="0"/>
              </a:rPr>
              <a:t>It focuses on warning the owner of vehicles rather than penalizing.</a:t>
            </a:r>
          </a:p>
          <a:p>
            <a:pPr lvl="0">
              <a:lnSpc>
                <a:spcPct val="150000"/>
              </a:lnSpc>
              <a:buClr>
                <a:schemeClr val="bg1"/>
              </a:buClr>
              <a:buSzPct val="110000"/>
              <a:buFont typeface="Wingdings" panose="05000000000000000000" pitchFamily="2" charset="2"/>
              <a:buChar char="Ø"/>
            </a:pPr>
            <a:r>
              <a:rPr lang="en-US" dirty="0">
                <a:solidFill>
                  <a:schemeClr val="bg1"/>
                </a:solidFill>
                <a:latin typeface="Book Antiqua" panose="02040602050305030304" pitchFamily="18" charset="0"/>
              </a:rPr>
              <a:t>It requires minimum human interaction</a:t>
            </a:r>
          </a:p>
          <a:p>
            <a:pPr lvl="0">
              <a:lnSpc>
                <a:spcPct val="150000"/>
              </a:lnSpc>
              <a:buClr>
                <a:schemeClr val="bg1"/>
              </a:buClr>
              <a:buSzPct val="110000"/>
              <a:buFont typeface="Wingdings" panose="05000000000000000000" pitchFamily="2" charset="2"/>
              <a:buChar char="Ø"/>
            </a:pPr>
            <a:r>
              <a:rPr lang="en-US" dirty="0">
                <a:solidFill>
                  <a:schemeClr val="bg1"/>
                </a:solidFill>
                <a:latin typeface="Book Antiqua" panose="02040602050305030304" pitchFamily="18" charset="0"/>
              </a:rPr>
              <a:t>It will flag the vehicles that constantly keeps breaking the rules.</a:t>
            </a:r>
          </a:p>
          <a:p>
            <a:pPr>
              <a:lnSpc>
                <a:spcPct val="150000"/>
              </a:lnSpc>
              <a:buClr>
                <a:schemeClr val="bg1"/>
              </a:buClr>
              <a:buSzPct val="110000"/>
              <a:buFont typeface="Wingdings" panose="05000000000000000000" pitchFamily="2" charset="2"/>
              <a:buChar char="Ø"/>
            </a:pPr>
            <a:r>
              <a:rPr lang="en-US" dirty="0">
                <a:solidFill>
                  <a:schemeClr val="bg1"/>
                </a:solidFill>
                <a:latin typeface="Book Antiqua" panose="02040602050305030304" pitchFamily="18" charset="0"/>
              </a:rPr>
              <a:t>It can be used publicly or privately as per the needs.</a:t>
            </a:r>
          </a:p>
        </p:txBody>
      </p:sp>
      <p:sp>
        <p:nvSpPr>
          <p:cNvPr id="4" name="Footer Placeholder 3">
            <a:extLst>
              <a:ext uri="{FF2B5EF4-FFF2-40B4-BE49-F238E27FC236}">
                <a16:creationId xmlns:a16="http://schemas.microsoft.com/office/drawing/2014/main" id="{8991DA97-9989-4C5C-85FE-418D932E7352}"/>
              </a:ext>
            </a:extLst>
          </p:cNvPr>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Objective of The New System</a:t>
            </a:r>
          </a:p>
        </p:txBody>
      </p:sp>
    </p:spTree>
    <p:extLst>
      <p:ext uri="{BB962C8B-B14F-4D97-AF65-F5344CB8AC3E}">
        <p14:creationId xmlns:p14="http://schemas.microsoft.com/office/powerpoint/2010/main" val="420799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A8A84-96C0-43F9-B69C-B456AE10FD85}"/>
              </a:ext>
            </a:extLst>
          </p:cNvPr>
          <p:cNvSpPr>
            <a:spLocks noGrp="1"/>
          </p:cNvSpPr>
          <p:nvPr>
            <p:ph idx="1"/>
          </p:nvPr>
        </p:nvSpPr>
        <p:spPr>
          <a:xfrm>
            <a:off x="1295400" y="635551"/>
            <a:ext cx="3505200" cy="4648200"/>
          </a:xfrm>
        </p:spPr>
        <p:txBody>
          <a:bodyPr>
            <a:noAutofit/>
          </a:bodyPr>
          <a:lstStyle/>
          <a:p>
            <a:pPr marL="285750" lvl="1">
              <a:buClr>
                <a:schemeClr val="bg1"/>
              </a:buClr>
              <a:buSzPct val="110000"/>
              <a:buFont typeface="Wingdings" panose="05000000000000000000" pitchFamily="2" charset="2"/>
              <a:buChar char="Ø"/>
            </a:pPr>
            <a:r>
              <a:rPr lang="en-US" sz="1600" dirty="0">
                <a:solidFill>
                  <a:schemeClr val="bg1"/>
                </a:solidFill>
                <a:latin typeface="Book Antiqua" panose="02040602050305030304" pitchFamily="18" charset="0"/>
              </a:rPr>
              <a:t>Laptop</a:t>
            </a:r>
          </a:p>
          <a:p>
            <a:pPr marL="285750" lvl="1">
              <a:buClr>
                <a:schemeClr val="bg1"/>
              </a:buClr>
              <a:buSzPct val="110000"/>
              <a:buFont typeface="Wingdings" panose="05000000000000000000" pitchFamily="2" charset="2"/>
              <a:buChar char="Ø"/>
            </a:pPr>
            <a:r>
              <a:rPr lang="en-US" sz="1600" dirty="0">
                <a:solidFill>
                  <a:schemeClr val="bg1"/>
                </a:solidFill>
                <a:latin typeface="Book Antiqua" panose="02040602050305030304" pitchFamily="18" charset="0"/>
              </a:rPr>
              <a:t>Desktop</a:t>
            </a:r>
          </a:p>
          <a:p>
            <a:pPr marL="285750" lvl="1">
              <a:buClr>
                <a:schemeClr val="bg1"/>
              </a:buClr>
              <a:buSzPct val="110000"/>
              <a:buFont typeface="Wingdings" panose="05000000000000000000" pitchFamily="2" charset="2"/>
              <a:buChar char="Ø"/>
            </a:pPr>
            <a:r>
              <a:rPr lang="en-US" sz="1600" dirty="0" err="1">
                <a:solidFill>
                  <a:schemeClr val="bg1"/>
                </a:solidFill>
                <a:latin typeface="Book Antiqua" panose="02040602050305030304" pitchFamily="18" charset="0"/>
              </a:rPr>
              <a:t>Wifi</a:t>
            </a:r>
            <a:endParaRPr lang="en-US" sz="1600" dirty="0">
              <a:solidFill>
                <a:schemeClr val="bg1"/>
              </a:solidFill>
              <a:latin typeface="Book Antiqua" panose="02040602050305030304" pitchFamily="18" charset="0"/>
            </a:endParaRPr>
          </a:p>
          <a:p>
            <a:pPr marL="285750" lvl="1">
              <a:buClr>
                <a:schemeClr val="bg1"/>
              </a:buClr>
              <a:buSzPct val="110000"/>
              <a:buFont typeface="Wingdings" panose="05000000000000000000" pitchFamily="2" charset="2"/>
              <a:buChar char="Ø"/>
            </a:pPr>
            <a:r>
              <a:rPr lang="en-US" sz="1600" dirty="0" err="1">
                <a:solidFill>
                  <a:schemeClr val="bg1"/>
                </a:solidFill>
                <a:latin typeface="Book Antiqua" panose="02040602050305030304" pitchFamily="18" charset="0"/>
              </a:rPr>
              <a:t>Mysql</a:t>
            </a:r>
            <a:endParaRPr lang="en-US" sz="1600" dirty="0">
              <a:solidFill>
                <a:schemeClr val="bg1"/>
              </a:solidFill>
              <a:latin typeface="Book Antiqua" panose="02040602050305030304" pitchFamily="18" charset="0"/>
            </a:endParaRPr>
          </a:p>
          <a:p>
            <a:pPr marL="285750" lvl="1">
              <a:buClr>
                <a:schemeClr val="bg1"/>
              </a:buClr>
              <a:buSzPct val="110000"/>
              <a:buFont typeface="Wingdings" panose="05000000000000000000" pitchFamily="2" charset="2"/>
              <a:buChar char="Ø"/>
            </a:pPr>
            <a:r>
              <a:rPr lang="en-US" sz="1600" dirty="0">
                <a:solidFill>
                  <a:schemeClr val="bg1"/>
                </a:solidFill>
                <a:latin typeface="Book Antiqua" panose="02040602050305030304" pitchFamily="18" charset="0"/>
              </a:rPr>
              <a:t>Sublime text 3</a:t>
            </a:r>
          </a:p>
          <a:p>
            <a:pPr marL="285750" lvl="1">
              <a:buClr>
                <a:schemeClr val="bg1"/>
              </a:buClr>
              <a:buSzPct val="110000"/>
              <a:buFont typeface="Wingdings" panose="05000000000000000000" pitchFamily="2" charset="2"/>
              <a:buChar char="Ø"/>
            </a:pPr>
            <a:r>
              <a:rPr lang="en-US" sz="1600" dirty="0" err="1">
                <a:solidFill>
                  <a:schemeClr val="bg1"/>
                </a:solidFill>
                <a:latin typeface="Book Antiqua" panose="02040602050305030304" pitchFamily="18" charset="0"/>
              </a:rPr>
              <a:t>Pycharm</a:t>
            </a:r>
            <a:endParaRPr lang="en-US" sz="1600" dirty="0">
              <a:solidFill>
                <a:schemeClr val="bg1"/>
              </a:solidFill>
              <a:latin typeface="Book Antiqua" panose="02040602050305030304" pitchFamily="18" charset="0"/>
            </a:endParaRPr>
          </a:p>
          <a:p>
            <a:pPr marL="285750" lvl="1">
              <a:buClr>
                <a:schemeClr val="bg1"/>
              </a:buClr>
              <a:buSzPct val="110000"/>
              <a:buFont typeface="Wingdings" panose="05000000000000000000" pitchFamily="2" charset="2"/>
              <a:buChar char="Ø"/>
            </a:pPr>
            <a:r>
              <a:rPr lang="en-US" sz="1600" dirty="0">
                <a:solidFill>
                  <a:schemeClr val="bg1"/>
                </a:solidFill>
                <a:latin typeface="Book Antiqua" panose="02040602050305030304" pitchFamily="18" charset="0"/>
              </a:rPr>
              <a:t>Git</a:t>
            </a:r>
          </a:p>
          <a:p>
            <a:pPr marL="285750" lvl="1">
              <a:buClr>
                <a:schemeClr val="bg1"/>
              </a:buClr>
              <a:buSzPct val="110000"/>
              <a:buFont typeface="Wingdings" panose="05000000000000000000" pitchFamily="2" charset="2"/>
              <a:buChar char="Ø"/>
            </a:pPr>
            <a:r>
              <a:rPr lang="en-US" sz="1600" dirty="0">
                <a:solidFill>
                  <a:schemeClr val="bg1"/>
                </a:solidFill>
                <a:latin typeface="Book Antiqua" panose="02040602050305030304" pitchFamily="18" charset="0"/>
              </a:rPr>
              <a:t>CCTV</a:t>
            </a:r>
          </a:p>
        </p:txBody>
      </p:sp>
      <p:sp>
        <p:nvSpPr>
          <p:cNvPr id="4" name="Footer Placeholder 3">
            <a:extLst>
              <a:ext uri="{FF2B5EF4-FFF2-40B4-BE49-F238E27FC236}">
                <a16:creationId xmlns:a16="http://schemas.microsoft.com/office/drawing/2014/main" id="{8991DA97-9989-4C5C-85FE-418D932E7352}"/>
              </a:ext>
            </a:extLst>
          </p:cNvPr>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C4E03507-7284-4234-BF14-AF99358FFE8D}"/>
              </a:ext>
            </a:extLst>
          </p:cNvPr>
          <p:cNvSpPr txBox="1"/>
          <p:nvPr/>
        </p:nvSpPr>
        <p:spPr>
          <a:xfrm>
            <a:off x="990600" y="278167"/>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Tools And Technology</a:t>
            </a:r>
          </a:p>
        </p:txBody>
      </p:sp>
      <p:sp>
        <p:nvSpPr>
          <p:cNvPr id="6" name="Rectangle 5">
            <a:extLst>
              <a:ext uri="{FF2B5EF4-FFF2-40B4-BE49-F238E27FC236}">
                <a16:creationId xmlns:a16="http://schemas.microsoft.com/office/drawing/2014/main" id="{393652E6-2682-4A23-8553-594EF30AFEAF}"/>
              </a:ext>
            </a:extLst>
          </p:cNvPr>
          <p:cNvSpPr/>
          <p:nvPr/>
        </p:nvSpPr>
        <p:spPr>
          <a:xfrm>
            <a:off x="5791200" y="1143000"/>
            <a:ext cx="4343400" cy="3633302"/>
          </a:xfrm>
          <a:prstGeom prst="rect">
            <a:avLst/>
          </a:prstGeom>
        </p:spPr>
        <p:txBody>
          <a:bodyPr wrap="square">
            <a:spAutoFit/>
          </a:bodyPr>
          <a:lstStyle/>
          <a:p>
            <a:pPr marL="285750" lvl="1" indent="-285750" defTabSz="457200">
              <a:spcBef>
                <a:spcPct val="20000"/>
              </a:spcBef>
              <a:spcAft>
                <a:spcPts val="600"/>
              </a:spcAft>
              <a:buClr>
                <a:schemeClr val="bg1"/>
              </a:buClr>
              <a:buSzPct val="110000"/>
              <a:buFont typeface="Wingdings" panose="05000000000000000000" pitchFamily="2" charset="2"/>
              <a:buChar char="Ø"/>
            </a:pPr>
            <a:endParaRPr lang="en-US" sz="1600" dirty="0">
              <a:solidFill>
                <a:schemeClr val="bg1"/>
              </a:solidFill>
              <a:latin typeface="Book Antiqua" panose="02040602050305030304" pitchFamily="18" charset="0"/>
            </a:endParaRPr>
          </a:p>
          <a:p>
            <a:pPr marL="285750" lvl="1" indent="-285750" defTabSz="457200">
              <a:spcBef>
                <a:spcPct val="20000"/>
              </a:spcBef>
              <a:spcAft>
                <a:spcPts val="600"/>
              </a:spcAft>
              <a:buClr>
                <a:schemeClr val="bg1"/>
              </a:buClr>
              <a:buSzPct val="110000"/>
              <a:buFont typeface="Wingdings" panose="05000000000000000000" pitchFamily="2" charset="2"/>
              <a:buChar char="Ø"/>
            </a:pPr>
            <a:r>
              <a:rPr lang="en-US" sz="1600" dirty="0" err="1">
                <a:solidFill>
                  <a:schemeClr val="bg1"/>
                </a:solidFill>
                <a:latin typeface="Book Antiqua" panose="02040602050305030304" pitchFamily="18" charset="0"/>
              </a:rPr>
              <a:t>Algorithmia</a:t>
            </a:r>
            <a:endParaRPr lang="en-US" sz="1600" dirty="0">
              <a:solidFill>
                <a:schemeClr val="bg1"/>
              </a:solidFill>
              <a:latin typeface="Book Antiqua" panose="02040602050305030304" pitchFamily="18" charset="0"/>
            </a:endParaRPr>
          </a:p>
          <a:p>
            <a:pPr marL="285750" lvl="1" indent="-285750" defTabSz="457200">
              <a:spcBef>
                <a:spcPct val="20000"/>
              </a:spcBef>
              <a:spcAft>
                <a:spcPts val="600"/>
              </a:spcAft>
              <a:buClr>
                <a:schemeClr val="bg1"/>
              </a:buClr>
              <a:buSzPct val="110000"/>
              <a:buFont typeface="Wingdings" panose="05000000000000000000" pitchFamily="2" charset="2"/>
              <a:buChar char="Ø"/>
            </a:pPr>
            <a:r>
              <a:rPr lang="en-US" sz="1600" dirty="0">
                <a:solidFill>
                  <a:schemeClr val="bg1"/>
                </a:solidFill>
                <a:latin typeface="Book Antiqua" panose="02040602050305030304" pitchFamily="18" charset="0"/>
              </a:rPr>
              <a:t>Anaconda</a:t>
            </a:r>
          </a:p>
          <a:p>
            <a:pPr marL="285750" lvl="1" indent="-285750" defTabSz="457200">
              <a:spcBef>
                <a:spcPct val="20000"/>
              </a:spcBef>
              <a:spcAft>
                <a:spcPts val="600"/>
              </a:spcAft>
              <a:buClr>
                <a:schemeClr val="bg1"/>
              </a:buClr>
              <a:buSzPct val="110000"/>
              <a:buFont typeface="Wingdings" panose="05000000000000000000" pitchFamily="2" charset="2"/>
              <a:buChar char="Ø"/>
            </a:pPr>
            <a:r>
              <a:rPr lang="en-US" sz="1600" dirty="0">
                <a:solidFill>
                  <a:schemeClr val="bg1"/>
                </a:solidFill>
                <a:latin typeface="Book Antiqua" panose="02040602050305030304" pitchFamily="18" charset="0"/>
              </a:rPr>
              <a:t>HTML</a:t>
            </a:r>
          </a:p>
          <a:p>
            <a:pPr marL="285750" lvl="1" indent="-285750" defTabSz="457200">
              <a:spcBef>
                <a:spcPct val="20000"/>
              </a:spcBef>
              <a:spcAft>
                <a:spcPts val="600"/>
              </a:spcAft>
              <a:buClr>
                <a:schemeClr val="bg1"/>
              </a:buClr>
              <a:buSzPct val="110000"/>
              <a:buFont typeface="Wingdings" panose="05000000000000000000" pitchFamily="2" charset="2"/>
              <a:buChar char="Ø"/>
            </a:pPr>
            <a:r>
              <a:rPr lang="en-US" sz="1600" dirty="0">
                <a:solidFill>
                  <a:schemeClr val="bg1"/>
                </a:solidFill>
                <a:latin typeface="Book Antiqua" panose="02040602050305030304" pitchFamily="18" charset="0"/>
              </a:rPr>
              <a:t>CSS</a:t>
            </a:r>
          </a:p>
          <a:p>
            <a:pPr marL="285750" lvl="1" indent="-285750" defTabSz="457200">
              <a:spcBef>
                <a:spcPct val="20000"/>
              </a:spcBef>
              <a:spcAft>
                <a:spcPts val="600"/>
              </a:spcAft>
              <a:buClr>
                <a:schemeClr val="bg1"/>
              </a:buClr>
              <a:buSzPct val="110000"/>
              <a:buFont typeface="Wingdings" panose="05000000000000000000" pitchFamily="2" charset="2"/>
              <a:buChar char="Ø"/>
            </a:pPr>
            <a:r>
              <a:rPr lang="en-US" sz="1600" dirty="0">
                <a:solidFill>
                  <a:schemeClr val="bg1"/>
                </a:solidFill>
                <a:latin typeface="Book Antiqua" panose="02040602050305030304" pitchFamily="18" charset="0"/>
              </a:rPr>
              <a:t>Angular JS</a:t>
            </a:r>
          </a:p>
          <a:p>
            <a:pPr marL="285750" lvl="1" indent="-285750" defTabSz="457200">
              <a:spcBef>
                <a:spcPct val="20000"/>
              </a:spcBef>
              <a:spcAft>
                <a:spcPts val="600"/>
              </a:spcAft>
              <a:buClr>
                <a:schemeClr val="bg1"/>
              </a:buClr>
              <a:buSzPct val="110000"/>
              <a:buFont typeface="Wingdings" panose="05000000000000000000" pitchFamily="2" charset="2"/>
              <a:buChar char="Ø"/>
            </a:pPr>
            <a:r>
              <a:rPr lang="en-US" sz="1600" dirty="0">
                <a:solidFill>
                  <a:schemeClr val="bg1"/>
                </a:solidFill>
                <a:latin typeface="Book Antiqua" panose="02040602050305030304" pitchFamily="18" charset="0"/>
              </a:rPr>
              <a:t>Java Script</a:t>
            </a:r>
          </a:p>
          <a:p>
            <a:pPr marL="285750" lvl="1" indent="-285750" defTabSz="457200">
              <a:spcBef>
                <a:spcPct val="20000"/>
              </a:spcBef>
              <a:spcAft>
                <a:spcPts val="600"/>
              </a:spcAft>
              <a:buClr>
                <a:schemeClr val="bg1"/>
              </a:buClr>
              <a:buSzPct val="110000"/>
              <a:buFont typeface="Wingdings" panose="05000000000000000000" pitchFamily="2" charset="2"/>
              <a:buChar char="Ø"/>
            </a:pPr>
            <a:r>
              <a:rPr lang="en-US" sz="1600" dirty="0">
                <a:solidFill>
                  <a:schemeClr val="bg1"/>
                </a:solidFill>
                <a:latin typeface="Book Antiqua" panose="02040602050305030304" pitchFamily="18" charset="0"/>
              </a:rPr>
              <a:t>Python</a:t>
            </a:r>
          </a:p>
          <a:p>
            <a:pPr marL="285750" lvl="1" indent="-285750" defTabSz="457200">
              <a:spcBef>
                <a:spcPct val="20000"/>
              </a:spcBef>
              <a:spcAft>
                <a:spcPts val="600"/>
              </a:spcAft>
              <a:buClr>
                <a:schemeClr val="bg1"/>
              </a:buClr>
              <a:buSzPct val="110000"/>
              <a:buFont typeface="Wingdings" panose="05000000000000000000" pitchFamily="2" charset="2"/>
              <a:buChar char="Ø"/>
            </a:pPr>
            <a:r>
              <a:rPr lang="en-US" sz="1600" dirty="0">
                <a:solidFill>
                  <a:schemeClr val="bg1"/>
                </a:solidFill>
                <a:latin typeface="Book Antiqua" panose="02040602050305030304" pitchFamily="18" charset="0"/>
              </a:rPr>
              <a:t>Twilio</a:t>
            </a:r>
          </a:p>
          <a:p>
            <a:pPr>
              <a:spcBef>
                <a:spcPts val="20"/>
              </a:spcBef>
            </a:pPr>
            <a:r>
              <a:rPr lang="en-US" sz="1550" dirty="0">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514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Use Case Diagram">
            <a:extLst>
              <a:ext uri="{FF2B5EF4-FFF2-40B4-BE49-F238E27FC236}">
                <a16:creationId xmlns:a16="http://schemas.microsoft.com/office/drawing/2014/main" id="{DD451A70-CB08-426A-A0FD-473A4C8BFB2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95600" y="1347651"/>
            <a:ext cx="4418826" cy="518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Use Case Diagram</a:t>
            </a:r>
          </a:p>
        </p:txBody>
      </p:sp>
    </p:spTree>
    <p:extLst>
      <p:ext uri="{BB962C8B-B14F-4D97-AF65-F5344CB8AC3E}">
        <p14:creationId xmlns:p14="http://schemas.microsoft.com/office/powerpoint/2010/main" val="39433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Activity Diagram (User’s)</a:t>
            </a:r>
          </a:p>
        </p:txBody>
      </p:sp>
      <p:pic>
        <p:nvPicPr>
          <p:cNvPr id="6" name="Picture 5">
            <a:extLst>
              <a:ext uri="{FF2B5EF4-FFF2-40B4-BE49-F238E27FC236}">
                <a16:creationId xmlns:a16="http://schemas.microsoft.com/office/drawing/2014/main" id="{5D9433E2-FA3E-47A1-833E-F06EA45D17CB}"/>
              </a:ext>
            </a:extLst>
          </p:cNvPr>
          <p:cNvPicPr/>
          <p:nvPr/>
        </p:nvPicPr>
        <p:blipFill>
          <a:blip r:embed="rId2">
            <a:extLst>
              <a:ext uri="{28A0092B-C50C-407E-A947-70E740481C1C}">
                <a14:useLocalDpi xmlns:a14="http://schemas.microsoft.com/office/drawing/2010/main" val="0"/>
              </a:ext>
            </a:extLst>
          </a:blip>
          <a:stretch>
            <a:fillRect/>
          </a:stretch>
        </p:blipFill>
        <p:spPr>
          <a:xfrm>
            <a:off x="2743200" y="1371600"/>
            <a:ext cx="4800600" cy="518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3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Activity Diagram (Admin’s)</a:t>
            </a:r>
          </a:p>
        </p:txBody>
      </p:sp>
      <p:pic>
        <p:nvPicPr>
          <p:cNvPr id="8" name="Picture 7">
            <a:extLst>
              <a:ext uri="{FF2B5EF4-FFF2-40B4-BE49-F238E27FC236}">
                <a16:creationId xmlns:a16="http://schemas.microsoft.com/office/drawing/2014/main" id="{609766C6-F28A-4A3D-8E3C-9D51726312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04173" y="1295400"/>
            <a:ext cx="4563427" cy="51647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7751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03507-7284-4234-BF14-AF99358FFE8D}"/>
              </a:ext>
            </a:extLst>
          </p:cNvPr>
          <p:cNvSpPr txBox="1"/>
          <p:nvPr/>
        </p:nvSpPr>
        <p:spPr>
          <a:xfrm>
            <a:off x="990600" y="304800"/>
            <a:ext cx="8991600" cy="584775"/>
          </a:xfrm>
          <a:prstGeom prst="rect">
            <a:avLst/>
          </a:prstGeom>
          <a:noFill/>
        </p:spPr>
        <p:txBody>
          <a:bodyPr wrap="square" rtlCol="0">
            <a:spAutoFit/>
          </a:bodyPr>
          <a:lstStyle/>
          <a:p>
            <a:r>
              <a:rPr lang="en-US" sz="3200" b="1" dirty="0">
                <a:solidFill>
                  <a:schemeClr val="bg1"/>
                </a:solidFill>
                <a:latin typeface="Bookman Old Style" panose="02050604050505020204" pitchFamily="18" charset="0"/>
              </a:rPr>
              <a:t>Sequence Diagram (User’s)</a:t>
            </a:r>
          </a:p>
        </p:txBody>
      </p:sp>
      <p:pic>
        <p:nvPicPr>
          <p:cNvPr id="6" name="Picture 5">
            <a:extLst>
              <a:ext uri="{FF2B5EF4-FFF2-40B4-BE49-F238E27FC236}">
                <a16:creationId xmlns:a16="http://schemas.microsoft.com/office/drawing/2014/main" id="{0CA2476E-992B-4FA8-AEF6-D178B85092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173730"/>
            <a:ext cx="4724400" cy="54055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52025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22046</TotalTime>
  <Words>554</Words>
  <Application>Microsoft Office PowerPoint</Application>
  <PresentationFormat>Widescreen</PresentationFormat>
  <Paragraphs>80</Paragraphs>
  <Slides>24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 Black</vt:lpstr>
      <vt:lpstr>Bahnschrift SemiBold Condensed</vt:lpstr>
      <vt:lpstr>Book Antiqua</vt:lpstr>
      <vt:lpstr>Bookman Old Style</vt:lpstr>
      <vt:lpstr>Calibri</vt:lpstr>
      <vt:lpstr>Century Gothic</vt:lpstr>
      <vt:lpstr>FontAwesome</vt:lpstr>
      <vt:lpstr>Times New Roman</vt:lpstr>
      <vt:lpstr>Wingdings</vt:lpstr>
      <vt:lpstr>Wingdings 3</vt:lpstr>
      <vt:lpstr>Slice</vt:lpstr>
      <vt:lpstr>Area: A.I. And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pateldhruv0602@outlook.com</cp:lastModifiedBy>
  <cp:revision>1819</cp:revision>
  <dcterms:created xsi:type="dcterms:W3CDTF">2013-05-17T03:00:03Z</dcterms:created>
  <dcterms:modified xsi:type="dcterms:W3CDTF">2021-03-13T10:12:58Z</dcterms:modified>
</cp:coreProperties>
</file>