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7983" y="2359155"/>
            <a:ext cx="9404723" cy="2350867"/>
          </a:xfrm>
        </p:spPr>
        <p:txBody>
          <a:bodyPr/>
          <a:lstStyle/>
          <a:p>
            <a:pPr marL="0" indent="0"/>
            <a:r>
              <a:rPr lang="en-US" sz="3600" dirty="0">
                <a:latin typeface="Times New Roman" panose="02020603050405020304" pitchFamily="18" charset="0"/>
                <a:cs typeface="Times New Roman" panose="02020603050405020304" pitchFamily="18" charset="0"/>
              </a:rPr>
              <a:t>Name : </a:t>
            </a:r>
            <a:r>
              <a:rPr lang="en-US" sz="3600" dirty="0" smtClean="0">
                <a:latin typeface="Times New Roman" panose="02020603050405020304" pitchFamily="18" charset="0"/>
                <a:cs typeface="Times New Roman" panose="02020603050405020304" pitchFamily="18" charset="0"/>
              </a:rPr>
              <a:t>Mihir Shah</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Section : B</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Roll NO : </a:t>
            </a:r>
            <a:r>
              <a:rPr lang="en-US" sz="3600" dirty="0" smtClean="0">
                <a:latin typeface="Times New Roman" panose="02020603050405020304" pitchFamily="18" charset="0"/>
                <a:cs typeface="Times New Roman" panose="02020603050405020304" pitchFamily="18" charset="0"/>
              </a:rPr>
              <a:t>21</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Submitted To : Dr. Gauri Gaur &amp; </a:t>
            </a:r>
            <a:r>
              <a:rPr lang="en-US" sz="3600" dirty="0" err="1">
                <a:latin typeface="Times New Roman" panose="02020603050405020304" pitchFamily="18" charset="0"/>
                <a:cs typeface="Times New Roman" panose="02020603050405020304" pitchFamily="18" charset="0"/>
              </a:rPr>
              <a:t>Prof.Mehul</a:t>
            </a:r>
            <a:r>
              <a:rPr lang="en-US" sz="3600" dirty="0">
                <a:latin typeface="Times New Roman" panose="02020603050405020304" pitchFamily="18" charset="0"/>
                <a:cs typeface="Times New Roman" panose="02020603050405020304" pitchFamily="18" charset="0"/>
              </a:rPr>
              <a:t> Yogi</a:t>
            </a: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87303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477" y="2980258"/>
            <a:ext cx="9404723" cy="1400530"/>
          </a:xfrm>
        </p:spPr>
        <p:txBody>
          <a:bodyPr/>
          <a:lstStyle/>
          <a:p>
            <a:pPr algn="ctr"/>
            <a:r>
              <a:rPr lang="en-IN" sz="6000" dirty="0" smtClean="0"/>
              <a:t>Thank You!</a:t>
            </a:r>
            <a:endParaRPr lang="en-IN" sz="6000" dirty="0"/>
          </a:p>
        </p:txBody>
      </p:sp>
    </p:spTree>
    <p:extLst>
      <p:ext uri="{BB962C8B-B14F-4D97-AF65-F5344CB8AC3E}">
        <p14:creationId xmlns:p14="http://schemas.microsoft.com/office/powerpoint/2010/main" val="313799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379" y="2747345"/>
            <a:ext cx="9404723" cy="1400530"/>
          </a:xfrm>
        </p:spPr>
        <p:txBody>
          <a:bodyPr/>
          <a:lstStyle/>
          <a:p>
            <a:r>
              <a:rPr lang="en-IN" dirty="0"/>
              <a:t>Topic : Gender Differences in Investment Preferences</a:t>
            </a:r>
            <a:br>
              <a:rPr lang="en-IN" dirty="0"/>
            </a:br>
            <a:endParaRPr lang="en-IN" dirty="0"/>
          </a:p>
        </p:txBody>
      </p:sp>
    </p:spTree>
    <p:extLst>
      <p:ext uri="{BB962C8B-B14F-4D97-AF65-F5344CB8AC3E}">
        <p14:creationId xmlns:p14="http://schemas.microsoft.com/office/powerpoint/2010/main" val="88819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a:xfrm>
            <a:off x="1104293" y="1638851"/>
            <a:ext cx="8946541" cy="4195481"/>
          </a:xfrm>
        </p:spPr>
        <p:txBody>
          <a:bodyPr>
            <a:normAutofit lnSpcReduction="10000"/>
          </a:bodyPr>
          <a:lstStyle/>
          <a:p>
            <a:r>
              <a:rPr lang="en-IN" dirty="0"/>
              <a:t>The purpose of this research is to investigate the differences in the personal investment preferences of men and women. Even if there are some studies for investors in rich nations, emerging and undeveloped nations have neglected the topic</a:t>
            </a:r>
            <a:r>
              <a:rPr lang="en-IN" dirty="0" smtClean="0"/>
              <a:t>.</a:t>
            </a:r>
          </a:p>
          <a:p>
            <a:r>
              <a:rPr lang="en-IN" dirty="0" smtClean="0"/>
              <a:t> </a:t>
            </a:r>
            <a:r>
              <a:rPr lang="en-IN" dirty="0"/>
              <a:t>As a result, this study is the first empirical investigation into how men and women invest, concentrating on India as an emerging market</a:t>
            </a:r>
            <a:r>
              <a:rPr lang="en-IN" dirty="0" smtClean="0"/>
              <a:t>.</a:t>
            </a:r>
          </a:p>
          <a:p>
            <a:r>
              <a:rPr lang="en-IN" dirty="0" smtClean="0"/>
              <a:t> </a:t>
            </a:r>
            <a:r>
              <a:rPr lang="en-IN" dirty="0"/>
              <a:t>A discriminant analysis and a logistic regression were used to determine how men and women's investment preferences differ with regard to eight different investment tools, including Gold &amp; Silver, Savings Accounts, Mutual Funds, Common Stocks, Real Estates, and Term Plans, Commodity Market, and Fixed Deposits</a:t>
            </a:r>
            <a:r>
              <a:rPr lang="en-IN" dirty="0" smtClean="0"/>
              <a:t>.</a:t>
            </a:r>
          </a:p>
          <a:p>
            <a:r>
              <a:rPr lang="en-IN" dirty="0" smtClean="0"/>
              <a:t> </a:t>
            </a:r>
            <a:r>
              <a:rPr lang="en-IN" dirty="0"/>
              <a:t>The findings showed that whereas males prefer to invest in common stocks and real estate, women are more risk averse.</a:t>
            </a:r>
          </a:p>
          <a:p>
            <a:endParaRPr lang="en-IN" dirty="0"/>
          </a:p>
        </p:txBody>
      </p:sp>
    </p:spTree>
    <p:extLst>
      <p:ext uri="{BB962C8B-B14F-4D97-AF65-F5344CB8AC3E}">
        <p14:creationId xmlns:p14="http://schemas.microsoft.com/office/powerpoint/2010/main" val="127874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mtClean="0"/>
              <a:t>Objective </a:t>
            </a:r>
            <a:r>
              <a:rPr lang="en-IN" dirty="0" smtClean="0"/>
              <a:t>of the Study</a:t>
            </a:r>
            <a:endParaRPr lang="en-IN" dirty="0"/>
          </a:p>
        </p:txBody>
      </p:sp>
      <p:sp>
        <p:nvSpPr>
          <p:cNvPr id="3" name="Content Placeholder 2"/>
          <p:cNvSpPr>
            <a:spLocks noGrp="1"/>
          </p:cNvSpPr>
          <p:nvPr>
            <p:ph idx="1"/>
          </p:nvPr>
        </p:nvSpPr>
        <p:spPr/>
        <p:txBody>
          <a:bodyPr/>
          <a:lstStyle/>
          <a:p>
            <a:r>
              <a:rPr lang="en-IN" dirty="0"/>
              <a:t>The purpose of this chapter is to define the investing decision-making process, specifically with regard to female investors, and to highlight major personal and environmental elements that influence investment behaviour. </a:t>
            </a:r>
            <a:endParaRPr lang="en-IN" dirty="0" smtClean="0"/>
          </a:p>
          <a:p>
            <a:r>
              <a:rPr lang="en-IN" dirty="0" smtClean="0"/>
              <a:t>It </a:t>
            </a:r>
            <a:r>
              <a:rPr lang="en-IN" dirty="0"/>
              <a:t>is anticipated that the findings given here will encourage readers to think about novel investment education strategies. </a:t>
            </a:r>
            <a:endParaRPr lang="en-IN" dirty="0" smtClean="0"/>
          </a:p>
          <a:p>
            <a:r>
              <a:rPr lang="en-IN" dirty="0" smtClean="0"/>
              <a:t>This </a:t>
            </a:r>
            <a:r>
              <a:rPr lang="en-IN" dirty="0"/>
              <a:t>chapter aims to: (a) examine differences between men and women in a range of financial behaviours, investment decision-making processes; (b) identify patterns of investment involvement and learning preferences; and (c) identify socio-economic and </a:t>
            </a:r>
            <a:r>
              <a:rPr lang="en-IN" dirty="0" err="1"/>
              <a:t>behavioral</a:t>
            </a:r>
            <a:r>
              <a:rPr lang="en-IN" dirty="0"/>
              <a:t> factors that explain gender differences in specific investment </a:t>
            </a:r>
            <a:r>
              <a:rPr lang="en-IN" dirty="0" err="1"/>
              <a:t>behavior</a:t>
            </a:r>
            <a:r>
              <a:rPr lang="en-IN" dirty="0"/>
              <a:t>. (portfolio diversification).</a:t>
            </a:r>
          </a:p>
        </p:txBody>
      </p:sp>
    </p:spTree>
    <p:extLst>
      <p:ext uri="{BB962C8B-B14F-4D97-AF65-F5344CB8AC3E}">
        <p14:creationId xmlns:p14="http://schemas.microsoft.com/office/powerpoint/2010/main" val="405766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Literature Review</a:t>
            </a:r>
            <a:endParaRPr lang="en-IN" dirty="0"/>
          </a:p>
        </p:txBody>
      </p:sp>
      <p:sp>
        <p:nvSpPr>
          <p:cNvPr id="3" name="Content Placeholder 2"/>
          <p:cNvSpPr>
            <a:spLocks noGrp="1"/>
          </p:cNvSpPr>
          <p:nvPr>
            <p:ph idx="1"/>
          </p:nvPr>
        </p:nvSpPr>
        <p:spPr>
          <a:xfrm>
            <a:off x="1104293" y="1768246"/>
            <a:ext cx="8946541" cy="4195481"/>
          </a:xfrm>
        </p:spPr>
        <p:txBody>
          <a:bodyPr/>
          <a:lstStyle/>
          <a:p>
            <a:r>
              <a:rPr lang="en-IN" dirty="0"/>
              <a:t>So many researches have been conducted in India and other parts of globe to study various aspects of behavioural finance. Different demographic variables like age, income, profession and gender </a:t>
            </a:r>
            <a:r>
              <a:rPr lang="en-IN" dirty="0" err="1"/>
              <a:t>etc</a:t>
            </a:r>
            <a:r>
              <a:rPr lang="en-IN" dirty="0"/>
              <a:t> may have a large bearing on the investment pattern of an economy. </a:t>
            </a:r>
          </a:p>
          <a:p>
            <a:r>
              <a:rPr lang="en-IN" dirty="0"/>
              <a:t>In fact, many studies proves that gender specially plays an important role in affecting the investment habits. A study of Alexandra Bernaseki and Vickie L. Bajtelsmit, reveals that, Men have traditionally been more likely than women to make household savings and investment decisions, but there is evidence to suggest that women's involvement in household financial decision-making has been increasing.</a:t>
            </a:r>
          </a:p>
        </p:txBody>
      </p:sp>
    </p:spTree>
    <p:extLst>
      <p:ext uri="{BB962C8B-B14F-4D97-AF65-F5344CB8AC3E}">
        <p14:creationId xmlns:p14="http://schemas.microsoft.com/office/powerpoint/2010/main" val="186608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Literature Review</a:t>
            </a:r>
            <a:endParaRPr lang="en-IN" dirty="0"/>
          </a:p>
        </p:txBody>
      </p:sp>
      <p:sp>
        <p:nvSpPr>
          <p:cNvPr id="3" name="Content Placeholder 2"/>
          <p:cNvSpPr>
            <a:spLocks noGrp="1"/>
          </p:cNvSpPr>
          <p:nvPr>
            <p:ph idx="1"/>
          </p:nvPr>
        </p:nvSpPr>
        <p:spPr>
          <a:xfrm>
            <a:off x="1104293" y="1776872"/>
            <a:ext cx="8946541" cy="4195481"/>
          </a:xfrm>
        </p:spPr>
        <p:txBody>
          <a:bodyPr>
            <a:normAutofit fontScale="85000" lnSpcReduction="20000"/>
          </a:bodyPr>
          <a:lstStyle/>
          <a:p>
            <a:r>
              <a:rPr lang="en-IN" dirty="0"/>
              <a:t>Financial experts say this is a main difference between men and women when it comes to financial matters. The Merrill report from Mr. Liersch, based on data from 11,500 investment personality assessments completed by Merrill clients, found that 55% of the women questioned agreed or strongly agreed with the statement, “I know less than the average investor about financial markets and investing in general,” compared with just 27% of the men. </a:t>
            </a:r>
            <a:endParaRPr lang="en-IN" dirty="0" smtClean="0"/>
          </a:p>
          <a:p>
            <a:r>
              <a:rPr lang="en-IN" dirty="0" smtClean="0"/>
              <a:t>As </a:t>
            </a:r>
            <a:r>
              <a:rPr lang="en-IN" dirty="0"/>
              <a:t>per R Jain, it is universally considered as, women and children in the family are consumers, not producers. But the growing importance of income earned by women raises many interesting issues worth serious consideration</a:t>
            </a:r>
            <a:r>
              <a:rPr lang="en-IN" dirty="0" smtClean="0"/>
              <a:t>.</a:t>
            </a:r>
          </a:p>
          <a:p>
            <a:r>
              <a:rPr lang="en-IN" dirty="0" smtClean="0"/>
              <a:t> </a:t>
            </a:r>
            <a:r>
              <a:rPr lang="en-IN" dirty="0"/>
              <a:t>Abdisalam Ali Ibrahim et al., investigated that men and women have different investment strategies. Men tend to choose riskier investments whereas women lean towards less risky investments. </a:t>
            </a:r>
            <a:endParaRPr lang="en-IN" dirty="0" smtClean="0"/>
          </a:p>
          <a:p>
            <a:r>
              <a:rPr lang="en-IN" dirty="0" smtClean="0"/>
              <a:t>The </a:t>
            </a:r>
            <a:r>
              <a:rPr lang="en-IN" dirty="0"/>
              <a:t>financial theory states that individuals are risk averse in general and women are more than men in many prior studies. Bhushan Puneet, also observed that significant gender differences occur in investment preferences for health insurance, fixed deposits and market investments.</a:t>
            </a:r>
          </a:p>
          <a:p>
            <a:endParaRPr lang="en-IN" dirty="0"/>
          </a:p>
        </p:txBody>
      </p:sp>
    </p:spTree>
    <p:extLst>
      <p:ext uri="{BB962C8B-B14F-4D97-AF65-F5344CB8AC3E}">
        <p14:creationId xmlns:p14="http://schemas.microsoft.com/office/powerpoint/2010/main" val="83823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Research Design</a:t>
            </a:r>
            <a:endParaRPr lang="en-IN" dirty="0"/>
          </a:p>
        </p:txBody>
      </p:sp>
      <p:sp>
        <p:nvSpPr>
          <p:cNvPr id="3" name="Content Placeholder 2"/>
          <p:cNvSpPr>
            <a:spLocks noGrp="1"/>
          </p:cNvSpPr>
          <p:nvPr>
            <p:ph idx="1"/>
          </p:nvPr>
        </p:nvSpPr>
        <p:spPr>
          <a:xfrm>
            <a:off x="1104293" y="1500996"/>
            <a:ext cx="8946541" cy="4917057"/>
          </a:xfrm>
        </p:spPr>
        <p:txBody>
          <a:bodyPr>
            <a:normAutofit fontScale="47500" lnSpcReduction="20000"/>
          </a:bodyPr>
          <a:lstStyle/>
          <a:p>
            <a:pPr marL="0" indent="0">
              <a:buNone/>
            </a:pPr>
            <a:r>
              <a:rPr lang="en-IN" dirty="0"/>
              <a:t> </a:t>
            </a:r>
          </a:p>
          <a:p>
            <a:r>
              <a:rPr lang="en-IN" sz="3400" dirty="0"/>
              <a:t> The descriptive research design will be adopted for the concerned research </a:t>
            </a:r>
            <a:r>
              <a:rPr lang="en-IN" sz="3400" dirty="0" smtClean="0"/>
              <a:t>study.</a:t>
            </a:r>
          </a:p>
          <a:p>
            <a:r>
              <a:rPr lang="en-IN" sz="3400" dirty="0" smtClean="0"/>
              <a:t>The </a:t>
            </a:r>
            <a:r>
              <a:rPr lang="en-IN" sz="3400" dirty="0"/>
              <a:t>study will be conduct  in Ahmedabad </a:t>
            </a:r>
            <a:r>
              <a:rPr lang="en-IN" sz="3400" dirty="0" smtClean="0"/>
              <a:t>City </a:t>
            </a:r>
            <a:r>
              <a:rPr lang="en-IN" sz="3400" dirty="0"/>
              <a:t>of Gujarat. The data will collect from household investors of Ahmedabad </a:t>
            </a:r>
            <a:r>
              <a:rPr lang="en-IN" sz="3400" dirty="0" smtClean="0"/>
              <a:t>city.</a:t>
            </a:r>
          </a:p>
          <a:p>
            <a:r>
              <a:rPr lang="en-IN" sz="3400" dirty="0" smtClean="0"/>
              <a:t> </a:t>
            </a:r>
            <a:r>
              <a:rPr lang="en-IN" sz="3400" dirty="0"/>
              <a:t>The respondents will selected by convenience sampling depending on availability of respondents. A total of 60 respondents consisting of 30 male and 30 female of different regions of Ahmedabad town who will be  involve in investment decisions were taken as sample size for this study. </a:t>
            </a:r>
          </a:p>
          <a:p>
            <a:pPr marL="0" indent="0">
              <a:buNone/>
            </a:pPr>
            <a:r>
              <a:rPr lang="en-IN" sz="3400" dirty="0"/>
              <a:t> </a:t>
            </a:r>
          </a:p>
          <a:p>
            <a:r>
              <a:rPr lang="en-IN" sz="3400" dirty="0"/>
              <a:t>Primary data will be collected  through closed ended structured questionnaire via Google forms .The questionnaire was designed to seek information on the demographic variables such as age, gender etc. and general views and statements based on Likert scale to evaluate the awareness level and selection of different investment avenues by the investors</a:t>
            </a:r>
            <a:r>
              <a:rPr lang="en-IN" sz="3400" dirty="0" smtClean="0"/>
              <a:t>.</a:t>
            </a:r>
          </a:p>
          <a:p>
            <a:r>
              <a:rPr lang="en-IN" sz="3400" dirty="0" smtClean="0"/>
              <a:t> </a:t>
            </a:r>
            <a:r>
              <a:rPr lang="en-IN" sz="3400" dirty="0"/>
              <a:t>Simple mathematical and statistical tools, including Arithmetic mean, standard deviation, percentage method will use for satisfying the objectives with a view of keeping the analysis simple and easy to understand. </a:t>
            </a:r>
          </a:p>
          <a:p>
            <a:pPr marL="0" indent="0">
              <a:buNone/>
            </a:pPr>
            <a:r>
              <a:rPr lang="en-IN" sz="3400" dirty="0"/>
              <a:t> </a:t>
            </a:r>
          </a:p>
          <a:p>
            <a:r>
              <a:rPr lang="en-IN" sz="3400" dirty="0"/>
              <a:t>Tools will be apply : SPSS, Minitab</a:t>
            </a:r>
          </a:p>
        </p:txBody>
      </p:sp>
    </p:spTree>
    <p:extLst>
      <p:ext uri="{BB962C8B-B14F-4D97-AF65-F5344CB8AC3E}">
        <p14:creationId xmlns:p14="http://schemas.microsoft.com/office/powerpoint/2010/main" val="376076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Research Design</a:t>
            </a:r>
          </a:p>
        </p:txBody>
      </p:sp>
      <p:sp>
        <p:nvSpPr>
          <p:cNvPr id="3" name="Content Placeholder 2"/>
          <p:cNvSpPr>
            <a:spLocks noGrp="1"/>
          </p:cNvSpPr>
          <p:nvPr>
            <p:ph idx="1"/>
          </p:nvPr>
        </p:nvSpPr>
        <p:spPr>
          <a:xfrm>
            <a:off x="1104293" y="1733741"/>
            <a:ext cx="8946541" cy="4195481"/>
          </a:xfrm>
        </p:spPr>
        <p:txBody>
          <a:bodyPr/>
          <a:lstStyle/>
          <a:p>
            <a:r>
              <a:rPr lang="en-US" dirty="0">
                <a:latin typeface="Times New Roman" panose="02020603050405020304" pitchFamily="18" charset="0"/>
                <a:cs typeface="Times New Roman" panose="02020603050405020304" pitchFamily="18" charset="0"/>
              </a:rPr>
              <a:t>Research questions</a:t>
            </a:r>
          </a:p>
          <a:p>
            <a:r>
              <a:rPr lang="en-US" dirty="0">
                <a:latin typeface="Times New Roman" panose="02020603050405020304" pitchFamily="18" charset="0"/>
                <a:cs typeface="Times New Roman" panose="02020603050405020304" pitchFamily="18" charset="0"/>
              </a:rPr>
              <a:t>Sampling</a:t>
            </a:r>
          </a:p>
          <a:p>
            <a:r>
              <a:rPr lang="en-US" dirty="0">
                <a:latin typeface="Times New Roman" panose="02020603050405020304" pitchFamily="18" charset="0"/>
                <a:cs typeface="Times New Roman" panose="02020603050405020304" pitchFamily="18" charset="0"/>
              </a:rPr>
              <a:t>Data collection tool</a:t>
            </a:r>
          </a:p>
          <a:p>
            <a:r>
              <a:rPr lang="en-US" dirty="0">
                <a:latin typeface="Times New Roman" panose="02020603050405020304" pitchFamily="18" charset="0"/>
                <a:cs typeface="Times New Roman" panose="02020603050405020304" pitchFamily="18" charset="0"/>
              </a:rPr>
              <a:t>Variables</a:t>
            </a:r>
          </a:p>
          <a:p>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analysis</a:t>
            </a:r>
          </a:p>
          <a:p>
            <a:r>
              <a:rPr lang="en-US" dirty="0" smtClean="0">
                <a:latin typeface="Times New Roman" panose="02020603050405020304" pitchFamily="18" charset="0"/>
                <a:cs typeface="Times New Roman" panose="02020603050405020304" pitchFamily="18" charset="0"/>
              </a:rPr>
              <a:t>Decision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Interpretation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19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350203"/>
          </a:xfrm>
        </p:spPr>
        <p:txBody>
          <a:bodyPr/>
          <a:lstStyle/>
          <a:p>
            <a:pPr algn="ctr"/>
            <a:r>
              <a:rPr lang="en-IN" sz="4000" dirty="0" smtClean="0"/>
              <a:t>Research Design </a:t>
            </a:r>
            <a:endParaRPr lang="en-IN" sz="4000" dirty="0"/>
          </a:p>
        </p:txBody>
      </p:sp>
      <p:sp>
        <p:nvSpPr>
          <p:cNvPr id="3" name="Content Placeholder 2"/>
          <p:cNvSpPr>
            <a:spLocks noGrp="1"/>
          </p:cNvSpPr>
          <p:nvPr>
            <p:ph idx="1"/>
          </p:nvPr>
        </p:nvSpPr>
        <p:spPr>
          <a:xfrm>
            <a:off x="1025674" y="1725115"/>
            <a:ext cx="8946541" cy="4195481"/>
          </a:xfrm>
        </p:spPr>
        <p:txBody>
          <a:bodyPr>
            <a:normAutofit fontScale="92500" lnSpcReduction="10000"/>
          </a:bodyPr>
          <a:lstStyle/>
          <a:p>
            <a:pPr>
              <a:buFont typeface="Arial" panose="020B0604020202020204" pitchFamily="34" charset="0"/>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Tools and Techniques for Data Collection</a:t>
            </a:r>
          </a:p>
          <a:p>
            <a:pPr marL="0" indent="0">
              <a:buNone/>
            </a:pP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r>
              <a:rPr lang="en-US" dirty="0" smtClean="0">
                <a:latin typeface="Times New Roman" panose="02020603050405020304" pitchFamily="18" charset="0"/>
                <a:ea typeface="Calibri" panose="020F0502020204030204" pitchFamily="34" charset="0"/>
                <a:cs typeface="Times New Roman" panose="02020603050405020304" pitchFamily="18" charset="0"/>
              </a:rPr>
              <a:t>Questionnaires   </a:t>
            </a:r>
          </a:p>
          <a:p>
            <a:r>
              <a:rPr lang="en-US" dirty="0" smtClean="0">
                <a:latin typeface="Times New Roman" panose="02020603050405020304" pitchFamily="18" charset="0"/>
                <a:ea typeface="Calibri" panose="020F0502020204030204" pitchFamily="34" charset="0"/>
                <a:cs typeface="Times New Roman" panose="02020603050405020304" pitchFamily="18" charset="0"/>
              </a:rPr>
              <a:t>Interviews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Experiments </a:t>
            </a:r>
          </a:p>
          <a:p>
            <a:r>
              <a:rPr lang="en-US" dirty="0">
                <a:latin typeface="Times New Roman" panose="02020603050405020304" pitchFamily="18" charset="0"/>
                <a:ea typeface="Calibri" panose="020F0502020204030204" pitchFamily="34" charset="0"/>
                <a:cs typeface="Times New Roman" panose="02020603050405020304" pitchFamily="18" charset="0"/>
              </a:rPr>
              <a:t>Focus groups</a:t>
            </a:r>
          </a:p>
          <a:p>
            <a:r>
              <a:rPr lang="en-US" dirty="0">
                <a:latin typeface="Times New Roman" panose="02020603050405020304" pitchFamily="18" charset="0"/>
                <a:ea typeface="Calibri" panose="020F0502020204030204" pitchFamily="34" charset="0"/>
                <a:cs typeface="Times New Roman" panose="02020603050405020304" pitchFamily="18" charset="0"/>
              </a:rPr>
              <a:t>Observation</a:t>
            </a:r>
          </a:p>
          <a:p>
            <a:r>
              <a:rPr lang="en-US" dirty="0">
                <a:latin typeface="Times New Roman" panose="02020603050405020304" pitchFamily="18" charset="0"/>
                <a:ea typeface="Calibri" panose="020F0502020204030204" pitchFamily="34" charset="0"/>
                <a:cs typeface="Times New Roman" panose="02020603050405020304" pitchFamily="18" charset="0"/>
              </a:rPr>
              <a:t>Case </a:t>
            </a:r>
            <a:r>
              <a:rPr lang="en-US" dirty="0" smtClean="0">
                <a:latin typeface="Times New Roman" panose="02020603050405020304" pitchFamily="18" charset="0"/>
                <a:ea typeface="Calibri" panose="020F0502020204030204" pitchFamily="34" charset="0"/>
                <a:cs typeface="Times New Roman" panose="02020603050405020304" pitchFamily="18" charset="0"/>
              </a:rPr>
              <a:t>study</a:t>
            </a:r>
          </a:p>
          <a:p>
            <a:pPr marL="0" indent="0">
              <a:buNone/>
            </a:pP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In </a:t>
            </a:r>
            <a:r>
              <a:rPr lang="en-US" dirty="0">
                <a:latin typeface="Times New Roman" panose="02020603050405020304" pitchFamily="18" charset="0"/>
                <a:ea typeface="Calibri" panose="020F0502020204030204" pitchFamily="34" charset="0"/>
                <a:cs typeface="Times New Roman" panose="02020603050405020304" pitchFamily="18" charset="0"/>
              </a:rPr>
              <a:t>my research I will collect data through </a:t>
            </a:r>
            <a:r>
              <a:rPr lang="en-US" dirty="0" smtClean="0">
                <a:latin typeface="Times New Roman" panose="02020603050405020304" pitchFamily="18" charset="0"/>
                <a:ea typeface="Calibri" panose="020F0502020204030204" pitchFamily="34" charset="0"/>
                <a:cs typeface="Times New Roman" panose="02020603050405020304" pitchFamily="18" charset="0"/>
              </a:rPr>
              <a:t>Questionnaires </a:t>
            </a:r>
            <a:r>
              <a:rPr lang="en-US" dirty="0">
                <a:latin typeface="Times New Roman" panose="02020603050405020304" pitchFamily="18" charset="0"/>
                <a:ea typeface="Calibri" panose="020F0502020204030204" pitchFamily="34" charset="0"/>
                <a:cs typeface="Times New Roman" panose="02020603050405020304" pitchFamily="18" charset="0"/>
              </a:rPr>
              <a:t>(Google forms) through online mode.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2565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TotalTime>
  <Words>638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Ion</vt:lpstr>
      <vt:lpstr>Name : Mihir Shah Section : B Roll NO : 21 Submitted To : Dr. Gauri Gaur &amp; Prof.Mehul Yogi </vt:lpstr>
      <vt:lpstr>Topic : Gender Differences in Investment Preferences </vt:lpstr>
      <vt:lpstr>Introduction</vt:lpstr>
      <vt:lpstr>Objective of the Study</vt:lpstr>
      <vt:lpstr>Literature Review</vt:lpstr>
      <vt:lpstr>Literature Review</vt:lpstr>
      <vt:lpstr>Research Design</vt:lpstr>
      <vt:lpstr>Research Design</vt:lpstr>
      <vt:lpstr>Research Design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Mihir Shah Section : B Roll NO : 21 Submitted To : Dr. Gauri Gaur &amp; Prof.Mehul Yogi</dc:title>
  <dc:creator>Mihir</dc:creator>
  <cp:lastModifiedBy>Mihir</cp:lastModifiedBy>
  <cp:revision>5</cp:revision>
  <dcterms:created xsi:type="dcterms:W3CDTF">2023-03-21T17:38:56Z</dcterms:created>
  <dcterms:modified xsi:type="dcterms:W3CDTF">2023-03-21T18:15:54Z</dcterms:modified>
</cp:coreProperties>
</file>