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Calibri" panose="020F0502020204030204" pitchFamily="34" charset="0"/>
      <p:regular r:id="rId17"/>
      <p:bold r:id="rId18"/>
      <p:italic r:id="rId19"/>
      <p:boldItalic r:id="rId20"/>
    </p:embeddedFont>
    <p:embeddedFont>
      <p:font typeface="Canva Sans" panose="020B0503030501040103" pitchFamily="34" charset="0"/>
      <p:regular r:id="rId21"/>
    </p:embeddedFont>
    <p:embeddedFont>
      <p:font typeface="Canva Sans Bold" panose="020B0803030501040103" pitchFamily="34" charset="0"/>
      <p:regular r:id="rId22"/>
    </p:embeddedFont>
    <p:embeddedFont>
      <p:font typeface="DM Sans" panose="02000000000000000000" pitchFamily="2" charset="0"/>
      <p:regular r:id="rId23"/>
    </p:embeddedFont>
    <p:embeddedFont>
      <p:font typeface="DM Sans Bold" pitchFamily="2" charset="0"/>
      <p:regular r:id="rId24"/>
    </p:embeddedFont>
    <p:embeddedFont>
      <p:font typeface="Inter Bold" panose="020B0802030000000004" pitchFamily="34" charset="0"/>
      <p:regular r:id="rId25"/>
    </p:embeddedFont>
    <p:embeddedFont>
      <p:font typeface="Open Sans" panose="02000000000000000000" pitchFamily="2" charset="0"/>
      <p:regular r:id="rId26"/>
    </p:embeddedFont>
    <p:embeddedFont>
      <p:font typeface="Open Sans Bold" panose="020B0806030504020204" pitchFamily="34" charset="0"/>
      <p:regular r:id="rId27"/>
    </p:embeddedFont>
    <p:embeddedFont>
      <p:font typeface="Open Sans Light Bold" panose="020B0806030504020204" pitchFamily="34" charset="0"/>
      <p:regular r:id="rId28"/>
    </p:embeddedFont>
    <p:embeddedFont>
      <p:font typeface="Poppins" panose="020B0502040504020204" pitchFamily="34" charset="0"/>
      <p:regular r:id="rId29"/>
    </p:embeddedFont>
    <p:embeddedFont>
      <p:font typeface="Poppins Bold" pitchFamily="2" charset="0"/>
      <p:regular r:id="rId30"/>
    </p:embeddedFont>
    <p:embeddedFont>
      <p:font typeface="Poppins ExtraBold" panose="020B0502040504020204" pitchFamily="34" charset="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3" d="100"/>
          <a:sy n="53" d="100"/>
        </p:scale>
        <p:origin x="-318"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2.fntdata" /><Relationship Id="rId26" Type="http://schemas.openxmlformats.org/officeDocument/2006/relationships/font" Target="fonts/font10.fntdata" /><Relationship Id="rId3" Type="http://schemas.openxmlformats.org/officeDocument/2006/relationships/slide" Target="slides/slide2.xml" /><Relationship Id="rId21" Type="http://schemas.openxmlformats.org/officeDocument/2006/relationships/font" Target="fonts/font5.fntdata" /><Relationship Id="rId34"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1.fntdata" /><Relationship Id="rId25" Type="http://schemas.openxmlformats.org/officeDocument/2006/relationships/font" Target="fonts/font9.fntdata" /><Relationship Id="rId33"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font" Target="fonts/font4.fntdata" /><Relationship Id="rId29" Type="http://schemas.openxmlformats.org/officeDocument/2006/relationships/font" Target="fonts/font13.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8.fntdata" /><Relationship Id="rId32"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7.fntdata" /><Relationship Id="rId28" Type="http://schemas.openxmlformats.org/officeDocument/2006/relationships/font" Target="fonts/font12.fntdata" /><Relationship Id="rId10" Type="http://schemas.openxmlformats.org/officeDocument/2006/relationships/slide" Target="slides/slide9.xml" /><Relationship Id="rId19" Type="http://schemas.openxmlformats.org/officeDocument/2006/relationships/font" Target="fonts/font3.fntdata" /><Relationship Id="rId31" Type="http://schemas.openxmlformats.org/officeDocument/2006/relationships/font" Target="fonts/font15.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6.fntdata" /><Relationship Id="rId27" Type="http://schemas.openxmlformats.org/officeDocument/2006/relationships/font" Target="fonts/font11.fntdata" /><Relationship Id="rId30" Type="http://schemas.openxmlformats.org/officeDocument/2006/relationships/font" Target="fonts/font14.fntdata" /><Relationship Id="rId35"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eg" /><Relationship Id="rId1" Type="http://schemas.openxmlformats.org/officeDocument/2006/relationships/slideLayout" Target="../slideLayouts/slideLayout7.xml" /><Relationship Id="rId4" Type="http://schemas.openxmlformats.org/officeDocument/2006/relationships/image" Target="../media/image3.sv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3" Type="http://schemas.openxmlformats.org/officeDocument/2006/relationships/image" Target="../media/image3.svg" /><Relationship Id="rId2" Type="http://schemas.openxmlformats.org/officeDocument/2006/relationships/image" Target="../media/image2.png" /><Relationship Id="rId1" Type="http://schemas.openxmlformats.org/officeDocument/2006/relationships/slideLayout" Target="../slideLayouts/slideLayout7.xml" /><Relationship Id="rId4" Type="http://schemas.openxmlformats.org/officeDocument/2006/relationships/image" Target="../media/image14.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5.jpeg" /><Relationship Id="rId1" Type="http://schemas.openxmlformats.org/officeDocument/2006/relationships/slideLayout" Target="../slideLayouts/slideLayout7.xml" /><Relationship Id="rId6" Type="http://schemas.openxmlformats.org/officeDocument/2006/relationships/image" Target="../media/image17.svg" /><Relationship Id="rId5" Type="http://schemas.openxmlformats.org/officeDocument/2006/relationships/image" Target="../media/image16.png" /><Relationship Id="rId4" Type="http://schemas.openxmlformats.org/officeDocument/2006/relationships/image" Target="../media/image3.svg"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jpeg" /><Relationship Id="rId1" Type="http://schemas.openxmlformats.org/officeDocument/2006/relationships/slideLayout" Target="../slideLayouts/slideLayout7.xml" /><Relationship Id="rId6" Type="http://schemas.openxmlformats.org/officeDocument/2006/relationships/image" Target="../media/image6.svg" /><Relationship Id="rId5" Type="http://schemas.openxmlformats.org/officeDocument/2006/relationships/image" Target="../media/image5.png" /><Relationship Id="rId4" Type="http://schemas.openxmlformats.org/officeDocument/2006/relationships/image" Target="../media/image3.svg" /></Relationships>
</file>

<file path=ppt/slides/_rels/slide3.xml.rels><?xml version="1.0" encoding="UTF-8" standalone="yes"?>
<Relationships xmlns="http://schemas.openxmlformats.org/package/2006/relationships"><Relationship Id="rId3" Type="http://schemas.openxmlformats.org/officeDocument/2006/relationships/image" Target="../media/image3.svg" /><Relationship Id="rId2" Type="http://schemas.openxmlformats.org/officeDocument/2006/relationships/image" Target="../media/image2.png" /><Relationship Id="rId1" Type="http://schemas.openxmlformats.org/officeDocument/2006/relationships/slideLayout" Target="../slideLayouts/slideLayout7.xml" /><Relationship Id="rId4" Type="http://schemas.openxmlformats.org/officeDocument/2006/relationships/image" Target="../media/image7.png" /></Relationships>
</file>

<file path=ppt/slides/_rels/slide4.xml.rels><?xml version="1.0" encoding="UTF-8" standalone="yes"?>
<Relationships xmlns="http://schemas.openxmlformats.org/package/2006/relationships"><Relationship Id="rId3" Type="http://schemas.openxmlformats.org/officeDocument/2006/relationships/image" Target="../media/image9.svg" /><Relationship Id="rId2" Type="http://schemas.openxmlformats.org/officeDocument/2006/relationships/image" Target="../media/image8.png" /><Relationship Id="rId1" Type="http://schemas.openxmlformats.org/officeDocument/2006/relationships/slideLayout" Target="../slideLayouts/slideLayout7.xml" /><Relationship Id="rId6" Type="http://schemas.openxmlformats.org/officeDocument/2006/relationships/image" Target="../media/image12.png" /><Relationship Id="rId5" Type="http://schemas.openxmlformats.org/officeDocument/2006/relationships/image" Target="../media/image11.svg" /><Relationship Id="rId4" Type="http://schemas.openxmlformats.org/officeDocument/2006/relationships/image" Target="../media/image10.pn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3.jpeg" /><Relationship Id="rId1" Type="http://schemas.openxmlformats.org/officeDocument/2006/relationships/slideLayout" Target="../slideLayouts/slideLayout7.xml" /><Relationship Id="rId4" Type="http://schemas.openxmlformats.org/officeDocument/2006/relationships/image" Target="../media/image3.sv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3.jpeg" /><Relationship Id="rId1" Type="http://schemas.openxmlformats.org/officeDocument/2006/relationships/slideLayout" Target="../slideLayouts/slideLayout7.xml" /><Relationship Id="rId4" Type="http://schemas.openxmlformats.org/officeDocument/2006/relationships/image" Target="../media/image3.svg" /></Relationships>
</file>

<file path=ppt/slides/_rels/slide9.xml.rels><?xml version="1.0" encoding="UTF-8" standalone="yes"?>
<Relationships xmlns="http://schemas.openxmlformats.org/package/2006/relationships"><Relationship Id="rId3" Type="http://schemas.openxmlformats.org/officeDocument/2006/relationships/image" Target="../media/image3.svg" /><Relationship Id="rId2" Type="http://schemas.openxmlformats.org/officeDocument/2006/relationships/image" Target="../media/image2.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7786" b="7786"/>
          <a:stretch>
            <a:fillRect/>
          </a:stretch>
        </p:blipFill>
        <p:spPr>
          <a:xfrm>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18527" y="-1745836"/>
            <a:ext cx="6304087" cy="6304087"/>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915273" y="5804957"/>
            <a:ext cx="2284867" cy="2284867"/>
          </a:xfrm>
          <a:prstGeom prst="rect">
            <a:avLst/>
          </a:prstGeom>
        </p:spPr>
      </p:pic>
      <p:sp>
        <p:nvSpPr>
          <p:cNvPr id="5" name="TextBox 5"/>
          <p:cNvSpPr txBox="1"/>
          <p:nvPr/>
        </p:nvSpPr>
        <p:spPr>
          <a:xfrm>
            <a:off x="2009140" y="3393029"/>
            <a:ext cx="8507318" cy="1590465"/>
          </a:xfrm>
          <a:prstGeom prst="rect">
            <a:avLst/>
          </a:prstGeom>
        </p:spPr>
        <p:txBody>
          <a:bodyPr lIns="0" tIns="0" rIns="0" bIns="0" rtlCol="0" anchor="t">
            <a:spAutoFit/>
          </a:bodyPr>
          <a:lstStyle/>
          <a:p>
            <a:pPr>
              <a:lnSpc>
                <a:spcPts val="12257"/>
              </a:lnSpc>
              <a:spcBef>
                <a:spcPct val="0"/>
              </a:spcBef>
            </a:pPr>
            <a:r>
              <a:rPr lang="en-US" sz="8755" dirty="0">
                <a:solidFill>
                  <a:srgbClr val="FFFFFF"/>
                </a:solidFill>
                <a:latin typeface="Poppins"/>
              </a:rPr>
              <a:t>Alexa Skills</a:t>
            </a:r>
          </a:p>
        </p:txBody>
      </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1193410" y="4082284"/>
            <a:ext cx="951933" cy="951933"/>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743EE3"/>
        </a:solidFill>
        <a:effectLst/>
      </p:bgPr>
    </p:bg>
    <p:spTree>
      <p:nvGrpSpPr>
        <p:cNvPr id="1" name=""/>
        <p:cNvGrpSpPr/>
        <p:nvPr/>
      </p:nvGrpSpPr>
      <p:grpSpPr>
        <a:xfrm>
          <a:off x="0" y="0"/>
          <a:ext cx="0" cy="0"/>
          <a:chOff x="0" y="0"/>
          <a:chExt cx="0" cy="0"/>
        </a:xfrm>
      </p:grpSpPr>
      <p:sp>
        <p:nvSpPr>
          <p:cNvPr id="2" name="TextBox 2"/>
          <p:cNvSpPr txBox="1"/>
          <p:nvPr/>
        </p:nvSpPr>
        <p:spPr>
          <a:xfrm>
            <a:off x="0" y="104775"/>
            <a:ext cx="17471588" cy="1609725"/>
          </a:xfrm>
          <a:prstGeom prst="rect">
            <a:avLst/>
          </a:prstGeom>
        </p:spPr>
        <p:txBody>
          <a:bodyPr lIns="0" tIns="0" rIns="0" bIns="0" rtlCol="0" anchor="t">
            <a:spAutoFit/>
          </a:bodyPr>
          <a:lstStyle/>
          <a:p>
            <a:pPr algn="ctr">
              <a:lnSpc>
                <a:spcPts val="12599"/>
              </a:lnSpc>
            </a:pPr>
            <a:r>
              <a:rPr lang="en-US" sz="9000" dirty="0" err="1">
                <a:solidFill>
                  <a:srgbClr val="FFFFFF"/>
                </a:solidFill>
                <a:latin typeface="Canva Sans"/>
              </a:rPr>
              <a:t>Terminolodgy</a:t>
            </a:r>
            <a:r>
              <a:rPr lang="en-US" sz="9000" dirty="0">
                <a:solidFill>
                  <a:srgbClr val="FFFFFF"/>
                </a:solidFill>
                <a:latin typeface="Canva Sans"/>
              </a:rPr>
              <a:t> used in </a:t>
            </a:r>
            <a:r>
              <a:rPr lang="en-US" sz="9000" dirty="0" err="1">
                <a:solidFill>
                  <a:srgbClr val="FFFFFF"/>
                </a:solidFill>
                <a:latin typeface="Canva Sans"/>
              </a:rPr>
              <a:t>voiceflow</a:t>
            </a:r>
            <a:endParaRPr lang="en-US" sz="9000" dirty="0">
              <a:solidFill>
                <a:srgbClr val="FFFFFF"/>
              </a:solidFill>
              <a:latin typeface="Canva Sans"/>
            </a:endParaRPr>
          </a:p>
        </p:txBody>
      </p:sp>
      <p:sp>
        <p:nvSpPr>
          <p:cNvPr id="3" name="TextBox 3"/>
          <p:cNvSpPr txBox="1"/>
          <p:nvPr/>
        </p:nvSpPr>
        <p:spPr>
          <a:xfrm>
            <a:off x="0" y="2405998"/>
            <a:ext cx="18288000" cy="6318250"/>
          </a:xfrm>
          <a:prstGeom prst="rect">
            <a:avLst/>
          </a:prstGeom>
        </p:spPr>
        <p:txBody>
          <a:bodyPr lIns="0" tIns="0" rIns="0" bIns="0" rtlCol="0" anchor="t">
            <a:spAutoFit/>
          </a:bodyPr>
          <a:lstStyle/>
          <a:p>
            <a:pPr>
              <a:lnSpc>
                <a:spcPts val="5599"/>
              </a:lnSpc>
            </a:pPr>
            <a:r>
              <a:rPr lang="en-US" sz="3999" dirty="0">
                <a:solidFill>
                  <a:srgbClr val="FFFFFF"/>
                </a:solidFill>
                <a:latin typeface="DM Sans Bold"/>
              </a:rPr>
              <a:t>Intent</a:t>
            </a:r>
            <a:r>
              <a:rPr lang="en-US" sz="3999" dirty="0">
                <a:solidFill>
                  <a:srgbClr val="FFFFFF"/>
                </a:solidFill>
                <a:latin typeface="DM Sans"/>
              </a:rPr>
              <a:t>=To create your custom interaction model, you create the intents, slots, and sample utterances for your skill. An intent represents an action that fulfills a user's spoken request. Intents can optionally have arguments called slots. The sample utterances are set of likely spoken phrases mapped to the intents.</a:t>
            </a:r>
          </a:p>
          <a:p>
            <a:pPr>
              <a:lnSpc>
                <a:spcPts val="5599"/>
              </a:lnSpc>
            </a:pPr>
            <a:r>
              <a:rPr lang="en-US" sz="3999" dirty="0" err="1">
                <a:solidFill>
                  <a:srgbClr val="FFFFFF"/>
                </a:solidFill>
                <a:latin typeface="Canva Sans Bold"/>
              </a:rPr>
              <a:t>Uttrences</a:t>
            </a:r>
            <a:r>
              <a:rPr lang="en-US" sz="3999" dirty="0">
                <a:solidFill>
                  <a:srgbClr val="FFFFFF"/>
                </a:solidFill>
                <a:latin typeface="Canva Sans"/>
              </a:rPr>
              <a:t>=The sample utterances are set of likely spoken phrases mapped to the intents. For details and code examples that show how you access intents and slots sent in user requests during skill runtime, see Handle Requests Sent by Alexa.</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6E1A"/>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057826" y="4460313"/>
            <a:ext cx="1447374" cy="1447374"/>
          </a:xfrm>
          <a:prstGeom prst="rect">
            <a:avLst/>
          </a:prstGeom>
        </p:spPr>
      </p:pic>
      <p:sp>
        <p:nvSpPr>
          <p:cNvPr id="4" name="TextBox 4"/>
          <p:cNvSpPr txBox="1"/>
          <p:nvPr/>
        </p:nvSpPr>
        <p:spPr>
          <a:xfrm>
            <a:off x="2179866" y="4898439"/>
            <a:ext cx="1203294" cy="570010"/>
          </a:xfrm>
          <a:prstGeom prst="rect">
            <a:avLst/>
          </a:prstGeom>
        </p:spPr>
        <p:txBody>
          <a:bodyPr lIns="0" tIns="0" rIns="0" bIns="0" rtlCol="0" anchor="t">
            <a:spAutoFit/>
          </a:bodyPr>
          <a:lstStyle/>
          <a:p>
            <a:pPr algn="ctr">
              <a:lnSpc>
                <a:spcPts val="4672"/>
              </a:lnSpc>
              <a:spcBef>
                <a:spcPct val="0"/>
              </a:spcBef>
            </a:pPr>
            <a:r>
              <a:rPr lang="en-US" sz="3337" dirty="0">
                <a:solidFill>
                  <a:srgbClr val="FFFFFF"/>
                </a:solidFill>
                <a:latin typeface="Open Sans Bold"/>
              </a:rPr>
              <a:t>01</a:t>
            </a:r>
          </a:p>
        </p:txBody>
      </p:sp>
      <p:sp>
        <p:nvSpPr>
          <p:cNvPr id="5" name="TextBox 5"/>
          <p:cNvSpPr txBox="1"/>
          <p:nvPr/>
        </p:nvSpPr>
        <p:spPr>
          <a:xfrm>
            <a:off x="3683318" y="4898439"/>
            <a:ext cx="4873500" cy="538609"/>
          </a:xfrm>
          <a:prstGeom prst="rect">
            <a:avLst/>
          </a:prstGeom>
        </p:spPr>
        <p:txBody>
          <a:bodyPr lIns="0" tIns="0" rIns="0" bIns="0" rtlCol="0" anchor="t">
            <a:spAutoFit/>
          </a:bodyPr>
          <a:lstStyle/>
          <a:p>
            <a:pPr>
              <a:lnSpc>
                <a:spcPts val="4200"/>
              </a:lnSpc>
              <a:spcBef>
                <a:spcPct val="0"/>
              </a:spcBef>
            </a:pPr>
            <a:r>
              <a:rPr lang="en-US" sz="3000" dirty="0">
                <a:latin typeface="Open Sans Bold"/>
              </a:rPr>
              <a:t>Test</a:t>
            </a:r>
          </a:p>
        </p:txBody>
      </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980299" y="7810926"/>
            <a:ext cx="1447374" cy="1447374"/>
          </a:xfrm>
          <a:prstGeom prst="rect">
            <a:avLst/>
          </a:prstGeom>
        </p:spPr>
      </p:pic>
      <p:sp>
        <p:nvSpPr>
          <p:cNvPr id="7" name="TextBox 7"/>
          <p:cNvSpPr txBox="1"/>
          <p:nvPr/>
        </p:nvSpPr>
        <p:spPr>
          <a:xfrm>
            <a:off x="2102339" y="8216271"/>
            <a:ext cx="1203294" cy="570010"/>
          </a:xfrm>
          <a:prstGeom prst="rect">
            <a:avLst/>
          </a:prstGeom>
        </p:spPr>
        <p:txBody>
          <a:bodyPr lIns="0" tIns="0" rIns="0" bIns="0" rtlCol="0" anchor="t">
            <a:spAutoFit/>
          </a:bodyPr>
          <a:lstStyle/>
          <a:p>
            <a:pPr algn="ctr">
              <a:lnSpc>
                <a:spcPts val="4672"/>
              </a:lnSpc>
              <a:spcBef>
                <a:spcPct val="0"/>
              </a:spcBef>
            </a:pPr>
            <a:r>
              <a:rPr lang="en-US" sz="3337" dirty="0">
                <a:solidFill>
                  <a:srgbClr val="FFFFFF"/>
                </a:solidFill>
                <a:latin typeface="Open Sans Bold"/>
              </a:rPr>
              <a:t>03</a:t>
            </a:r>
          </a:p>
        </p:txBody>
      </p:sp>
      <p:sp>
        <p:nvSpPr>
          <p:cNvPr id="8" name="TextBox 8"/>
          <p:cNvSpPr txBox="1"/>
          <p:nvPr/>
        </p:nvSpPr>
        <p:spPr>
          <a:xfrm>
            <a:off x="3683318" y="8225796"/>
            <a:ext cx="4873500" cy="514350"/>
          </a:xfrm>
          <a:prstGeom prst="rect">
            <a:avLst/>
          </a:prstGeom>
        </p:spPr>
        <p:txBody>
          <a:bodyPr lIns="0" tIns="0" rIns="0" bIns="0" rtlCol="0" anchor="t">
            <a:spAutoFit/>
          </a:bodyPr>
          <a:lstStyle/>
          <a:p>
            <a:pPr>
              <a:lnSpc>
                <a:spcPts val="4200"/>
              </a:lnSpc>
              <a:spcBef>
                <a:spcPct val="0"/>
              </a:spcBef>
            </a:pPr>
            <a:r>
              <a:rPr lang="en-US" sz="3000" dirty="0">
                <a:solidFill>
                  <a:srgbClr val="000000"/>
                </a:solidFill>
                <a:latin typeface="Open Sans Bold"/>
              </a:rPr>
              <a:t>Logic</a:t>
            </a:r>
          </a:p>
        </p:txBody>
      </p:sp>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980299" y="6055972"/>
            <a:ext cx="1447374" cy="1447374"/>
          </a:xfrm>
          <a:prstGeom prst="rect">
            <a:avLst/>
          </a:prstGeom>
        </p:spPr>
      </p:pic>
      <p:sp>
        <p:nvSpPr>
          <p:cNvPr id="10" name="TextBox 10"/>
          <p:cNvSpPr txBox="1"/>
          <p:nvPr/>
        </p:nvSpPr>
        <p:spPr>
          <a:xfrm>
            <a:off x="2102339" y="6426068"/>
            <a:ext cx="1203294" cy="570010"/>
          </a:xfrm>
          <a:prstGeom prst="rect">
            <a:avLst/>
          </a:prstGeom>
        </p:spPr>
        <p:txBody>
          <a:bodyPr lIns="0" tIns="0" rIns="0" bIns="0" rtlCol="0" anchor="t">
            <a:spAutoFit/>
          </a:bodyPr>
          <a:lstStyle/>
          <a:p>
            <a:pPr algn="ctr">
              <a:lnSpc>
                <a:spcPts val="4672"/>
              </a:lnSpc>
              <a:spcBef>
                <a:spcPct val="0"/>
              </a:spcBef>
            </a:pPr>
            <a:r>
              <a:rPr lang="en-US" sz="3337" dirty="0">
                <a:solidFill>
                  <a:srgbClr val="FFFFFF"/>
                </a:solidFill>
                <a:latin typeface="Open Sans Bold"/>
              </a:rPr>
              <a:t>02</a:t>
            </a:r>
          </a:p>
        </p:txBody>
      </p:sp>
      <p:sp>
        <p:nvSpPr>
          <p:cNvPr id="11" name="TextBox 11"/>
          <p:cNvSpPr txBox="1"/>
          <p:nvPr/>
        </p:nvSpPr>
        <p:spPr>
          <a:xfrm>
            <a:off x="3683318" y="6435593"/>
            <a:ext cx="4873500" cy="514350"/>
          </a:xfrm>
          <a:prstGeom prst="rect">
            <a:avLst/>
          </a:prstGeom>
        </p:spPr>
        <p:txBody>
          <a:bodyPr lIns="0" tIns="0" rIns="0" bIns="0" rtlCol="0" anchor="t">
            <a:spAutoFit/>
          </a:bodyPr>
          <a:lstStyle/>
          <a:p>
            <a:pPr>
              <a:lnSpc>
                <a:spcPts val="4200"/>
              </a:lnSpc>
              <a:spcBef>
                <a:spcPct val="0"/>
              </a:spcBef>
            </a:pPr>
            <a:r>
              <a:rPr lang="en-US" sz="3000" dirty="0">
                <a:solidFill>
                  <a:srgbClr val="000000"/>
                </a:solidFill>
                <a:latin typeface="Open Sans Bold"/>
              </a:rPr>
              <a:t>Listen</a:t>
            </a:r>
          </a:p>
        </p:txBody>
      </p:sp>
      <p:sp>
        <p:nvSpPr>
          <p:cNvPr id="12" name="TextBox 12"/>
          <p:cNvSpPr txBox="1"/>
          <p:nvPr/>
        </p:nvSpPr>
        <p:spPr>
          <a:xfrm>
            <a:off x="3683318" y="1362752"/>
            <a:ext cx="11442900" cy="2600325"/>
          </a:xfrm>
          <a:prstGeom prst="rect">
            <a:avLst/>
          </a:prstGeom>
        </p:spPr>
        <p:txBody>
          <a:bodyPr lIns="0" tIns="0" rIns="0" bIns="0" rtlCol="0" anchor="t">
            <a:spAutoFit/>
          </a:bodyPr>
          <a:lstStyle/>
          <a:p>
            <a:pPr algn="ctr">
              <a:lnSpc>
                <a:spcPts val="6720"/>
              </a:lnSpc>
            </a:pPr>
            <a:r>
              <a:rPr lang="en-US" sz="5600" dirty="0">
                <a:solidFill>
                  <a:srgbClr val="171616"/>
                </a:solidFill>
                <a:latin typeface="Poppins"/>
              </a:rPr>
              <a:t>After login in </a:t>
            </a:r>
            <a:r>
              <a:rPr lang="en-US" sz="5600" dirty="0" err="1">
                <a:solidFill>
                  <a:srgbClr val="171616"/>
                </a:solidFill>
                <a:latin typeface="Poppins"/>
              </a:rPr>
              <a:t>voiceflow</a:t>
            </a:r>
            <a:r>
              <a:rPr lang="en-US" sz="5600" dirty="0">
                <a:solidFill>
                  <a:srgbClr val="171616"/>
                </a:solidFill>
                <a:latin typeface="Poppins"/>
              </a:rPr>
              <a:t> you will see a three buttons on the left side they are:-</a:t>
            </a:r>
          </a:p>
        </p:txBody>
      </p:sp>
      <p:pic>
        <p:nvPicPr>
          <p:cNvPr id="13" name="Picture 13"/>
          <p:cNvPicPr>
            <a:picLocks noChangeAspect="1"/>
          </p:cNvPicPr>
          <p:nvPr/>
        </p:nvPicPr>
        <p:blipFill>
          <a:blip r:embed="rId4"/>
          <a:srcRect/>
          <a:stretch>
            <a:fillRect/>
          </a:stretch>
        </p:blipFill>
        <p:spPr>
          <a:xfrm>
            <a:off x="12661152" y="3963077"/>
            <a:ext cx="4327956" cy="5786037"/>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000"/>
                                        <p:tgtEl>
                                          <p:spTgt spid="13"/>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anim calcmode="lin" valueType="num">
                                      <p:cBhvr>
                                        <p:cTn id="16" dur="1000" fill="hold"/>
                                        <p:tgtEl>
                                          <p:spTgt spid="11"/>
                                        </p:tgtEl>
                                        <p:attrNameLst>
                                          <p:attrName>ppt_x</p:attrName>
                                        </p:attrNameLst>
                                      </p:cBhvr>
                                      <p:tavLst>
                                        <p:tav tm="0">
                                          <p:val>
                                            <p:strVal val="#ppt_x"/>
                                          </p:val>
                                        </p:tav>
                                        <p:tav tm="100000">
                                          <p:val>
                                            <p:strVal val="#ppt_x"/>
                                          </p:val>
                                        </p:tav>
                                      </p:tavLst>
                                    </p:anim>
                                    <p:anim calcmode="lin" valueType="num">
                                      <p:cBhvr>
                                        <p:cTn id="17" dur="1000" fill="hold"/>
                                        <p:tgtEl>
                                          <p:spTgt spid="11"/>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fill="hold"/>
                                        <p:tgtEl>
                                          <p:spTgt spid="6"/>
                                        </p:tgtEl>
                                        <p:attrNameLst>
                                          <p:attrName>ppt_x</p:attrName>
                                        </p:attrNameLst>
                                      </p:cBhvr>
                                      <p:tavLst>
                                        <p:tav tm="0">
                                          <p:val>
                                            <p:strVal val="#ppt_x"/>
                                          </p:val>
                                        </p:tav>
                                        <p:tav tm="100000">
                                          <p:val>
                                            <p:strVal val="#ppt_x"/>
                                          </p:val>
                                        </p:tav>
                                      </p:tavLst>
                                    </p:anim>
                                    <p:anim calcmode="lin" valueType="num">
                                      <p:cBhvr additive="base">
                                        <p:cTn id="42" dur="500" fill="hold"/>
                                        <p:tgtEl>
                                          <p:spTgt spid="6"/>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additive="base">
                                        <p:cTn id="45" dur="500" fill="hold"/>
                                        <p:tgtEl>
                                          <p:spTgt spid="4"/>
                                        </p:tgtEl>
                                        <p:attrNameLst>
                                          <p:attrName>ppt_x</p:attrName>
                                        </p:attrNameLst>
                                      </p:cBhvr>
                                      <p:tavLst>
                                        <p:tav tm="0">
                                          <p:val>
                                            <p:strVal val="#ppt_x"/>
                                          </p:val>
                                        </p:tav>
                                        <p:tav tm="100000">
                                          <p:val>
                                            <p:strVal val="#ppt_x"/>
                                          </p:val>
                                        </p:tav>
                                      </p:tavLst>
                                    </p:anim>
                                    <p:anim calcmode="lin" valueType="num">
                                      <p:cBhvr additive="base">
                                        <p:cTn id="46" dur="500" fill="hold"/>
                                        <p:tgtEl>
                                          <p:spTgt spid="4"/>
                                        </p:tgtEl>
                                        <p:attrNameLst>
                                          <p:attrName>ppt_y</p:attrName>
                                        </p:attrNameLst>
                                      </p:cBhvr>
                                      <p:tavLst>
                                        <p:tav tm="0">
                                          <p:val>
                                            <p:strVal val="1+#ppt_h/2"/>
                                          </p:val>
                                        </p:tav>
                                        <p:tav tm="100000">
                                          <p:val>
                                            <p:strVal val="#ppt_y"/>
                                          </p:val>
                                        </p:tav>
                                      </p:tavLst>
                                    </p:anim>
                                  </p:childTnLst>
                                </p:cTn>
                              </p:par>
                              <p:par>
                                <p:cTn id="47" presetID="22" presetClass="entr" presetSubtype="4"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down)">
                                      <p:cBhvr>
                                        <p:cTn id="4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6E1A"/>
        </a:solidFill>
        <a:effectLst/>
      </p:bgPr>
    </p:bg>
    <p:spTree>
      <p:nvGrpSpPr>
        <p:cNvPr id="1" name=""/>
        <p:cNvGrpSpPr/>
        <p:nvPr/>
      </p:nvGrpSpPr>
      <p:grpSpPr>
        <a:xfrm>
          <a:off x="0" y="0"/>
          <a:ext cx="0" cy="0"/>
          <a:chOff x="0" y="0"/>
          <a:chExt cx="0" cy="0"/>
        </a:xfrm>
      </p:grpSpPr>
      <p:sp>
        <p:nvSpPr>
          <p:cNvPr id="2" name="TextBox 2"/>
          <p:cNvSpPr txBox="1"/>
          <p:nvPr/>
        </p:nvSpPr>
        <p:spPr>
          <a:xfrm>
            <a:off x="745495" y="104775"/>
            <a:ext cx="2835905" cy="1509837"/>
          </a:xfrm>
          <a:prstGeom prst="rect">
            <a:avLst/>
          </a:prstGeom>
        </p:spPr>
        <p:txBody>
          <a:bodyPr wrap="square" lIns="0" tIns="0" rIns="0" bIns="0" rtlCol="0" anchor="t">
            <a:spAutoFit/>
          </a:bodyPr>
          <a:lstStyle/>
          <a:p>
            <a:pPr algn="ctr">
              <a:lnSpc>
                <a:spcPts val="12599"/>
              </a:lnSpc>
            </a:pPr>
            <a:r>
              <a:rPr lang="en-US" sz="9000" dirty="0">
                <a:solidFill>
                  <a:srgbClr val="000000"/>
                </a:solidFill>
                <a:latin typeface="Canva Sans"/>
              </a:rPr>
              <a:t>Talk</a:t>
            </a:r>
          </a:p>
        </p:txBody>
      </p:sp>
      <p:sp>
        <p:nvSpPr>
          <p:cNvPr id="3" name="TextBox 3"/>
          <p:cNvSpPr txBox="1"/>
          <p:nvPr/>
        </p:nvSpPr>
        <p:spPr>
          <a:xfrm>
            <a:off x="340809" y="2155256"/>
            <a:ext cx="17606382" cy="4308872"/>
          </a:xfrm>
          <a:prstGeom prst="rect">
            <a:avLst/>
          </a:prstGeom>
        </p:spPr>
        <p:txBody>
          <a:bodyPr lIns="0" tIns="0" rIns="0" bIns="0" rtlCol="0" anchor="t">
            <a:spAutoFit/>
          </a:bodyPr>
          <a:lstStyle/>
          <a:p>
            <a:pPr>
              <a:lnSpc>
                <a:spcPts val="5599"/>
              </a:lnSpc>
            </a:pPr>
            <a:r>
              <a:rPr lang="en-US" sz="3999" dirty="0">
                <a:solidFill>
                  <a:srgbClr val="000000"/>
                </a:solidFill>
                <a:latin typeface="Canva Sans"/>
              </a:rPr>
              <a:t>There are mainly five button in talk</a:t>
            </a:r>
          </a:p>
          <a:p>
            <a:pPr>
              <a:lnSpc>
                <a:spcPts val="5599"/>
              </a:lnSpc>
            </a:pPr>
            <a:r>
              <a:rPr lang="en-US" sz="3999" dirty="0">
                <a:solidFill>
                  <a:srgbClr val="000000"/>
                </a:solidFill>
                <a:latin typeface="Canva Sans"/>
              </a:rPr>
              <a:t>1.Speak-Use to add speak </a:t>
            </a:r>
            <a:r>
              <a:rPr lang="en-US" sz="3999" dirty="0" err="1">
                <a:solidFill>
                  <a:srgbClr val="000000"/>
                </a:solidFill>
                <a:latin typeface="Canva Sans"/>
              </a:rPr>
              <a:t>varieant</a:t>
            </a:r>
            <a:endParaRPr lang="en-US" sz="3999" dirty="0">
              <a:solidFill>
                <a:srgbClr val="000000"/>
              </a:solidFill>
              <a:latin typeface="Canva Sans"/>
            </a:endParaRPr>
          </a:p>
          <a:p>
            <a:pPr>
              <a:lnSpc>
                <a:spcPts val="5599"/>
              </a:lnSpc>
            </a:pPr>
            <a:r>
              <a:rPr lang="en-US" sz="3999" dirty="0">
                <a:solidFill>
                  <a:srgbClr val="000000"/>
                </a:solidFill>
                <a:latin typeface="Canva Sans"/>
              </a:rPr>
              <a:t>2.Audio-Use to take audio input from user.</a:t>
            </a:r>
          </a:p>
          <a:p>
            <a:pPr>
              <a:lnSpc>
                <a:spcPts val="5599"/>
              </a:lnSpc>
            </a:pPr>
            <a:r>
              <a:rPr lang="en-US" sz="3999" dirty="0">
                <a:solidFill>
                  <a:srgbClr val="000000"/>
                </a:solidFill>
                <a:latin typeface="Canva Sans"/>
              </a:rPr>
              <a:t>3.Display-Use to display the images(if any).</a:t>
            </a:r>
          </a:p>
          <a:p>
            <a:pPr>
              <a:lnSpc>
                <a:spcPts val="5599"/>
              </a:lnSpc>
            </a:pPr>
            <a:r>
              <a:rPr lang="en-US" sz="3999" dirty="0">
                <a:solidFill>
                  <a:srgbClr val="000000"/>
                </a:solidFill>
                <a:latin typeface="Canva Sans"/>
              </a:rPr>
              <a:t>4.Card-Use to provide some on-screen information in-line</a:t>
            </a:r>
          </a:p>
          <a:p>
            <a:pPr>
              <a:lnSpc>
                <a:spcPts val="5599"/>
              </a:lnSpc>
            </a:pPr>
            <a:r>
              <a:rPr lang="en-US" sz="3999" dirty="0">
                <a:solidFill>
                  <a:srgbClr val="000000"/>
                </a:solidFill>
                <a:latin typeface="Canva Sans"/>
              </a:rPr>
              <a:t>5.Stream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6E1A"/>
        </a:solidFill>
        <a:effectLst/>
      </p:bgPr>
    </p:bg>
    <p:spTree>
      <p:nvGrpSpPr>
        <p:cNvPr id="1" name=""/>
        <p:cNvGrpSpPr/>
        <p:nvPr/>
      </p:nvGrpSpPr>
      <p:grpSpPr>
        <a:xfrm>
          <a:off x="0" y="0"/>
          <a:ext cx="0" cy="0"/>
          <a:chOff x="0" y="0"/>
          <a:chExt cx="0" cy="0"/>
        </a:xfrm>
      </p:grpSpPr>
      <p:sp>
        <p:nvSpPr>
          <p:cNvPr id="2" name="TextBox 2"/>
          <p:cNvSpPr txBox="1"/>
          <p:nvPr/>
        </p:nvSpPr>
        <p:spPr>
          <a:xfrm>
            <a:off x="480241" y="381086"/>
            <a:ext cx="3355419" cy="1609725"/>
          </a:xfrm>
          <a:prstGeom prst="rect">
            <a:avLst/>
          </a:prstGeom>
        </p:spPr>
        <p:txBody>
          <a:bodyPr lIns="0" tIns="0" rIns="0" bIns="0" rtlCol="0" anchor="t">
            <a:spAutoFit/>
          </a:bodyPr>
          <a:lstStyle/>
          <a:p>
            <a:pPr algn="ctr">
              <a:lnSpc>
                <a:spcPts val="12599"/>
              </a:lnSpc>
            </a:pPr>
            <a:r>
              <a:rPr lang="en-US" sz="9000">
                <a:solidFill>
                  <a:srgbClr val="000000"/>
                </a:solidFill>
                <a:latin typeface="Canva Sans"/>
              </a:rPr>
              <a:t>Listen</a:t>
            </a:r>
          </a:p>
        </p:txBody>
      </p:sp>
      <p:sp>
        <p:nvSpPr>
          <p:cNvPr id="3" name="TextBox 3"/>
          <p:cNvSpPr txBox="1"/>
          <p:nvPr/>
        </p:nvSpPr>
        <p:spPr>
          <a:xfrm>
            <a:off x="0" y="2372259"/>
            <a:ext cx="16544846" cy="2822575"/>
          </a:xfrm>
          <a:prstGeom prst="rect">
            <a:avLst/>
          </a:prstGeom>
        </p:spPr>
        <p:txBody>
          <a:bodyPr lIns="0" tIns="0" rIns="0" bIns="0" rtlCol="0" anchor="t">
            <a:spAutoFit/>
          </a:bodyPr>
          <a:lstStyle/>
          <a:p>
            <a:pPr>
              <a:lnSpc>
                <a:spcPts val="5599"/>
              </a:lnSpc>
            </a:pPr>
            <a:r>
              <a:rPr lang="en-US" sz="3999">
                <a:solidFill>
                  <a:srgbClr val="000000"/>
                </a:solidFill>
                <a:latin typeface="Canva Sans"/>
              </a:rPr>
              <a:t>There are mainly two options in Listen</a:t>
            </a:r>
          </a:p>
          <a:p>
            <a:pPr>
              <a:lnSpc>
                <a:spcPts val="5599"/>
              </a:lnSpc>
            </a:pPr>
            <a:r>
              <a:rPr lang="en-US" sz="3999">
                <a:solidFill>
                  <a:srgbClr val="000000"/>
                </a:solidFill>
                <a:latin typeface="Canva Sans"/>
              </a:rPr>
              <a:t>1.Capture:-It is use to capture an intent.</a:t>
            </a:r>
          </a:p>
          <a:p>
            <a:pPr>
              <a:lnSpc>
                <a:spcPts val="5599"/>
              </a:lnSpc>
            </a:pPr>
            <a:r>
              <a:rPr lang="en-US" sz="3999">
                <a:solidFill>
                  <a:srgbClr val="000000"/>
                </a:solidFill>
                <a:latin typeface="Canva Sans"/>
              </a:rPr>
              <a:t>2.Choice:-It is use to select any one input from the multiple inputs present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6E1A"/>
        </a:solidFill>
        <a:effectLst/>
      </p:bgPr>
    </p:bg>
    <p:spTree>
      <p:nvGrpSpPr>
        <p:cNvPr id="1" name=""/>
        <p:cNvGrpSpPr/>
        <p:nvPr/>
      </p:nvGrpSpPr>
      <p:grpSpPr>
        <a:xfrm>
          <a:off x="0" y="0"/>
          <a:ext cx="0" cy="0"/>
          <a:chOff x="0" y="0"/>
          <a:chExt cx="0" cy="0"/>
        </a:xfrm>
      </p:grpSpPr>
      <p:sp>
        <p:nvSpPr>
          <p:cNvPr id="2" name="TextBox 2"/>
          <p:cNvSpPr txBox="1"/>
          <p:nvPr/>
        </p:nvSpPr>
        <p:spPr>
          <a:xfrm>
            <a:off x="1770759" y="790575"/>
            <a:ext cx="2923937" cy="1609725"/>
          </a:xfrm>
          <a:prstGeom prst="rect">
            <a:avLst/>
          </a:prstGeom>
        </p:spPr>
        <p:txBody>
          <a:bodyPr lIns="0" tIns="0" rIns="0" bIns="0" rtlCol="0" anchor="t">
            <a:spAutoFit/>
          </a:bodyPr>
          <a:lstStyle/>
          <a:p>
            <a:pPr algn="ctr">
              <a:lnSpc>
                <a:spcPts val="12599"/>
              </a:lnSpc>
            </a:pPr>
            <a:r>
              <a:rPr lang="en-US" sz="9000">
                <a:solidFill>
                  <a:srgbClr val="000000"/>
                </a:solidFill>
                <a:latin typeface="Canva Sans"/>
              </a:rPr>
              <a:t>Logic</a:t>
            </a:r>
          </a:p>
        </p:txBody>
      </p:sp>
      <p:sp>
        <p:nvSpPr>
          <p:cNvPr id="3" name="TextBox 3"/>
          <p:cNvSpPr txBox="1"/>
          <p:nvPr/>
        </p:nvSpPr>
        <p:spPr>
          <a:xfrm>
            <a:off x="1770759" y="2314575"/>
            <a:ext cx="14784867" cy="3599815"/>
          </a:xfrm>
          <a:prstGeom prst="rect">
            <a:avLst/>
          </a:prstGeom>
        </p:spPr>
        <p:txBody>
          <a:bodyPr lIns="0" tIns="0" rIns="0" bIns="0" rtlCol="0" anchor="t">
            <a:spAutoFit/>
          </a:bodyPr>
          <a:lstStyle/>
          <a:p>
            <a:pPr>
              <a:lnSpc>
                <a:spcPts val="4759"/>
              </a:lnSpc>
            </a:pPr>
            <a:r>
              <a:rPr lang="en-US" sz="3399">
                <a:solidFill>
                  <a:srgbClr val="000000"/>
                </a:solidFill>
                <a:latin typeface="Canva Sans"/>
              </a:rPr>
              <a:t>There are five buttons</a:t>
            </a:r>
          </a:p>
          <a:p>
            <a:pPr>
              <a:lnSpc>
                <a:spcPts val="4759"/>
              </a:lnSpc>
            </a:pPr>
            <a:r>
              <a:rPr lang="en-US" sz="3399">
                <a:solidFill>
                  <a:srgbClr val="000000"/>
                </a:solidFill>
                <a:latin typeface="Canva Sans"/>
              </a:rPr>
              <a:t>1.Conditions:-It is used to five if else condition.</a:t>
            </a:r>
          </a:p>
          <a:p>
            <a:pPr>
              <a:lnSpc>
                <a:spcPts val="4759"/>
              </a:lnSpc>
            </a:pPr>
            <a:r>
              <a:rPr lang="en-US" sz="3399">
                <a:solidFill>
                  <a:srgbClr val="000000"/>
                </a:solidFill>
                <a:latin typeface="Canva Sans"/>
              </a:rPr>
              <a:t>2.Set:-Use to crete a collection of the data</a:t>
            </a:r>
          </a:p>
          <a:p>
            <a:pPr>
              <a:lnSpc>
                <a:spcPts val="4759"/>
              </a:lnSpc>
            </a:pPr>
            <a:r>
              <a:rPr lang="en-US" sz="3399">
                <a:solidFill>
                  <a:srgbClr val="000000"/>
                </a:solidFill>
                <a:latin typeface="Canva Sans"/>
              </a:rPr>
              <a:t>3.Random:-Use to select any of the data automatically.</a:t>
            </a:r>
          </a:p>
          <a:p>
            <a:pPr>
              <a:lnSpc>
                <a:spcPts val="4759"/>
              </a:lnSpc>
            </a:pPr>
            <a:r>
              <a:rPr lang="en-US" sz="3399">
                <a:solidFill>
                  <a:srgbClr val="000000"/>
                </a:solidFill>
                <a:latin typeface="Canva Sans"/>
              </a:rPr>
              <a:t>4.Compenent:-We can write a code in javascript.</a:t>
            </a:r>
          </a:p>
          <a:p>
            <a:pPr>
              <a:lnSpc>
                <a:spcPts val="4759"/>
              </a:lnSpc>
            </a:pPr>
            <a:r>
              <a:rPr lang="en-US" sz="3399">
                <a:solidFill>
                  <a:srgbClr val="000000"/>
                </a:solidFill>
                <a:latin typeface="Canva Sans"/>
              </a:rPr>
              <a:t>5.End:-This will termianted the skill.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7706" b="7706"/>
          <a:stretch>
            <a:fillRect/>
          </a:stretch>
        </p:blipFill>
        <p:spPr>
          <a:xfrm>
            <a:off x="0" y="0"/>
            <a:ext cx="18288000" cy="10287000"/>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8700" y="1028700"/>
            <a:ext cx="546184" cy="546184"/>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205735" y="1178928"/>
            <a:ext cx="192115" cy="245728"/>
          </a:xfrm>
          <a:prstGeom prst="rect">
            <a:avLst/>
          </a:prstGeom>
        </p:spPr>
      </p:pic>
      <p:sp>
        <p:nvSpPr>
          <p:cNvPr id="5" name="TextBox 5"/>
          <p:cNvSpPr txBox="1"/>
          <p:nvPr/>
        </p:nvSpPr>
        <p:spPr>
          <a:xfrm>
            <a:off x="1787373" y="1221782"/>
            <a:ext cx="1737382" cy="198120"/>
          </a:xfrm>
          <a:prstGeom prst="rect">
            <a:avLst/>
          </a:prstGeom>
        </p:spPr>
        <p:txBody>
          <a:bodyPr lIns="0" tIns="0" rIns="0" bIns="0" rtlCol="0" anchor="t">
            <a:spAutoFit/>
          </a:bodyPr>
          <a:lstStyle/>
          <a:p>
            <a:pPr>
              <a:lnSpc>
                <a:spcPts val="1680"/>
              </a:lnSpc>
              <a:spcBef>
                <a:spcPct val="0"/>
              </a:spcBef>
            </a:pPr>
            <a:r>
              <a:rPr lang="en-US" sz="1200">
                <a:solidFill>
                  <a:srgbClr val="FFFFFF"/>
                </a:solidFill>
                <a:latin typeface="Poppins Bold"/>
              </a:rPr>
              <a:t>STUDIO SHODWE</a:t>
            </a:r>
          </a:p>
        </p:txBody>
      </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4923308" y="-1307292"/>
            <a:ext cx="4671984" cy="4671984"/>
          </a:xfrm>
          <a:prstGeom prst="rect">
            <a:avLst/>
          </a:prstGeom>
        </p:spPr>
      </p:pic>
      <p:sp>
        <p:nvSpPr>
          <p:cNvPr id="7" name="TextBox 7"/>
          <p:cNvSpPr txBox="1"/>
          <p:nvPr/>
        </p:nvSpPr>
        <p:spPr>
          <a:xfrm>
            <a:off x="2526091" y="3751666"/>
            <a:ext cx="13235817" cy="2067224"/>
          </a:xfrm>
          <a:prstGeom prst="rect">
            <a:avLst/>
          </a:prstGeom>
        </p:spPr>
        <p:txBody>
          <a:bodyPr lIns="0" tIns="0" rIns="0" bIns="0" rtlCol="0" anchor="t">
            <a:spAutoFit/>
          </a:bodyPr>
          <a:lstStyle/>
          <a:p>
            <a:pPr algn="ctr">
              <a:lnSpc>
                <a:spcPts val="15976"/>
              </a:lnSpc>
              <a:spcBef>
                <a:spcPct val="0"/>
              </a:spcBef>
            </a:pPr>
            <a:r>
              <a:rPr lang="en-US" sz="11411">
                <a:solidFill>
                  <a:srgbClr val="FFFFFF"/>
                </a:solidFill>
                <a:latin typeface="Poppins ExtraBold"/>
              </a:rPr>
              <a:t>Thank You</a:t>
            </a:r>
          </a:p>
        </p:txBody>
      </p:sp>
      <p:sp>
        <p:nvSpPr>
          <p:cNvPr id="8" name="TextBox 8"/>
          <p:cNvSpPr txBox="1"/>
          <p:nvPr/>
        </p:nvSpPr>
        <p:spPr>
          <a:xfrm>
            <a:off x="4735488" y="5912111"/>
            <a:ext cx="8817024" cy="289848"/>
          </a:xfrm>
          <a:prstGeom prst="rect">
            <a:avLst/>
          </a:prstGeom>
        </p:spPr>
        <p:txBody>
          <a:bodyPr lIns="0" tIns="0" rIns="0" bIns="0" rtlCol="0" anchor="t">
            <a:spAutoFit/>
          </a:bodyPr>
          <a:lstStyle/>
          <a:p>
            <a:pPr algn="ctr">
              <a:lnSpc>
                <a:spcPts val="2466"/>
              </a:lnSpc>
              <a:spcBef>
                <a:spcPct val="0"/>
              </a:spcBef>
            </a:pPr>
            <a:r>
              <a:rPr lang="en-US" sz="1761" spc="1076">
                <a:solidFill>
                  <a:srgbClr val="F66E1A"/>
                </a:solidFill>
                <a:latin typeface="Open Sans"/>
              </a:rPr>
              <a:t>SLIDE PRESENTATIONS DESIGN</a:t>
            </a:r>
          </a:p>
        </p:txBody>
      </p:sp>
      <p:pic>
        <p:nvPicPr>
          <p:cNvPr id="9" name="Picture 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07292" y="6922308"/>
            <a:ext cx="4671984" cy="4671984"/>
          </a:xfrm>
          <a:prstGeom prst="rect">
            <a:avLst/>
          </a:prstGeom>
        </p:spPr>
      </p:pic>
      <p:pic>
        <p:nvPicPr>
          <p:cNvPr id="10" name="Picture 10"/>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856594" y="1028700"/>
            <a:ext cx="1391836" cy="1391836"/>
          </a:xfrm>
          <a:prstGeom prst="rect">
            <a:avLst/>
          </a:prstGeom>
        </p:spPr>
      </p:pic>
      <p:pic>
        <p:nvPicPr>
          <p:cNvPr id="11" name="Picture 11"/>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5465163" y="3776299"/>
            <a:ext cx="593492" cy="593492"/>
          </a:xfrm>
          <a:prstGeom prst="rect">
            <a:avLst/>
          </a:prstGeom>
        </p:spPr>
      </p:pic>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039570" y="7866464"/>
            <a:ext cx="1391836" cy="1391836"/>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229345" y="5917209"/>
            <a:ext cx="593492" cy="59349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7786" b="7786"/>
          <a:stretch>
            <a:fillRect/>
          </a:stretch>
        </p:blipFill>
        <p:spPr>
          <a:xfrm>
            <a:off x="0" y="0"/>
            <a:ext cx="18288000" cy="10287000"/>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8700" y="1028700"/>
            <a:ext cx="546184" cy="546184"/>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01792" y="4111077"/>
            <a:ext cx="15387143" cy="4839956"/>
          </a:xfrm>
          <a:prstGeom prst="rect">
            <a:avLst/>
          </a:prstGeom>
        </p:spPr>
      </p:pic>
      <p:sp>
        <p:nvSpPr>
          <p:cNvPr id="5" name="TextBox 5"/>
          <p:cNvSpPr txBox="1"/>
          <p:nvPr/>
        </p:nvSpPr>
        <p:spPr>
          <a:xfrm>
            <a:off x="4167367" y="923925"/>
            <a:ext cx="9953266" cy="1607859"/>
          </a:xfrm>
          <a:prstGeom prst="rect">
            <a:avLst/>
          </a:prstGeom>
        </p:spPr>
        <p:txBody>
          <a:bodyPr lIns="0" tIns="0" rIns="0" bIns="0" rtlCol="0" anchor="t">
            <a:spAutoFit/>
          </a:bodyPr>
          <a:lstStyle/>
          <a:p>
            <a:pPr algn="ctr">
              <a:lnSpc>
                <a:spcPts val="6402"/>
              </a:lnSpc>
              <a:spcBef>
                <a:spcPct val="0"/>
              </a:spcBef>
            </a:pPr>
            <a:r>
              <a:rPr lang="en-US" sz="4573" dirty="0">
                <a:solidFill>
                  <a:srgbClr val="F66E1A"/>
                </a:solidFill>
                <a:latin typeface="Inter Bold"/>
              </a:rPr>
              <a:t>ACROPOLIS INSTITUDE OF TECHNOLOGY AND RESEARCH</a:t>
            </a:r>
          </a:p>
        </p:txBody>
      </p:sp>
      <p:sp>
        <p:nvSpPr>
          <p:cNvPr id="6" name="TextBox 6"/>
          <p:cNvSpPr txBox="1"/>
          <p:nvPr/>
        </p:nvSpPr>
        <p:spPr>
          <a:xfrm>
            <a:off x="2784113" y="6120894"/>
            <a:ext cx="12172228" cy="1362850"/>
          </a:xfrm>
          <a:prstGeom prst="rect">
            <a:avLst/>
          </a:prstGeom>
        </p:spPr>
        <p:txBody>
          <a:bodyPr lIns="0" tIns="0" rIns="0" bIns="0" rtlCol="0" anchor="t">
            <a:spAutoFit/>
          </a:bodyPr>
          <a:lstStyle/>
          <a:p>
            <a:pPr algn="ctr">
              <a:lnSpc>
                <a:spcPts val="5374"/>
              </a:lnSpc>
            </a:pPr>
            <a:r>
              <a:rPr lang="en-US" sz="3839">
                <a:solidFill>
                  <a:srgbClr val="FFFFFF"/>
                </a:solidFill>
                <a:latin typeface="Poppins"/>
              </a:rPr>
              <a:t>SUBMITED TO                          SUBMITED BY</a:t>
            </a:r>
          </a:p>
          <a:p>
            <a:pPr algn="ctr">
              <a:lnSpc>
                <a:spcPts val="5374"/>
              </a:lnSpc>
              <a:spcBef>
                <a:spcPct val="0"/>
              </a:spcBef>
            </a:pPr>
            <a:r>
              <a:rPr lang="en-US" sz="3839">
                <a:solidFill>
                  <a:srgbClr val="FFFFFF"/>
                </a:solidFill>
                <a:latin typeface="Poppins"/>
              </a:rPr>
              <a:t>          Nidhi Nigam                           Mihir Joshi                      </a:t>
            </a:r>
          </a:p>
        </p:txBody>
      </p:sp>
      <p:pic>
        <p:nvPicPr>
          <p:cNvPr id="7" name="Picture 7"/>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236568" y="7523503"/>
            <a:ext cx="1095091" cy="1095091"/>
          </a:xfrm>
          <a:prstGeom prst="rect">
            <a:avLst/>
          </a:prstGeom>
        </p:spPr>
      </p:pic>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43076" y="5928923"/>
            <a:ext cx="593492" cy="593492"/>
          </a:xfrm>
          <a:prstGeom prst="rect">
            <a:avLst/>
          </a:prstGeom>
        </p:spPr>
      </p:pic>
      <p:pic>
        <p:nvPicPr>
          <p:cNvPr id="9" name="Picture 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0800000">
            <a:off x="14956342" y="1419902"/>
            <a:ext cx="1095091" cy="1095091"/>
          </a:xfrm>
          <a:prstGeom prst="rect">
            <a:avLst/>
          </a:prstGeom>
        </p:spPr>
      </p:pic>
      <p:pic>
        <p:nvPicPr>
          <p:cNvPr id="10" name="Picture 10"/>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0800000">
            <a:off x="16051432" y="4111077"/>
            <a:ext cx="593492" cy="593492"/>
          </a:xfrm>
          <a:prstGeom prst="rect">
            <a:avLst/>
          </a:prstGeom>
        </p:spPr>
      </p:pic>
      <p:sp>
        <p:nvSpPr>
          <p:cNvPr id="11" name="AutoShape 11"/>
          <p:cNvSpPr/>
          <p:nvPr/>
        </p:nvSpPr>
        <p:spPr>
          <a:xfrm>
            <a:off x="5640581" y="2562444"/>
            <a:ext cx="6492240" cy="0"/>
          </a:xfrm>
          <a:prstGeom prst="line">
            <a:avLst/>
          </a:prstGeom>
          <a:ln w="38100" cap="flat">
            <a:solidFill>
              <a:srgbClr val="000000"/>
            </a:solidFill>
            <a:prstDash val="solid"/>
            <a:headEnd type="none" w="sm" len="sm"/>
            <a:tailEnd type="none" w="sm" len="sm"/>
          </a:ln>
        </p:spPr>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43EE3"/>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28700" y="1028700"/>
            <a:ext cx="546184" cy="546184"/>
          </a:xfrm>
          <a:prstGeom prst="rect">
            <a:avLst/>
          </a:prstGeom>
        </p:spPr>
      </p:pic>
      <p:grpSp>
        <p:nvGrpSpPr>
          <p:cNvPr id="3" name="Group 3"/>
          <p:cNvGrpSpPr>
            <a:grpSpLocks noChangeAspect="1"/>
          </p:cNvGrpSpPr>
          <p:nvPr/>
        </p:nvGrpSpPr>
        <p:grpSpPr>
          <a:xfrm>
            <a:off x="3464083" y="0"/>
            <a:ext cx="11359834" cy="5679917"/>
            <a:chOff x="0" y="0"/>
            <a:chExt cx="6662420" cy="3331210"/>
          </a:xfrm>
        </p:grpSpPr>
        <p:sp>
          <p:nvSpPr>
            <p:cNvPr id="4" name="Freeform 4"/>
            <p:cNvSpPr/>
            <p:nvPr/>
          </p:nvSpPr>
          <p:spPr>
            <a:xfrm>
              <a:off x="0" y="0"/>
              <a:ext cx="6662420" cy="3331210"/>
            </a:xfrm>
            <a:custGeom>
              <a:avLst/>
              <a:gdLst/>
              <a:ahLst/>
              <a:cxnLst/>
              <a:rect l="l" t="t" r="r" b="b"/>
              <a:pathLst>
                <a:path w="6662420" h="3331210">
                  <a:moveTo>
                    <a:pt x="3331210" y="0"/>
                  </a:moveTo>
                  <a:lnTo>
                    <a:pt x="6662420" y="0"/>
                  </a:lnTo>
                  <a:cubicBezTo>
                    <a:pt x="6662420" y="1840230"/>
                    <a:pt x="5171440" y="3331210"/>
                    <a:pt x="3331210" y="3331210"/>
                  </a:cubicBezTo>
                  <a:cubicBezTo>
                    <a:pt x="1490980" y="3331210"/>
                    <a:pt x="0" y="1840230"/>
                    <a:pt x="0" y="0"/>
                  </a:cubicBezTo>
                  <a:lnTo>
                    <a:pt x="3331210" y="0"/>
                  </a:lnTo>
                  <a:close/>
                </a:path>
              </a:pathLst>
            </a:custGeom>
            <a:blipFill>
              <a:blip r:embed="rId4"/>
              <a:stretch>
                <a:fillRect t="-16363" b="-16363"/>
              </a:stretch>
            </a:blip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05735" y="5636740"/>
            <a:ext cx="15153564" cy="15153564"/>
          </a:xfrm>
          <a:prstGeom prst="rect">
            <a:avLst/>
          </a:prstGeom>
        </p:spPr>
      </p:pic>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5637540" y="3808507"/>
            <a:ext cx="951933" cy="951933"/>
          </a:xfrm>
          <a:prstGeom prst="rect">
            <a:avLst/>
          </a:prstGeom>
        </p:spPr>
      </p:pic>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750553" y="3715600"/>
            <a:ext cx="951933" cy="951933"/>
          </a:xfrm>
          <a:prstGeom prst="rect">
            <a:avLst/>
          </a:prstGeom>
        </p:spPr>
      </p:pic>
      <p:sp>
        <p:nvSpPr>
          <p:cNvPr id="8" name="TextBox 8"/>
          <p:cNvSpPr txBox="1"/>
          <p:nvPr/>
        </p:nvSpPr>
        <p:spPr>
          <a:xfrm>
            <a:off x="1973076" y="2397760"/>
            <a:ext cx="14538622" cy="7281546"/>
          </a:xfrm>
          <a:prstGeom prst="rect">
            <a:avLst/>
          </a:prstGeom>
        </p:spPr>
        <p:txBody>
          <a:bodyPr lIns="0" tIns="0" rIns="0" bIns="0" rtlCol="0" anchor="t">
            <a:spAutoFit/>
          </a:bodyPr>
          <a:lstStyle/>
          <a:p>
            <a:pPr algn="ctr">
              <a:lnSpc>
                <a:spcPts val="4479"/>
              </a:lnSpc>
              <a:spcBef>
                <a:spcPct val="0"/>
              </a:spcBef>
            </a:pPr>
            <a:r>
              <a:rPr lang="en-US" sz="3199" dirty="0">
                <a:solidFill>
                  <a:srgbClr val="000000"/>
                </a:solidFill>
                <a:latin typeface="Open Sans"/>
              </a:rPr>
              <a:t>A virtual assistant technology largely based on a Polish speech </a:t>
            </a:r>
            <a:r>
              <a:rPr lang="en-US" sz="3199" dirty="0" err="1">
                <a:solidFill>
                  <a:srgbClr val="000000"/>
                </a:solidFill>
                <a:latin typeface="Open Sans"/>
              </a:rPr>
              <a:t>synthesiser</a:t>
            </a:r>
            <a:r>
              <a:rPr lang="en-US" sz="3199" dirty="0">
                <a:solidFill>
                  <a:srgbClr val="000000"/>
                </a:solidFill>
                <a:latin typeface="Open Sans"/>
              </a:rPr>
              <a:t> named </a:t>
            </a:r>
            <a:r>
              <a:rPr lang="en-US" sz="3199" dirty="0" err="1">
                <a:solidFill>
                  <a:srgbClr val="000000"/>
                </a:solidFill>
                <a:latin typeface="Open Sans"/>
              </a:rPr>
              <a:t>Ivona</a:t>
            </a:r>
            <a:r>
              <a:rPr lang="en-US" sz="3199" dirty="0">
                <a:solidFill>
                  <a:srgbClr val="000000"/>
                </a:solidFill>
                <a:latin typeface="Open Sans"/>
              </a:rPr>
              <a:t>, bought by Amazon in 2013.It was first used in the Amazon Echo smart speaker and the Echo Dot, Echo Studio and Amazon Tap speakers developed by Amazon Lab126. It is capable of voice interaction, music playback, making to-do lists, setting alarms, streaming podcasts, playing audiobooks, and providing weather, traffic, sports, and other real-time information, such as news. Alexa can also control several smart devices using itself as a home automation system. Users are able to extend the Alexa capabilities by installing "skills" (additional functionality developed by third-party vendors, in other settings more commonly called apps) such as weather programs and audio features. It uses automatic speech recognition, natural language processing, and other forms of weak AI to perform these tasks. </a:t>
            </a:r>
          </a:p>
        </p:txBody>
      </p:sp>
      <p:sp>
        <p:nvSpPr>
          <p:cNvPr id="9" name="TextBox 9"/>
          <p:cNvSpPr txBox="1"/>
          <p:nvPr/>
        </p:nvSpPr>
        <p:spPr>
          <a:xfrm>
            <a:off x="8640473" y="820780"/>
            <a:ext cx="8885527" cy="859210"/>
          </a:xfrm>
          <a:prstGeom prst="rect">
            <a:avLst/>
          </a:prstGeom>
        </p:spPr>
        <p:txBody>
          <a:bodyPr wrap="square" lIns="0" tIns="0" rIns="0" bIns="0" rtlCol="0" anchor="t">
            <a:spAutoFit/>
          </a:bodyPr>
          <a:lstStyle/>
          <a:p>
            <a:pPr algn="ctr">
              <a:lnSpc>
                <a:spcPts val="6720"/>
              </a:lnSpc>
            </a:pPr>
            <a:r>
              <a:rPr lang="en-US" sz="5600" dirty="0">
                <a:solidFill>
                  <a:srgbClr val="000000"/>
                </a:solidFill>
                <a:latin typeface="Poppins Bold"/>
              </a:rPr>
              <a:t>About Alexa</a:t>
            </a:r>
          </a:p>
        </p:txBody>
      </p:sp>
      <p:pic>
        <p:nvPicPr>
          <p:cNvPr id="10" name="Picture 1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921308" y="11352313"/>
            <a:ext cx="9590391" cy="9590391"/>
          </a:xfrm>
          <a:prstGeom prst="rect">
            <a:avLst/>
          </a:prstGeom>
        </p:spPr>
      </p:pic>
      <p:pic>
        <p:nvPicPr>
          <p:cNvPr id="11" name="Picture 11"/>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986345" y="-2055356"/>
            <a:ext cx="4110713" cy="411071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6F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945237" y="1482778"/>
            <a:ext cx="1561364" cy="854492"/>
          </a:xfrm>
          <a:prstGeom prst="rect">
            <a:avLst/>
          </a:prstGeom>
        </p:spPr>
      </p:pic>
      <p:pic>
        <p:nvPicPr>
          <p:cNvPr id="3" name="Picture 3"/>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922914" y="2209164"/>
            <a:ext cx="850914" cy="850914"/>
          </a:xfrm>
          <a:prstGeom prst="rect">
            <a:avLst/>
          </a:prstGeom>
        </p:spPr>
      </p:pic>
      <p:pic>
        <p:nvPicPr>
          <p:cNvPr id="4" name="Picture 4"/>
          <p:cNvPicPr>
            <a:picLocks noChangeAspect="1"/>
          </p:cNvPicPr>
          <p:nvPr/>
        </p:nvPicPr>
        <p:blipFill>
          <a:blip r:embed="rId6"/>
          <a:srcRect l="386" t="12898" r="4227"/>
          <a:stretch>
            <a:fillRect/>
          </a:stretch>
        </p:blipFill>
        <p:spPr>
          <a:xfrm>
            <a:off x="1302745" y="2371889"/>
            <a:ext cx="15956555" cy="7107637"/>
          </a:xfrm>
          <a:prstGeom prst="rect">
            <a:avLst/>
          </a:prstGeom>
        </p:spPr>
      </p:pic>
      <p:sp>
        <p:nvSpPr>
          <p:cNvPr id="5" name="TextBox 5"/>
          <p:cNvSpPr txBox="1"/>
          <p:nvPr/>
        </p:nvSpPr>
        <p:spPr>
          <a:xfrm>
            <a:off x="1302745" y="678054"/>
            <a:ext cx="8908055" cy="1064394"/>
          </a:xfrm>
          <a:prstGeom prst="rect">
            <a:avLst/>
          </a:prstGeom>
        </p:spPr>
        <p:txBody>
          <a:bodyPr wrap="square" lIns="0" tIns="0" rIns="0" bIns="0" rtlCol="0" anchor="t">
            <a:spAutoFit/>
          </a:bodyPr>
          <a:lstStyle/>
          <a:p>
            <a:pPr>
              <a:lnSpc>
                <a:spcPts val="8321"/>
              </a:lnSpc>
              <a:spcBef>
                <a:spcPct val="0"/>
              </a:spcBef>
            </a:pPr>
            <a:r>
              <a:rPr lang="en-US" sz="5943" dirty="0">
                <a:solidFill>
                  <a:srgbClr val="000000"/>
                </a:solidFill>
                <a:latin typeface="Open Sans Light Bold"/>
              </a:rPr>
              <a:t>What is Alexa Skill  Set</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0" y="4219575"/>
            <a:ext cx="18288000" cy="3209925"/>
          </a:xfrm>
          <a:prstGeom prst="rect">
            <a:avLst/>
          </a:prstGeom>
        </p:spPr>
        <p:txBody>
          <a:bodyPr lIns="0" tIns="0" rIns="0" bIns="0" rtlCol="0" anchor="t">
            <a:spAutoFit/>
          </a:bodyPr>
          <a:lstStyle/>
          <a:p>
            <a:pPr algn="ctr">
              <a:lnSpc>
                <a:spcPts val="12599"/>
              </a:lnSpc>
            </a:pPr>
            <a:r>
              <a:rPr lang="en-US" sz="9000">
                <a:solidFill>
                  <a:srgbClr val="FFFFFF"/>
                </a:solidFill>
                <a:latin typeface="Canva Sans"/>
              </a:rPr>
              <a:t>For developing an alexa skills we are using voice flow website</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7786" b="7786"/>
          <a:stretch>
            <a:fillRect/>
          </a:stretch>
        </p:blipFill>
        <p:spPr>
          <a:xfrm>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18527" y="-1745836"/>
            <a:ext cx="6304087" cy="6304087"/>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915273" y="5804957"/>
            <a:ext cx="2284867" cy="2284867"/>
          </a:xfrm>
          <a:prstGeom prst="rect">
            <a:avLst/>
          </a:prstGeom>
        </p:spPr>
      </p:pic>
      <p:sp>
        <p:nvSpPr>
          <p:cNvPr id="5" name="TextBox 5"/>
          <p:cNvSpPr txBox="1"/>
          <p:nvPr/>
        </p:nvSpPr>
        <p:spPr>
          <a:xfrm>
            <a:off x="2009140" y="4668318"/>
            <a:ext cx="8507318" cy="3894811"/>
          </a:xfrm>
          <a:prstGeom prst="rect">
            <a:avLst/>
          </a:prstGeom>
        </p:spPr>
        <p:txBody>
          <a:bodyPr lIns="0" tIns="0" rIns="0" bIns="0" rtlCol="0" anchor="t">
            <a:spAutoFit/>
          </a:bodyPr>
          <a:lstStyle/>
          <a:p>
            <a:pPr>
              <a:lnSpc>
                <a:spcPts val="15275"/>
              </a:lnSpc>
              <a:spcBef>
                <a:spcPct val="0"/>
              </a:spcBef>
            </a:pPr>
            <a:r>
              <a:rPr lang="en-US" sz="10910" dirty="0">
                <a:solidFill>
                  <a:srgbClr val="FFFFFF"/>
                </a:solidFill>
                <a:latin typeface="Poppins ExtraBold"/>
              </a:rPr>
              <a:t>What is  </a:t>
            </a:r>
            <a:r>
              <a:rPr lang="en-US" sz="10910" dirty="0" err="1">
                <a:solidFill>
                  <a:srgbClr val="FFFFFF"/>
                </a:solidFill>
                <a:latin typeface="Poppins ExtraBold"/>
              </a:rPr>
              <a:t>voiceflow</a:t>
            </a:r>
            <a:endParaRPr lang="en-US" sz="10910" dirty="0">
              <a:solidFill>
                <a:srgbClr val="FFFFFF"/>
              </a:solidFill>
              <a:latin typeface="Poppins ExtraBold"/>
            </a:endParaRPr>
          </a:p>
        </p:txBody>
      </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8700" y="1028700"/>
            <a:ext cx="546184" cy="546184"/>
          </a:xfrm>
          <a:prstGeom prst="rect">
            <a:avLst/>
          </a:prstGeom>
        </p:spPr>
      </p:pic>
      <p:pic>
        <p:nvPicPr>
          <p:cNvPr id="7" name="Picture 7"/>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1193410" y="4082284"/>
            <a:ext cx="951933" cy="95193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6E1A"/>
        </a:solidFill>
        <a:effectLst/>
      </p:bgPr>
    </p:bg>
    <p:spTree>
      <p:nvGrpSpPr>
        <p:cNvPr id="1" name=""/>
        <p:cNvGrpSpPr/>
        <p:nvPr/>
      </p:nvGrpSpPr>
      <p:grpSpPr>
        <a:xfrm>
          <a:off x="0" y="0"/>
          <a:ext cx="0" cy="0"/>
          <a:chOff x="0" y="0"/>
          <a:chExt cx="0" cy="0"/>
        </a:xfrm>
      </p:grpSpPr>
      <p:sp>
        <p:nvSpPr>
          <p:cNvPr id="2" name="TextBox 2"/>
          <p:cNvSpPr txBox="1"/>
          <p:nvPr/>
        </p:nvSpPr>
        <p:spPr>
          <a:xfrm>
            <a:off x="768483" y="933450"/>
            <a:ext cx="16490817" cy="8826547"/>
          </a:xfrm>
          <a:prstGeom prst="rect">
            <a:avLst/>
          </a:prstGeom>
        </p:spPr>
        <p:txBody>
          <a:bodyPr lIns="0" tIns="0" rIns="0" bIns="0" rtlCol="0" anchor="t">
            <a:spAutoFit/>
          </a:bodyPr>
          <a:lstStyle/>
          <a:p>
            <a:pPr algn="just">
              <a:lnSpc>
                <a:spcPts val="6997"/>
              </a:lnSpc>
              <a:spcBef>
                <a:spcPct val="0"/>
              </a:spcBef>
            </a:pPr>
            <a:r>
              <a:rPr lang="en-US" sz="4998" dirty="0">
                <a:solidFill>
                  <a:srgbClr val="000000"/>
                </a:solidFill>
                <a:latin typeface="Open Sans"/>
              </a:rPr>
              <a:t>Conversational AI product teams use </a:t>
            </a:r>
            <a:r>
              <a:rPr lang="en-US" sz="4998" dirty="0" err="1">
                <a:solidFill>
                  <a:srgbClr val="000000"/>
                </a:solidFill>
                <a:latin typeface="Open Sans"/>
              </a:rPr>
              <a:t>Voiceflow</a:t>
            </a:r>
            <a:r>
              <a:rPr lang="en-US" sz="4998" dirty="0">
                <a:solidFill>
                  <a:srgbClr val="000000"/>
                </a:solidFill>
                <a:latin typeface="Open Sans"/>
              </a:rPr>
              <a:t> to design, test, and ship chat and voice assistants- together, faster, at </a:t>
            </a:r>
            <a:r>
              <a:rPr lang="en-US" sz="4998" dirty="0" err="1">
                <a:solidFill>
                  <a:srgbClr val="000000"/>
                </a:solidFill>
                <a:latin typeface="Open Sans"/>
              </a:rPr>
              <a:t>scale.Voiceflow</a:t>
            </a:r>
            <a:r>
              <a:rPr lang="en-US" sz="4998" dirty="0">
                <a:solidFill>
                  <a:srgbClr val="000000"/>
                </a:solidFill>
                <a:latin typeface="Open Sans"/>
              </a:rPr>
              <a:t> is the modern creative platform for teams that are conversation design oriented and product driven. </a:t>
            </a:r>
            <a:r>
              <a:rPr lang="en-US" sz="4998" dirty="0" err="1">
                <a:solidFill>
                  <a:srgbClr val="000000"/>
                </a:solidFill>
                <a:latin typeface="Open Sans"/>
              </a:rPr>
              <a:t>Voiceflow</a:t>
            </a:r>
            <a:r>
              <a:rPr lang="en-US" sz="4998" dirty="0">
                <a:solidFill>
                  <a:srgbClr val="000000"/>
                </a:solidFill>
                <a:latin typeface="Open Sans"/>
              </a:rPr>
              <a:t> unifies the design and prototyping workflow whilst making design-</a:t>
            </a:r>
            <a:r>
              <a:rPr lang="en-US" sz="4998" dirty="0" err="1">
                <a:solidFill>
                  <a:srgbClr val="000000"/>
                </a:solidFill>
                <a:latin typeface="Open Sans"/>
              </a:rPr>
              <a:t>dev</a:t>
            </a:r>
            <a:r>
              <a:rPr lang="en-US" sz="4998" dirty="0">
                <a:solidFill>
                  <a:srgbClr val="000000"/>
                </a:solidFill>
                <a:latin typeface="Open Sans"/>
              </a:rPr>
              <a:t> handoff, or launching live experiences, easy. We felt this problem in 2018, when building our own conversational apps, and set out to solve it with </a:t>
            </a:r>
            <a:r>
              <a:rPr lang="en-US" sz="4998" dirty="0" err="1">
                <a:solidFill>
                  <a:srgbClr val="000000"/>
                </a:solidFill>
                <a:latin typeface="Open Sans"/>
              </a:rPr>
              <a:t>Voiceflow</a:t>
            </a:r>
            <a:r>
              <a:rPr lang="en-US" sz="4998" dirty="0">
                <a:solidFill>
                  <a:srgbClr val="000000"/>
                </a:solidFill>
                <a:latin typeface="Open Sans"/>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7786" b="7786"/>
          <a:stretch>
            <a:fillRect/>
          </a:stretch>
        </p:blipFill>
        <p:spPr>
          <a:xfrm>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18527" y="-1745836"/>
            <a:ext cx="6304087" cy="6304087"/>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915273" y="5804957"/>
            <a:ext cx="2284867" cy="2284867"/>
          </a:xfrm>
          <a:prstGeom prst="rect">
            <a:avLst/>
          </a:prstGeom>
        </p:spPr>
      </p:pic>
      <p:sp>
        <p:nvSpPr>
          <p:cNvPr id="5" name="TextBox 5"/>
          <p:cNvSpPr txBox="1"/>
          <p:nvPr/>
        </p:nvSpPr>
        <p:spPr>
          <a:xfrm>
            <a:off x="2009140" y="4668318"/>
            <a:ext cx="8507318" cy="3894811"/>
          </a:xfrm>
          <a:prstGeom prst="rect">
            <a:avLst/>
          </a:prstGeom>
        </p:spPr>
        <p:txBody>
          <a:bodyPr lIns="0" tIns="0" rIns="0" bIns="0" rtlCol="0" anchor="t">
            <a:spAutoFit/>
          </a:bodyPr>
          <a:lstStyle/>
          <a:p>
            <a:pPr>
              <a:lnSpc>
                <a:spcPts val="15275"/>
              </a:lnSpc>
              <a:spcBef>
                <a:spcPct val="0"/>
              </a:spcBef>
            </a:pPr>
            <a:r>
              <a:rPr lang="en-US" sz="10910">
                <a:solidFill>
                  <a:srgbClr val="FFFFFF"/>
                </a:solidFill>
                <a:latin typeface="Poppins ExtraBold"/>
              </a:rPr>
              <a:t>How to use voiceflow</a:t>
            </a:r>
          </a:p>
        </p:txBody>
      </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8700" y="1028700"/>
            <a:ext cx="546184" cy="546184"/>
          </a:xfrm>
          <a:prstGeom prst="rect">
            <a:avLst/>
          </a:prstGeom>
        </p:spPr>
      </p:pic>
      <p:pic>
        <p:nvPicPr>
          <p:cNvPr id="7" name="Picture 7"/>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1193410" y="4082284"/>
            <a:ext cx="951933" cy="951933"/>
          </a:xfrm>
          <a:prstGeom prst="rect">
            <a:avLst/>
          </a:prstGeom>
        </p:spPr>
      </p:pic>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770927" y="-1593436"/>
            <a:ext cx="6304087" cy="6304087"/>
          </a:xfrm>
          <a:prstGeom prst="rect">
            <a:avLst/>
          </a:prstGeom>
        </p:spPr>
      </p:pic>
      <p:pic>
        <p:nvPicPr>
          <p:cNvPr id="9" name="Picture 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923327" y="-1441036"/>
            <a:ext cx="6304087" cy="630408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6E1A"/>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28700" y="1028700"/>
            <a:ext cx="546184" cy="546184"/>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858259" y="4230521"/>
            <a:ext cx="1447374" cy="1447374"/>
          </a:xfrm>
          <a:prstGeom prst="rect">
            <a:avLst/>
          </a:prstGeom>
        </p:spPr>
      </p:pic>
      <p:sp>
        <p:nvSpPr>
          <p:cNvPr id="4" name="TextBox 4"/>
          <p:cNvSpPr txBox="1"/>
          <p:nvPr/>
        </p:nvSpPr>
        <p:spPr>
          <a:xfrm>
            <a:off x="3683318" y="4832710"/>
            <a:ext cx="4873500" cy="905511"/>
          </a:xfrm>
          <a:prstGeom prst="rect">
            <a:avLst/>
          </a:prstGeom>
        </p:spPr>
        <p:txBody>
          <a:bodyPr lIns="0" tIns="0" rIns="0" bIns="0" rtlCol="0" anchor="t">
            <a:spAutoFit/>
          </a:bodyPr>
          <a:lstStyle/>
          <a:p>
            <a:pPr>
              <a:lnSpc>
                <a:spcPts val="3639"/>
              </a:lnSpc>
              <a:spcBef>
                <a:spcPct val="0"/>
              </a:spcBef>
            </a:pPr>
            <a:r>
              <a:rPr lang="en-US" sz="2599">
                <a:solidFill>
                  <a:srgbClr val="171616"/>
                </a:solidFill>
                <a:latin typeface="Open Sans"/>
              </a:rPr>
              <a:t>Frst of all we have to create a account on voiceflow website</a:t>
            </a:r>
          </a:p>
        </p:txBody>
      </p:sp>
      <p:sp>
        <p:nvSpPr>
          <p:cNvPr id="5" name="TextBox 5"/>
          <p:cNvSpPr txBox="1"/>
          <p:nvPr/>
        </p:nvSpPr>
        <p:spPr>
          <a:xfrm>
            <a:off x="1980299" y="4635866"/>
            <a:ext cx="1203294" cy="570010"/>
          </a:xfrm>
          <a:prstGeom prst="rect">
            <a:avLst/>
          </a:prstGeom>
        </p:spPr>
        <p:txBody>
          <a:bodyPr lIns="0" tIns="0" rIns="0" bIns="0" rtlCol="0" anchor="t">
            <a:spAutoFit/>
          </a:bodyPr>
          <a:lstStyle/>
          <a:p>
            <a:pPr algn="ctr">
              <a:lnSpc>
                <a:spcPts val="4672"/>
              </a:lnSpc>
              <a:spcBef>
                <a:spcPct val="0"/>
              </a:spcBef>
            </a:pPr>
            <a:r>
              <a:rPr lang="en-US" sz="3337">
                <a:solidFill>
                  <a:srgbClr val="FFFFFF"/>
                </a:solidFill>
                <a:latin typeface="Open Sans Bold"/>
              </a:rPr>
              <a:t>01</a:t>
            </a:r>
          </a:p>
        </p:txBody>
      </p:sp>
      <p:sp>
        <p:nvSpPr>
          <p:cNvPr id="6" name="TextBox 6"/>
          <p:cNvSpPr txBox="1"/>
          <p:nvPr/>
        </p:nvSpPr>
        <p:spPr>
          <a:xfrm>
            <a:off x="3683318" y="4343766"/>
            <a:ext cx="4873500" cy="448311"/>
          </a:xfrm>
          <a:prstGeom prst="rect">
            <a:avLst/>
          </a:prstGeom>
        </p:spPr>
        <p:txBody>
          <a:bodyPr lIns="0" tIns="0" rIns="0" bIns="0" rtlCol="0" anchor="t">
            <a:spAutoFit/>
          </a:bodyPr>
          <a:lstStyle/>
          <a:p>
            <a:pPr>
              <a:lnSpc>
                <a:spcPts val="3639"/>
              </a:lnSpc>
              <a:spcBef>
                <a:spcPct val="0"/>
              </a:spcBef>
            </a:pPr>
            <a:r>
              <a:rPr lang="en-US" sz="2599">
                <a:solidFill>
                  <a:srgbClr val="F66E1A"/>
                </a:solidFill>
                <a:latin typeface="Open Sans Bold"/>
              </a:rPr>
              <a:t>Acount creation</a:t>
            </a:r>
          </a:p>
        </p:txBody>
      </p:sp>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858259" y="6860932"/>
            <a:ext cx="1447374" cy="1447374"/>
          </a:xfrm>
          <a:prstGeom prst="rect">
            <a:avLst/>
          </a:prstGeom>
        </p:spPr>
      </p:pic>
      <p:sp>
        <p:nvSpPr>
          <p:cNvPr id="8" name="TextBox 8"/>
          <p:cNvSpPr txBox="1"/>
          <p:nvPr/>
        </p:nvSpPr>
        <p:spPr>
          <a:xfrm>
            <a:off x="3683318" y="7463121"/>
            <a:ext cx="4873500" cy="1362711"/>
          </a:xfrm>
          <a:prstGeom prst="rect">
            <a:avLst/>
          </a:prstGeom>
        </p:spPr>
        <p:txBody>
          <a:bodyPr lIns="0" tIns="0" rIns="0" bIns="0" rtlCol="0" anchor="t">
            <a:spAutoFit/>
          </a:bodyPr>
          <a:lstStyle/>
          <a:p>
            <a:pPr>
              <a:lnSpc>
                <a:spcPts val="3639"/>
              </a:lnSpc>
              <a:spcBef>
                <a:spcPct val="0"/>
              </a:spcBef>
            </a:pPr>
            <a:r>
              <a:rPr lang="en-US" sz="2599">
                <a:solidFill>
                  <a:srgbClr val="171616"/>
                </a:solidFill>
                <a:latin typeface="Open Sans"/>
              </a:rPr>
              <a:t>Select that what skill you have to work upon like chat , voice or alexa</a:t>
            </a:r>
          </a:p>
        </p:txBody>
      </p:sp>
      <p:sp>
        <p:nvSpPr>
          <p:cNvPr id="9" name="TextBox 9"/>
          <p:cNvSpPr txBox="1"/>
          <p:nvPr/>
        </p:nvSpPr>
        <p:spPr>
          <a:xfrm>
            <a:off x="1980299" y="7266277"/>
            <a:ext cx="1203294" cy="570010"/>
          </a:xfrm>
          <a:prstGeom prst="rect">
            <a:avLst/>
          </a:prstGeom>
        </p:spPr>
        <p:txBody>
          <a:bodyPr lIns="0" tIns="0" rIns="0" bIns="0" rtlCol="0" anchor="t">
            <a:spAutoFit/>
          </a:bodyPr>
          <a:lstStyle/>
          <a:p>
            <a:pPr algn="ctr">
              <a:lnSpc>
                <a:spcPts val="4672"/>
              </a:lnSpc>
              <a:spcBef>
                <a:spcPct val="0"/>
              </a:spcBef>
            </a:pPr>
            <a:r>
              <a:rPr lang="en-US" sz="3337">
                <a:solidFill>
                  <a:srgbClr val="FFFFFF"/>
                </a:solidFill>
                <a:latin typeface="Open Sans Bold"/>
              </a:rPr>
              <a:t>03</a:t>
            </a:r>
          </a:p>
        </p:txBody>
      </p:sp>
      <p:sp>
        <p:nvSpPr>
          <p:cNvPr id="10" name="TextBox 10"/>
          <p:cNvSpPr txBox="1"/>
          <p:nvPr/>
        </p:nvSpPr>
        <p:spPr>
          <a:xfrm>
            <a:off x="3683318" y="6974177"/>
            <a:ext cx="4873500" cy="448311"/>
          </a:xfrm>
          <a:prstGeom prst="rect">
            <a:avLst/>
          </a:prstGeom>
        </p:spPr>
        <p:txBody>
          <a:bodyPr lIns="0" tIns="0" rIns="0" bIns="0" rtlCol="0" anchor="t">
            <a:spAutoFit/>
          </a:bodyPr>
          <a:lstStyle/>
          <a:p>
            <a:pPr>
              <a:lnSpc>
                <a:spcPts val="3639"/>
              </a:lnSpc>
              <a:spcBef>
                <a:spcPct val="0"/>
              </a:spcBef>
            </a:pPr>
            <a:r>
              <a:rPr lang="en-US" sz="2599">
                <a:solidFill>
                  <a:srgbClr val="F66E1A"/>
                </a:solidFill>
                <a:latin typeface="Open Sans Bold"/>
              </a:rPr>
              <a:t>Select Intrest</a:t>
            </a:r>
          </a:p>
        </p:txBody>
      </p:sp>
      <p:pic>
        <p:nvPicPr>
          <p:cNvPr id="11" name="Picture 11"/>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731182" y="4230521"/>
            <a:ext cx="1447374" cy="1447374"/>
          </a:xfrm>
          <a:prstGeom prst="rect">
            <a:avLst/>
          </a:prstGeom>
        </p:spPr>
      </p:pic>
      <p:sp>
        <p:nvSpPr>
          <p:cNvPr id="12" name="TextBox 12"/>
          <p:cNvSpPr txBox="1"/>
          <p:nvPr/>
        </p:nvSpPr>
        <p:spPr>
          <a:xfrm>
            <a:off x="11556241" y="4832710"/>
            <a:ext cx="4873500" cy="905511"/>
          </a:xfrm>
          <a:prstGeom prst="rect">
            <a:avLst/>
          </a:prstGeom>
        </p:spPr>
        <p:txBody>
          <a:bodyPr lIns="0" tIns="0" rIns="0" bIns="0" rtlCol="0" anchor="t">
            <a:spAutoFit/>
          </a:bodyPr>
          <a:lstStyle/>
          <a:p>
            <a:pPr>
              <a:lnSpc>
                <a:spcPts val="3639"/>
              </a:lnSpc>
              <a:spcBef>
                <a:spcPct val="0"/>
              </a:spcBef>
            </a:pPr>
            <a:r>
              <a:rPr lang="en-US" sz="2599">
                <a:solidFill>
                  <a:srgbClr val="171616"/>
                </a:solidFill>
                <a:latin typeface="Open Sans"/>
              </a:rPr>
              <a:t>Here we have lon in on the voiceflow website</a:t>
            </a:r>
          </a:p>
        </p:txBody>
      </p:sp>
      <p:sp>
        <p:nvSpPr>
          <p:cNvPr id="13" name="TextBox 13"/>
          <p:cNvSpPr txBox="1"/>
          <p:nvPr/>
        </p:nvSpPr>
        <p:spPr>
          <a:xfrm>
            <a:off x="9853222" y="4635866"/>
            <a:ext cx="1203294" cy="570010"/>
          </a:xfrm>
          <a:prstGeom prst="rect">
            <a:avLst/>
          </a:prstGeom>
        </p:spPr>
        <p:txBody>
          <a:bodyPr lIns="0" tIns="0" rIns="0" bIns="0" rtlCol="0" anchor="t">
            <a:spAutoFit/>
          </a:bodyPr>
          <a:lstStyle/>
          <a:p>
            <a:pPr algn="ctr">
              <a:lnSpc>
                <a:spcPts val="4672"/>
              </a:lnSpc>
              <a:spcBef>
                <a:spcPct val="0"/>
              </a:spcBef>
            </a:pPr>
            <a:r>
              <a:rPr lang="en-US" sz="3337">
                <a:solidFill>
                  <a:srgbClr val="FFFFFF"/>
                </a:solidFill>
                <a:latin typeface="Open Sans Bold"/>
              </a:rPr>
              <a:t>02</a:t>
            </a:r>
          </a:p>
        </p:txBody>
      </p:sp>
      <p:sp>
        <p:nvSpPr>
          <p:cNvPr id="14" name="TextBox 14"/>
          <p:cNvSpPr txBox="1"/>
          <p:nvPr/>
        </p:nvSpPr>
        <p:spPr>
          <a:xfrm>
            <a:off x="11556241" y="4343766"/>
            <a:ext cx="4873500" cy="448311"/>
          </a:xfrm>
          <a:prstGeom prst="rect">
            <a:avLst/>
          </a:prstGeom>
        </p:spPr>
        <p:txBody>
          <a:bodyPr lIns="0" tIns="0" rIns="0" bIns="0" rtlCol="0" anchor="t">
            <a:spAutoFit/>
          </a:bodyPr>
          <a:lstStyle/>
          <a:p>
            <a:pPr>
              <a:lnSpc>
                <a:spcPts val="3639"/>
              </a:lnSpc>
              <a:spcBef>
                <a:spcPct val="0"/>
              </a:spcBef>
            </a:pPr>
            <a:r>
              <a:rPr lang="en-US" sz="2599">
                <a:solidFill>
                  <a:srgbClr val="F66E1A"/>
                </a:solidFill>
                <a:latin typeface="Open Sans Bold"/>
              </a:rPr>
              <a:t>Log in</a:t>
            </a:r>
          </a:p>
        </p:txBody>
      </p:sp>
      <p:pic>
        <p:nvPicPr>
          <p:cNvPr id="15" name="Picture 1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731182" y="6860932"/>
            <a:ext cx="1447374" cy="1447374"/>
          </a:xfrm>
          <a:prstGeom prst="rect">
            <a:avLst/>
          </a:prstGeom>
        </p:spPr>
      </p:pic>
      <p:sp>
        <p:nvSpPr>
          <p:cNvPr id="16" name="TextBox 16"/>
          <p:cNvSpPr txBox="1"/>
          <p:nvPr/>
        </p:nvSpPr>
        <p:spPr>
          <a:xfrm>
            <a:off x="11556241" y="7463121"/>
            <a:ext cx="4873500" cy="905511"/>
          </a:xfrm>
          <a:prstGeom prst="rect">
            <a:avLst/>
          </a:prstGeom>
        </p:spPr>
        <p:txBody>
          <a:bodyPr lIns="0" tIns="0" rIns="0" bIns="0" rtlCol="0" anchor="t">
            <a:spAutoFit/>
          </a:bodyPr>
          <a:lstStyle/>
          <a:p>
            <a:pPr>
              <a:lnSpc>
                <a:spcPts val="3639"/>
              </a:lnSpc>
              <a:spcBef>
                <a:spcPct val="0"/>
              </a:spcBef>
            </a:pPr>
            <a:r>
              <a:rPr lang="en-US" sz="2599">
                <a:solidFill>
                  <a:srgbClr val="171616"/>
                </a:solidFill>
                <a:latin typeface="Open Sans"/>
              </a:rPr>
              <a:t>Now you can create any alexa skills</a:t>
            </a:r>
          </a:p>
        </p:txBody>
      </p:sp>
      <p:sp>
        <p:nvSpPr>
          <p:cNvPr id="17" name="TextBox 17"/>
          <p:cNvSpPr txBox="1"/>
          <p:nvPr/>
        </p:nvSpPr>
        <p:spPr>
          <a:xfrm>
            <a:off x="9853222" y="7266277"/>
            <a:ext cx="1203294" cy="570010"/>
          </a:xfrm>
          <a:prstGeom prst="rect">
            <a:avLst/>
          </a:prstGeom>
        </p:spPr>
        <p:txBody>
          <a:bodyPr lIns="0" tIns="0" rIns="0" bIns="0" rtlCol="0" anchor="t">
            <a:spAutoFit/>
          </a:bodyPr>
          <a:lstStyle/>
          <a:p>
            <a:pPr algn="ctr">
              <a:lnSpc>
                <a:spcPts val="4672"/>
              </a:lnSpc>
              <a:spcBef>
                <a:spcPct val="0"/>
              </a:spcBef>
            </a:pPr>
            <a:r>
              <a:rPr lang="en-US" sz="3337">
                <a:solidFill>
                  <a:srgbClr val="FFFFFF"/>
                </a:solidFill>
                <a:latin typeface="Open Sans Bold"/>
              </a:rPr>
              <a:t>04</a:t>
            </a:r>
          </a:p>
        </p:txBody>
      </p:sp>
      <p:sp>
        <p:nvSpPr>
          <p:cNvPr id="18" name="TextBox 18"/>
          <p:cNvSpPr txBox="1"/>
          <p:nvPr/>
        </p:nvSpPr>
        <p:spPr>
          <a:xfrm>
            <a:off x="11556241" y="6974177"/>
            <a:ext cx="4873500" cy="448311"/>
          </a:xfrm>
          <a:prstGeom prst="rect">
            <a:avLst/>
          </a:prstGeom>
        </p:spPr>
        <p:txBody>
          <a:bodyPr lIns="0" tIns="0" rIns="0" bIns="0" rtlCol="0" anchor="t">
            <a:spAutoFit/>
          </a:bodyPr>
          <a:lstStyle/>
          <a:p>
            <a:pPr>
              <a:lnSpc>
                <a:spcPts val="3639"/>
              </a:lnSpc>
              <a:spcBef>
                <a:spcPct val="0"/>
              </a:spcBef>
            </a:pPr>
            <a:r>
              <a:rPr lang="en-US" sz="2599">
                <a:solidFill>
                  <a:srgbClr val="F66E1A"/>
                </a:solidFill>
                <a:latin typeface="Open Sans Bold"/>
              </a:rPr>
              <a:t>Create Skill</a:t>
            </a:r>
          </a:p>
        </p:txBody>
      </p:sp>
      <p:sp>
        <p:nvSpPr>
          <p:cNvPr id="19" name="TextBox 19"/>
          <p:cNvSpPr txBox="1"/>
          <p:nvPr/>
        </p:nvSpPr>
        <p:spPr>
          <a:xfrm>
            <a:off x="1980299" y="971550"/>
            <a:ext cx="14026835" cy="904875"/>
          </a:xfrm>
          <a:prstGeom prst="rect">
            <a:avLst/>
          </a:prstGeom>
        </p:spPr>
        <p:txBody>
          <a:bodyPr lIns="0" tIns="0" rIns="0" bIns="0" rtlCol="0" anchor="t">
            <a:spAutoFit/>
          </a:bodyPr>
          <a:lstStyle/>
          <a:p>
            <a:pPr algn="ctr">
              <a:lnSpc>
                <a:spcPts val="6720"/>
              </a:lnSpc>
            </a:pPr>
            <a:r>
              <a:rPr lang="en-US" sz="5600">
                <a:solidFill>
                  <a:srgbClr val="171616"/>
                </a:solidFill>
                <a:latin typeface="Poppins Bold"/>
              </a:rPr>
              <a:t>How to Develop our own alexa skills</a:t>
            </a:r>
          </a:p>
        </p:txBody>
      </p:sp>
      <p:sp>
        <p:nvSpPr>
          <p:cNvPr id="20" name="TextBox 20"/>
          <p:cNvSpPr txBox="1"/>
          <p:nvPr/>
        </p:nvSpPr>
        <p:spPr>
          <a:xfrm>
            <a:off x="3592946" y="2394100"/>
            <a:ext cx="10375999" cy="960121"/>
          </a:xfrm>
          <a:prstGeom prst="rect">
            <a:avLst/>
          </a:prstGeom>
        </p:spPr>
        <p:txBody>
          <a:bodyPr lIns="0" tIns="0" rIns="0" bIns="0" rtlCol="0" anchor="t">
            <a:spAutoFit/>
          </a:bodyPr>
          <a:lstStyle/>
          <a:p>
            <a:pPr algn="ctr">
              <a:lnSpc>
                <a:spcPts val="3779"/>
              </a:lnSpc>
            </a:pPr>
            <a:r>
              <a:rPr lang="en-US" sz="2699">
                <a:solidFill>
                  <a:srgbClr val="000000"/>
                </a:solidFill>
                <a:latin typeface="Canva Sans"/>
              </a:rPr>
              <a:t>We are using a website called </a:t>
            </a:r>
            <a:r>
              <a:rPr lang="en-US" sz="2699">
                <a:solidFill>
                  <a:srgbClr val="000000"/>
                </a:solidFill>
                <a:latin typeface="Canva Sans Bold"/>
              </a:rPr>
              <a:t>voiceflow.com</a:t>
            </a:r>
            <a:r>
              <a:rPr lang="en-US" sz="2699">
                <a:solidFill>
                  <a:srgbClr val="000000"/>
                </a:solidFill>
                <a:latin typeface="Canva Sans"/>
              </a:rPr>
              <a:t> for creating alexa </a:t>
            </a:r>
          </a:p>
          <a:p>
            <a:pPr algn="ctr">
              <a:lnSpc>
                <a:spcPts val="3779"/>
              </a:lnSpc>
            </a:pPr>
            <a:r>
              <a:rPr lang="en-US" sz="2699">
                <a:solidFill>
                  <a:srgbClr val="000000"/>
                </a:solidFill>
                <a:latin typeface="Canva Sans"/>
              </a:rPr>
              <a:t>Here are the main stpes for creating an alexa skills</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617</Words>
  <Application>Microsoft Office PowerPoint</Application>
  <PresentationFormat>Custom</PresentationFormat>
  <Paragraphs>57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Alexa Skills</dc:title>
  <cp:lastModifiedBy>mihirjoshi2602@gmail.com</cp:lastModifiedBy>
  <cp:revision>8</cp:revision>
  <dcterms:created xsi:type="dcterms:W3CDTF">2006-08-16T00:00:00Z</dcterms:created>
  <dcterms:modified xsi:type="dcterms:W3CDTF">2022-11-26T08:47:50Z</dcterms:modified>
  <dc:identifier>DAFRWWvdefQ</dc:identifier>
</cp:coreProperties>
</file>