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7552" y="3496055"/>
            <a:ext cx="6396228" cy="2246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3773" y="373125"/>
            <a:ext cx="3616452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235" y="2100401"/>
            <a:ext cx="7615529" cy="3542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ational_linguistics" TargetMode="External"/><Relationship Id="rId2" Type="http://schemas.openxmlformats.org/officeDocument/2006/relationships/hyperlink" Target="http://en.wikipedia.org/wiki/Lingu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Lemma_(morphology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1159226"/>
            <a:ext cx="7001509" cy="11288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892810" algn="ctr">
              <a:lnSpc>
                <a:spcPts val="4320"/>
              </a:lnSpc>
              <a:spcBef>
                <a:spcPts val="640"/>
              </a:spcBef>
              <a:tabLst>
                <a:tab pos="3790950" algn="l"/>
              </a:tabLst>
            </a:pP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</a:rPr>
              <a:t>Naïve </a:t>
            </a:r>
            <a:r>
              <a:rPr lang="en-GB" sz="2800" dirty="0" err="1" smtClean="0">
                <a:solidFill>
                  <a:schemeClr val="bg1">
                    <a:lumMod val="95000"/>
                  </a:schemeClr>
                </a:solidFill>
              </a:rPr>
              <a:t>Bayes</a:t>
            </a: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</a:rPr>
              <a:t> for Text Classification:</a:t>
            </a:r>
            <a:br>
              <a:rPr lang="en-GB" sz="2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2800" dirty="0" smtClean="0">
                <a:solidFill>
                  <a:schemeClr val="bg1">
                    <a:lumMod val="95000"/>
                  </a:schemeClr>
                </a:solidFill>
              </a:rPr>
              <a:t>Spam Detection</a:t>
            </a:r>
            <a:endParaRPr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4754" y="3568064"/>
            <a:ext cx="3811904" cy="2677656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314450" algn="r">
              <a:lnSpc>
                <a:spcPct val="100000"/>
              </a:lnSpc>
              <a:spcBef>
                <a:spcPts val="1680"/>
              </a:spcBef>
            </a:pPr>
            <a:r>
              <a:rPr lang="en-IN" sz="2400" spc="-5" dirty="0" smtClean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DONE </a:t>
            </a:r>
            <a:r>
              <a:rPr sz="2400" spc="-5" smtClean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BY</a:t>
            </a:r>
            <a:r>
              <a:rPr lang="en-IN" sz="2400" spc="-5" dirty="0" smtClean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:</a:t>
            </a:r>
            <a:endParaRPr sz="2400">
              <a:solidFill>
                <a:schemeClr val="bg1">
                  <a:lumMod val="95000"/>
                </a:schemeClr>
              </a:solidFill>
              <a:latin typeface="TeXGyreSchola"/>
              <a:cs typeface="TeXGyreSchola"/>
            </a:endParaRPr>
          </a:p>
          <a:p>
            <a:pPr marR="5080" algn="r">
              <a:lnSpc>
                <a:spcPct val="100000"/>
              </a:lnSpc>
              <a:spcBef>
                <a:spcPts val="1585"/>
              </a:spcBef>
            </a:pP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Mihir Lakhani (PES2201800071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)</a:t>
            </a:r>
          </a:p>
          <a:p>
            <a:pPr marR="5080" algn="r">
              <a:lnSpc>
                <a:spcPct val="100000"/>
              </a:lnSpc>
              <a:spcBef>
                <a:spcPts val="1585"/>
              </a:spcBef>
            </a:pP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Alex Stuart</a:t>
            </a:r>
          </a:p>
          <a:p>
            <a:pPr marR="5080" algn="r">
              <a:lnSpc>
                <a:spcPct val="100000"/>
              </a:lnSpc>
              <a:spcBef>
                <a:spcPts val="1585"/>
              </a:spcBef>
            </a:pPr>
            <a:r>
              <a:rPr lang="en-IN" sz="2400" smtClean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(PES2201800360)</a:t>
            </a:r>
            <a:endParaRPr sz="2400">
              <a:solidFill>
                <a:schemeClr val="bg1">
                  <a:lumMod val="95000"/>
                </a:schemeClr>
              </a:solidFill>
              <a:latin typeface="TeXGyreSchola"/>
              <a:cs typeface="TeXGyreSchol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71801"/>
            <a:ext cx="5171617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9503" y="960247"/>
            <a:ext cx="60445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REMOVAL OF </a:t>
            </a:r>
            <a:r>
              <a:rPr spc="-10" dirty="0"/>
              <a:t>STOP</a:t>
            </a:r>
            <a:r>
              <a:rPr spc="-20" dirty="0"/>
              <a:t> </a:t>
            </a:r>
            <a:r>
              <a:rPr spc="-5" dirty="0"/>
              <a:t>WORD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235" y="2088172"/>
            <a:ext cx="7518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Sometimes,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extremely common word which would appear 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be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very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little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value in helping select documents</a:t>
            </a:r>
            <a:r>
              <a:rPr sz="2000" spc="-23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matching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user need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are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excluded from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vocabulary</a:t>
            </a:r>
            <a:r>
              <a:rPr sz="2000" spc="-18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eXGyreSchola"/>
                <a:cs typeface="TeXGyreSchola"/>
              </a:rPr>
              <a:t>entirely.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1064133"/>
            <a:ext cx="53854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REQUIREMENT</a:t>
            </a:r>
            <a:r>
              <a:rPr sz="3100" spc="-25" dirty="0"/>
              <a:t> </a:t>
            </a:r>
            <a:r>
              <a:rPr sz="3100" spc="-10" dirty="0"/>
              <a:t>ANALYSIS</a:t>
            </a:r>
            <a:endParaRPr sz="3100"/>
          </a:p>
        </p:txBody>
      </p:sp>
      <p:sp>
        <p:nvSpPr>
          <p:cNvPr id="20" name="object 20"/>
          <p:cNvSpPr txBox="1"/>
          <p:nvPr/>
        </p:nvSpPr>
        <p:spPr>
          <a:xfrm>
            <a:off x="764235" y="1998473"/>
            <a:ext cx="7450455" cy="368490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1900" spc="-5">
                <a:solidFill>
                  <a:srgbClr val="FFFFFF"/>
                </a:solidFill>
                <a:latin typeface="TeXGyreSchola"/>
                <a:cs typeface="TeXGyreSchola"/>
              </a:rPr>
              <a:t>Functional</a:t>
            </a:r>
            <a:r>
              <a:rPr sz="1900" spc="5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smtClean="0">
                <a:solidFill>
                  <a:srgbClr val="FFFFFF"/>
                </a:solidFill>
                <a:latin typeface="TeXGyreSchola"/>
                <a:cs typeface="TeXGyreSchola"/>
              </a:rPr>
              <a:t>Requirement</a:t>
            </a:r>
            <a:r>
              <a:rPr lang="en-IN" sz="1900" spc="-5" dirty="0" smtClean="0">
                <a:solidFill>
                  <a:srgbClr val="FFFFFF"/>
                </a:solidFill>
                <a:latin typeface="TeXGyreSchola"/>
                <a:cs typeface="TeXGyreSchola"/>
              </a:rPr>
              <a:t>:</a:t>
            </a:r>
            <a:endParaRPr sz="1900">
              <a:latin typeface="TeXGyreSchola"/>
              <a:cs typeface="TeXGyreSchola"/>
            </a:endParaRPr>
          </a:p>
          <a:p>
            <a:pPr marL="12700" marR="5080" algn="just">
              <a:lnSpc>
                <a:spcPct val="100000"/>
              </a:lnSpc>
              <a:spcBef>
                <a:spcPts val="1000"/>
              </a:spcBef>
            </a:pPr>
            <a:r>
              <a:rPr sz="1900" spc="-9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classify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e-mails which is done by first taking out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feature 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vector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extraction which involves first taking out whether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word  is a spam or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not.</a:t>
            </a:r>
            <a:endParaRPr sz="1900">
              <a:latin typeface="TeXGyreSchola"/>
              <a:cs typeface="TeXGyreSchola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900" spc="-5">
                <a:solidFill>
                  <a:srgbClr val="FFFFFF"/>
                </a:solidFill>
                <a:latin typeface="TeXGyreSchola"/>
                <a:cs typeface="TeXGyreSchola"/>
              </a:rPr>
              <a:t>Non-Functional</a:t>
            </a:r>
            <a:r>
              <a:rPr sz="1900" spc="5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smtClean="0">
                <a:solidFill>
                  <a:srgbClr val="FFFFFF"/>
                </a:solidFill>
                <a:latin typeface="TeXGyreSchola"/>
                <a:cs typeface="TeXGyreSchola"/>
              </a:rPr>
              <a:t>Requirement</a:t>
            </a:r>
            <a:r>
              <a:rPr lang="en-IN" sz="1900" spc="-5" dirty="0" smtClean="0">
                <a:solidFill>
                  <a:srgbClr val="FFFFFF"/>
                </a:solidFill>
                <a:latin typeface="TeXGyreSchola"/>
                <a:cs typeface="TeXGyreSchola"/>
              </a:rPr>
              <a:t>:</a:t>
            </a:r>
            <a:endParaRPr sz="1900">
              <a:latin typeface="TeXGyreSchola"/>
              <a:cs typeface="TeXGyreSchola"/>
            </a:endParaRPr>
          </a:p>
          <a:p>
            <a:pPr marL="12700" marR="1445260">
              <a:lnSpc>
                <a:spcPct val="143700"/>
              </a:lnSpc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Ensures high availability of email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data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here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datasets. 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User should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get 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result as fast as</a:t>
            </a:r>
            <a:r>
              <a:rPr sz="1900" spc="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possible.</a:t>
            </a:r>
            <a:endParaRPr sz="1900">
              <a:latin typeface="TeXGyreSchola"/>
              <a:cs typeface="TeXGyreSchola"/>
            </a:endParaRPr>
          </a:p>
          <a:p>
            <a:pPr marL="12700" marR="50800">
              <a:lnSpc>
                <a:spcPct val="100000"/>
              </a:lnSpc>
              <a:spcBef>
                <a:spcPts val="1010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It should be easy to use i.e., user is just required to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type 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words  and click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then 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result is displayed or user is just required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to 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enter a pair of reasonable</a:t>
            </a:r>
            <a:r>
              <a:rPr sz="1900" spc="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sentence.</a:t>
            </a:r>
            <a:endParaRPr sz="19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1521" y="960247"/>
            <a:ext cx="20523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TESTING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4235" y="2088172"/>
            <a:ext cx="7473315" cy="2475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lang="en-IN" sz="2000" dirty="0">
                <a:solidFill>
                  <a:srgbClr val="FFFFFF"/>
                </a:solidFill>
                <a:latin typeface="TeXGyreSchola"/>
                <a:cs typeface="TeXGyreSchola"/>
              </a:rPr>
              <a:t>W</a:t>
            </a:r>
            <a:r>
              <a:rPr sz="2000" smtClean="0">
                <a:solidFill>
                  <a:srgbClr val="FFFFFF"/>
                </a:solidFill>
                <a:latin typeface="TeXGyreSchola"/>
                <a:cs typeface="TeXGyreSchola"/>
              </a:rPr>
              <a:t>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tested the datasets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and found out which e-mail is</a:t>
            </a:r>
            <a:r>
              <a:rPr sz="2000" spc="-21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</a:t>
            </a:r>
            <a:endParaRPr sz="20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which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mail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 non spam indicated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0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1</a:t>
            </a:r>
            <a:r>
              <a:rPr sz="2000" spc="-1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eXGyreSchola"/>
                <a:cs typeface="TeXGyreSchola"/>
              </a:rPr>
              <a:t>respectively.</a:t>
            </a:r>
            <a:endParaRPr sz="2000">
              <a:latin typeface="TeXGyreSchola"/>
              <a:cs typeface="TeXGyreSchola"/>
            </a:endParaRPr>
          </a:p>
          <a:p>
            <a:pPr marL="241300" marR="125730" indent="-228600">
              <a:lnSpc>
                <a:spcPct val="120000"/>
              </a:lnSpc>
              <a:spcBef>
                <a:spcPts val="994"/>
              </a:spcBef>
              <a:buClr>
                <a:srgbClr val="FFFFFF"/>
              </a:buClr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000" spc="-55" dirty="0">
                <a:solidFill>
                  <a:srgbClr val="FFFFFF"/>
                </a:solidFill>
                <a:latin typeface="TeXGyreSchola"/>
                <a:cs typeface="TeXGyreSchola"/>
              </a:rPr>
              <a:t>We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calculated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feature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vector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know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whether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it is</a:t>
            </a:r>
            <a:r>
              <a:rPr sz="2000" spc="-14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  or</a:t>
            </a:r>
            <a:r>
              <a:rPr sz="2000" spc="-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non-spam</a:t>
            </a:r>
            <a:endParaRPr sz="2000">
              <a:latin typeface="TeXGyreSchola"/>
              <a:cs typeface="TeXGyreSchola"/>
            </a:endParaRPr>
          </a:p>
          <a:p>
            <a:pPr marL="241300" marR="353695" indent="-228600">
              <a:lnSpc>
                <a:spcPct val="12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Using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that feature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vector Naïve Bayes Algorithm works</a:t>
            </a:r>
            <a:r>
              <a:rPr sz="2000" spc="-35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by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comparing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trained data 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test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</a:t>
            </a:r>
            <a:r>
              <a:rPr sz="2000" spc="-15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5990" y="960247"/>
            <a:ext cx="21837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dirty="0"/>
              <a:t>S</a:t>
            </a:r>
            <a:r>
              <a:rPr spc="-10" dirty="0"/>
              <a:t>ET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4235" y="2088172"/>
            <a:ext cx="7196455" cy="16160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Dataset is a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collection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or related information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that</a:t>
            </a:r>
            <a:r>
              <a:rPr sz="2000" spc="-229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</a:t>
            </a:r>
            <a:endParaRPr sz="20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composed for separate</a:t>
            </a:r>
            <a:r>
              <a:rPr sz="2000" spc="-1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elements.</a:t>
            </a:r>
            <a:endParaRPr sz="2000">
              <a:latin typeface="TeXGyreSchola"/>
              <a:cs typeface="TeXGyreSchola"/>
            </a:endParaRPr>
          </a:p>
          <a:p>
            <a:pPr marL="241300" marR="21590" indent="-228600">
              <a:lnSpc>
                <a:spcPct val="120000"/>
              </a:lnSpc>
              <a:spcBef>
                <a:spcPts val="994"/>
              </a:spcBef>
              <a:buClr>
                <a:srgbClr val="FFFFFF"/>
              </a:buClr>
              <a:buFont typeface="Arial"/>
              <a:buChar char="•"/>
              <a:tabLst>
                <a:tab pos="297180" algn="l"/>
                <a:tab pos="297815" algn="l"/>
                <a:tab pos="676910" algn="l"/>
              </a:tabLst>
            </a:pPr>
            <a:r>
              <a:rPr/>
              <a:t>	</a:t>
            </a:r>
            <a:r>
              <a:rPr sz="2000" smtClean="0">
                <a:solidFill>
                  <a:srgbClr val="FFFFFF"/>
                </a:solidFill>
                <a:latin typeface="TeXGyreSchola"/>
                <a:cs typeface="TeXGyreSchola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smtClean="0">
                <a:solidFill>
                  <a:srgbClr val="FFFFFF"/>
                </a:solidFill>
                <a:latin typeface="TeXGyreSchola"/>
                <a:cs typeface="TeXGyreSchola"/>
              </a:rPr>
              <a:t>collection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dataset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for e-mail spam contains spam</a:t>
            </a:r>
            <a:r>
              <a:rPr sz="2000" spc="-19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 </a:t>
            </a:r>
            <a:r>
              <a:rPr sz="2000">
                <a:solidFill>
                  <a:srgbClr val="FFFFFF"/>
                </a:solidFill>
                <a:latin typeface="TeXGyreSchola"/>
                <a:cs typeface="TeXGyreSchola"/>
              </a:rPr>
              <a:t>non-spam</a:t>
            </a:r>
            <a:r>
              <a:rPr sz="2000" spc="-4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smtClean="0">
                <a:solidFill>
                  <a:srgbClr val="FFFFFF"/>
                </a:solidFill>
                <a:latin typeface="TeXGyreSchola"/>
                <a:cs typeface="TeXGyreSchola"/>
              </a:rPr>
              <a:t>messages</a:t>
            </a:r>
            <a:r>
              <a:rPr lang="en-IN" sz="2000" spc="-5" dirty="0" smtClean="0">
                <a:solidFill>
                  <a:srgbClr val="FFFFFF"/>
                </a:solidFill>
                <a:latin typeface="TeXGyreSchola"/>
                <a:cs typeface="TeXGyreSchola"/>
              </a:rPr>
              <a:t>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0770" y="960247"/>
            <a:ext cx="1896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</a:t>
            </a:r>
            <a:r>
              <a:rPr spc="-15" dirty="0"/>
              <a:t>T</a:t>
            </a:r>
            <a:r>
              <a:rPr spc="-10" dirty="0"/>
              <a:t>PUT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4235" y="2088172"/>
            <a:ext cx="7246620" cy="212686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585"/>
              </a:spcBef>
              <a:tabLst>
                <a:tab pos="173101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Any</a:t>
            </a:r>
            <a:r>
              <a:rPr sz="2000" spc="-1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external	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email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can be detected and classified as spam</a:t>
            </a:r>
            <a:r>
              <a:rPr sz="2000" spc="-21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eXGyreSchola"/>
                <a:cs typeface="TeXGyreSchola"/>
              </a:rPr>
              <a:t>e-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mail.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So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users will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be aware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such</a:t>
            </a:r>
            <a:r>
              <a:rPr sz="2000" spc="-17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eXGyreSchola"/>
                <a:cs typeface="TeXGyreSchola"/>
              </a:rPr>
              <a:t>email.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294386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Mails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classified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into	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spam 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non</a:t>
            </a:r>
            <a:r>
              <a:rPr sz="2000" spc="-3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spam.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classified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we have calculated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accuracy</a:t>
            </a:r>
            <a:r>
              <a:rPr sz="2000" spc="-2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as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smtClean="0">
                <a:solidFill>
                  <a:srgbClr val="FFFFFF"/>
                </a:solidFill>
                <a:latin typeface="TeXGyreSchola"/>
                <a:cs typeface="TeXGyreSchola"/>
              </a:rPr>
              <a:t>9</a:t>
            </a:r>
            <a:r>
              <a:rPr lang="en-IN" sz="2000" spc="-5" dirty="0" smtClean="0">
                <a:solidFill>
                  <a:srgbClr val="FFFFFF"/>
                </a:solidFill>
                <a:latin typeface="TeXGyreSchola"/>
                <a:cs typeface="TeXGyreSchola"/>
              </a:rPr>
              <a:t>8.77</a:t>
            </a:r>
            <a:r>
              <a:rPr sz="2000" spc="-35" smtClean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mtClean="0">
                <a:solidFill>
                  <a:srgbClr val="FFFFFF"/>
                </a:solidFill>
                <a:latin typeface="TeXGyreSchola"/>
                <a:cs typeface="TeXGyreSchola"/>
              </a:rPr>
              <a:t>%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73125"/>
            <a:ext cx="8305800" cy="846075"/>
          </a:xfrm>
        </p:spPr>
        <p:txBody>
          <a:bodyPr/>
          <a:lstStyle/>
          <a:p>
            <a:pPr algn="ctr"/>
            <a:r>
              <a:rPr lang="en-IN" sz="2800" dirty="0" smtClean="0"/>
              <a:t>OUTPUT-1 (Score of the model on test data) </a:t>
            </a:r>
            <a:endParaRPr lang="en-IN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o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7314768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3124"/>
            <a:ext cx="8305800" cy="307777"/>
          </a:xfrm>
        </p:spPr>
        <p:txBody>
          <a:bodyPr/>
          <a:lstStyle/>
          <a:p>
            <a:pPr algn="l"/>
            <a:r>
              <a:rPr lang="en-IN" sz="2000" dirty="0" smtClean="0"/>
              <a:t>	OUTPUT-2 (Confusion matrix of </a:t>
            </a:r>
            <a:r>
              <a:rPr lang="en-IN" sz="2000" dirty="0" err="1" smtClean="0"/>
              <a:t>y_train</a:t>
            </a:r>
            <a:r>
              <a:rPr lang="en-IN" sz="2000" dirty="0" smtClean="0"/>
              <a:t> and </a:t>
            </a:r>
            <a:r>
              <a:rPr lang="en-IN" sz="2000" dirty="0" err="1" smtClean="0"/>
              <a:t>y_pred_train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1" y="1524000"/>
            <a:ext cx="5533269" cy="38840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305800" cy="369332"/>
          </a:xfrm>
        </p:spPr>
        <p:txBody>
          <a:bodyPr/>
          <a:lstStyle/>
          <a:p>
            <a:r>
              <a:rPr lang="en-IN" sz="2400" dirty="0" smtClean="0"/>
              <a:t>OUTPUT-3 (</a:t>
            </a:r>
            <a:r>
              <a:rPr lang="en-IN" sz="2400" dirty="0" smtClean="0"/>
              <a:t>Confusion matrix of </a:t>
            </a:r>
            <a:r>
              <a:rPr lang="en-IN" sz="2400" dirty="0" err="1" smtClean="0"/>
              <a:t>y_test</a:t>
            </a:r>
            <a:r>
              <a:rPr lang="en-IN" sz="2400" dirty="0" smtClean="0"/>
              <a:t> and </a:t>
            </a:r>
            <a:r>
              <a:rPr lang="en-IN" sz="2400" dirty="0" err="1" smtClean="0"/>
              <a:t>y_pred_test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1676400"/>
            <a:ext cx="5428343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7745" y="960247"/>
            <a:ext cx="3041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4235" y="2088172"/>
            <a:ext cx="74269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  <a:tab pos="4562475" algn="l"/>
              </a:tabLst>
            </a:pPr>
            <a:r>
              <a:rPr sz="2000" spc="-55" dirty="0">
                <a:solidFill>
                  <a:srgbClr val="FFFFFF"/>
                </a:solidFill>
                <a:latin typeface="TeXGyreSchola"/>
                <a:cs typeface="TeXGyreSchola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are able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to classify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emails as spam or non-spam.</a:t>
            </a:r>
            <a:r>
              <a:rPr sz="2000" spc="-15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eXGyreSchola"/>
                <a:cs typeface="TeXGyreSchola"/>
              </a:rPr>
              <a:t>With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high number of emails lots</a:t>
            </a:r>
            <a:r>
              <a:rPr sz="2000" spc="-10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>
                <a:solidFill>
                  <a:srgbClr val="FFFFFF"/>
                </a:solidFill>
                <a:latin typeface="TeXGyreSchola"/>
                <a:cs typeface="TeXGyreSchola"/>
              </a:rPr>
              <a:t>if</a:t>
            </a:r>
            <a:r>
              <a:rPr sz="2000" spc="-2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mtClean="0">
                <a:solidFill>
                  <a:srgbClr val="FFFFFF"/>
                </a:solidFill>
                <a:latin typeface="TeXGyreSchola"/>
                <a:cs typeface="TeXGyreSchola"/>
              </a:rPr>
              <a:t>people</a:t>
            </a:r>
            <a:r>
              <a:rPr lang="en-IN" sz="2000" dirty="0" smtClean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smtClean="0">
                <a:solidFill>
                  <a:srgbClr val="FFFFFF"/>
                </a:solidFill>
                <a:latin typeface="TeXGyreSchola"/>
                <a:cs typeface="TeXGyreSchola"/>
              </a:rPr>
              <a:t>using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system it will 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be difficult 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handle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all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possible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mails as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our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project </a:t>
            </a:r>
            <a:r>
              <a:rPr sz="2000">
                <a:solidFill>
                  <a:srgbClr val="FFFFFF"/>
                </a:solidFill>
                <a:latin typeface="TeXGyreSchola"/>
                <a:cs typeface="TeXGyreSchola"/>
              </a:rPr>
              <a:t>deals </a:t>
            </a:r>
            <a:r>
              <a:rPr sz="2000" smtClean="0">
                <a:solidFill>
                  <a:srgbClr val="FFFFFF"/>
                </a:solidFill>
                <a:latin typeface="TeXGyreSchola"/>
                <a:cs typeface="TeXGyreSchola"/>
              </a:rPr>
              <a:t>with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only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limited amount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</a:t>
            </a:r>
            <a:r>
              <a:rPr sz="2000" spc="-15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corpus.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9833" y="960247"/>
            <a:ext cx="3157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REFERENCES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38200" y="1981200"/>
            <a:ext cx="7553959" cy="33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1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Email Spam Classification using 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Neighbor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Probability based Naïve 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Bayes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Algorithm.           </a:t>
            </a:r>
            <a:r>
              <a:rPr lang="en-IN" sz="2000" dirty="0" smtClean="0">
                <a:solidFill>
                  <a:srgbClr val="C00000"/>
                </a:solidFill>
              </a:rPr>
              <a:t>https://ieeexplore.ieee.org/document/8418565</a:t>
            </a:r>
            <a:endParaRPr sz="2000">
              <a:solidFill>
                <a:srgbClr val="C00000"/>
              </a:solidFill>
              <a:latin typeface="TeXGyreSchola"/>
              <a:cs typeface="TeXGyreSchola"/>
            </a:endParaRPr>
          </a:p>
          <a:p>
            <a:pPr marL="241300" marR="462915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Spam Filtering using Association Rules and 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NaIve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Bayes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Classifier. </a:t>
            </a:r>
            <a:r>
              <a:rPr lang="en-IN" sz="2000" dirty="0" smtClean="0">
                <a:solidFill>
                  <a:srgbClr val="C00000"/>
                </a:solidFill>
              </a:rPr>
              <a:t>https://ieeexplore.ieee.org/document/7489926</a:t>
            </a:r>
          </a:p>
          <a:p>
            <a:pPr marL="241300" marR="462915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A Support Vector Machine based Naive </a:t>
            </a:r>
            <a:r>
              <a:rPr lang="en-IN" sz="2000" dirty="0" err="1" smtClean="0">
                <a:solidFill>
                  <a:schemeClr val="bg1">
                    <a:lumMod val="95000"/>
                  </a:schemeClr>
                </a:solidFill>
              </a:rPr>
              <a:t>Bayes</a:t>
            </a:r>
            <a:r>
              <a:rPr lang="en-IN" sz="2000" dirty="0" smtClean="0">
                <a:solidFill>
                  <a:schemeClr val="bg1">
                    <a:lumMod val="95000"/>
                  </a:schemeClr>
                </a:solidFill>
              </a:rPr>
              <a:t> Algorithm for Spam Filtering.                  </a:t>
            </a:r>
            <a:r>
              <a:rPr lang="en-IN" sz="2000" dirty="0" smtClean="0">
                <a:solidFill>
                  <a:srgbClr val="C00000"/>
                </a:solidFill>
              </a:rPr>
              <a:t>https://ieeexplore.ieee.org/document/7820655</a:t>
            </a:r>
            <a:endParaRPr sz="2000">
              <a:solidFill>
                <a:srgbClr val="C00000"/>
              </a:solidFill>
              <a:latin typeface="TeXGyreSchola"/>
              <a:cs typeface="TeXGyreSchola"/>
            </a:endParaRPr>
          </a:p>
          <a:p>
            <a:pPr marL="241300" marR="20320" indent="-228600">
              <a:lnSpc>
                <a:spcPct val="110000"/>
              </a:lnSpc>
              <a:spcBef>
                <a:spcPts val="994"/>
              </a:spcBef>
              <a:tabLst>
                <a:tab pos="240665" algn="l"/>
                <a:tab pos="241300" algn="l"/>
              </a:tabLst>
            </a:pPr>
            <a:endParaRPr sz="17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533400"/>
            <a:ext cx="3616452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5940" y="1526525"/>
            <a:ext cx="7866380" cy="35303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120900" algn="l"/>
              </a:tabLst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Spam</a:t>
            </a:r>
            <a:r>
              <a:rPr sz="1900" spc="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e-mails</a:t>
            </a:r>
            <a:r>
              <a:rPr sz="1900" spc="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can	be not only annoying but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also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dangerous</a:t>
            </a:r>
            <a:r>
              <a:rPr sz="1900" spc="3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to</a:t>
            </a:r>
            <a:endParaRPr sz="19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consumers.</a:t>
            </a:r>
            <a:endParaRPr sz="19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Spam e-mails can be defined as</a:t>
            </a:r>
            <a:r>
              <a:rPr sz="1900" spc="2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:</a:t>
            </a:r>
            <a:endParaRPr sz="1900">
              <a:latin typeface="TeXGyreSchola"/>
              <a:cs typeface="TeXGyreSchola"/>
            </a:endParaRPr>
          </a:p>
          <a:p>
            <a:pPr marL="800735" indent="-25527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801370" algn="l"/>
              </a:tabLst>
            </a:pPr>
            <a:r>
              <a:rPr sz="1900" spc="-10" smtClean="0">
                <a:solidFill>
                  <a:srgbClr val="FFFFFF"/>
                </a:solidFill>
                <a:latin typeface="TeXGyreSchola"/>
                <a:cs typeface="TeXGyreSchola"/>
              </a:rPr>
              <a:t>Anonymity</a:t>
            </a:r>
            <a:endParaRPr lang="en-IN" sz="1900" spc="-10" dirty="0">
              <a:solidFill>
                <a:srgbClr val="FFFFFF"/>
              </a:solidFill>
              <a:latin typeface="TeXGyreSchola"/>
              <a:cs typeface="TeXGyreSchola"/>
            </a:endParaRPr>
          </a:p>
          <a:p>
            <a:pPr marL="800735" indent="-25527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801370" algn="l"/>
              </a:tabLst>
            </a:pPr>
            <a:r>
              <a:rPr sz="1900" spc="-5" smtClean="0">
                <a:solidFill>
                  <a:srgbClr val="FFFFFF"/>
                </a:solidFill>
                <a:latin typeface="TeXGyreSchola"/>
                <a:cs typeface="TeXGyreSchola"/>
              </a:rPr>
              <a:t>Mass</a:t>
            </a:r>
            <a:r>
              <a:rPr sz="1900" spc="-80" smtClean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smtClean="0">
                <a:solidFill>
                  <a:srgbClr val="FFFFFF"/>
                </a:solidFill>
                <a:latin typeface="TeXGyreSchola"/>
                <a:cs typeface="TeXGyreSchola"/>
              </a:rPr>
              <a:t>Mailings</a:t>
            </a:r>
            <a:endParaRPr lang="en-IN" sz="1900" spc="-5" dirty="0">
              <a:solidFill>
                <a:srgbClr val="FFFFFF"/>
              </a:solidFill>
              <a:latin typeface="TeXGyreSchola"/>
              <a:cs typeface="TeXGyreSchola"/>
            </a:endParaRPr>
          </a:p>
          <a:p>
            <a:pPr marL="800735" indent="-25527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801370" algn="l"/>
              </a:tabLst>
            </a:pPr>
            <a:r>
              <a:rPr sz="1900" spc="-5" smtClean="0">
                <a:solidFill>
                  <a:srgbClr val="FFFFFF"/>
                </a:solidFill>
                <a:latin typeface="TeXGyreSchola"/>
                <a:cs typeface="TeXGyreSchola"/>
              </a:rPr>
              <a:t>Unsolicited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:</a:t>
            </a:r>
            <a:endParaRPr sz="1900">
              <a:latin typeface="TeXGyreSchola"/>
              <a:cs typeface="TeXGyreSchola"/>
            </a:endParaRPr>
          </a:p>
          <a:p>
            <a:pPr marL="12700" marR="5080" algn="just">
              <a:lnSpc>
                <a:spcPct val="110000"/>
              </a:lnSpc>
              <a:spcBef>
                <a:spcPts val="994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Spam e-mail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are message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randomly sent to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multiple addressees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by all  sorts of groups, but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mostly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lazy advertisers and criminals who wish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to 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lead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you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to phishing</a:t>
            </a:r>
            <a:r>
              <a:rPr sz="19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sites.</a:t>
            </a:r>
            <a:endParaRPr sz="19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630" y="3800043"/>
            <a:ext cx="50920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mtClean="0">
                <a:latin typeface="TeXGyreSchola"/>
                <a:cs typeface="TeXGyreSchola"/>
              </a:rPr>
              <a:t>Thank</a:t>
            </a:r>
            <a:r>
              <a:rPr sz="8000" b="0" spc="-375" smtClean="0">
                <a:latin typeface="TeXGyreSchola"/>
                <a:cs typeface="TeXGyreSchola"/>
              </a:rPr>
              <a:t> </a:t>
            </a:r>
            <a:r>
              <a:rPr sz="8000" b="0" spc="-295" smtClean="0">
                <a:latin typeface="TeXGyreSchola"/>
                <a:cs typeface="TeXGyreSchola"/>
              </a:rPr>
              <a:t>You</a:t>
            </a:r>
            <a:endParaRPr sz="8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0944" y="960247"/>
            <a:ext cx="5715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NAÏVE </a:t>
            </a:r>
            <a:r>
              <a:rPr spc="-10" dirty="0"/>
              <a:t>BAYS</a:t>
            </a:r>
            <a:r>
              <a:rPr spc="-25" dirty="0"/>
              <a:t> </a:t>
            </a:r>
            <a:r>
              <a:rPr spc="-5" dirty="0"/>
              <a:t>CLASSIFIER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4235" y="2088172"/>
            <a:ext cx="6928484" cy="296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201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Simple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probabilistic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classifier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that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calculates a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set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probabilities by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counting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frequency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combination</a:t>
            </a:r>
            <a:r>
              <a:rPr sz="2000" spc="-15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 values in a given</a:t>
            </a:r>
            <a:r>
              <a:rPr sz="2000" spc="-9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dataset.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Represent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 vector 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feature</a:t>
            </a:r>
            <a:r>
              <a:rPr sz="2000" spc="-16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values.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 very useful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e-mails</a:t>
            </a:r>
            <a:r>
              <a:rPr sz="2000" spc="-19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properly</a:t>
            </a:r>
            <a:endParaRPr sz="2000">
              <a:latin typeface="TeXGyreSchola"/>
              <a:cs typeface="TeXGyreSchola"/>
            </a:endParaRPr>
          </a:p>
          <a:p>
            <a:pPr marL="12700" marR="5080">
              <a:lnSpc>
                <a:spcPct val="12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precision 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recall 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this method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 known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be</a:t>
            </a:r>
            <a:r>
              <a:rPr sz="2000" spc="-18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very  effective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255" y="960247"/>
            <a:ext cx="52959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3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4235" y="2148916"/>
            <a:ext cx="6351270" cy="279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11785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Unwanted e-mails irritating internet</a:t>
            </a:r>
            <a:r>
              <a:rPr sz="2000" spc="-18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connection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Critical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e-mail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message are missed 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/ or</a:t>
            </a:r>
            <a:r>
              <a:rPr sz="2000" spc="-16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delayed.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Millions of compromised</a:t>
            </a:r>
            <a:r>
              <a:rPr sz="2000" spc="-1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computers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Billions of dollars lost</a:t>
            </a:r>
            <a:r>
              <a:rPr sz="2000" spc="-15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worldwide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Identity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theft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 can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crash mail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servers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fill up hard</a:t>
            </a:r>
            <a:r>
              <a:rPr sz="2000" spc="-16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drives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7577" y="960247"/>
            <a:ext cx="26835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OBJECTIVE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4235" y="2148916"/>
            <a:ext cx="6917055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The objective of identification of Spam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e-mails are</a:t>
            </a:r>
            <a:r>
              <a:rPr sz="2000" spc="-204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:</a:t>
            </a:r>
            <a:endParaRPr sz="2000">
              <a:latin typeface="TeXGyreSchola"/>
              <a:cs typeface="TeXGyreSchola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give knowledge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user about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fake e-mails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relevant</a:t>
            </a:r>
            <a:r>
              <a:rPr sz="2000" spc="-6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e-mails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that mail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 or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not.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9691" y="960247"/>
            <a:ext cx="59372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SCOPE </a:t>
            </a:r>
            <a:r>
              <a:rPr spc="-5" dirty="0"/>
              <a:t>OF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spc="-10" dirty="0"/>
              <a:t>PROJECT: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4235" y="2088172"/>
            <a:ext cx="7359650" cy="3094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It provides sensitivity to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client and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adapts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well to</a:t>
            </a:r>
            <a:r>
              <a:rPr sz="2000" spc="-3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</a:t>
            </a:r>
            <a:endParaRPr sz="20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future spam</a:t>
            </a:r>
            <a:r>
              <a:rPr sz="2000" spc="-5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techniques.</a:t>
            </a:r>
            <a:endParaRPr sz="2000">
              <a:latin typeface="TeXGyreSchola"/>
              <a:cs typeface="TeXGyreSchola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considers a complete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message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instead of single words</a:t>
            </a:r>
            <a:r>
              <a:rPr sz="2000" spc="-229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with  respect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its</a:t>
            </a:r>
            <a:r>
              <a:rPr sz="2000" spc="-7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organization.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increases Security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Control.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reduces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Administration</a:t>
            </a:r>
            <a:r>
              <a:rPr sz="2000" spc="-2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Costs.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also reduce Network Resource</a:t>
            </a:r>
            <a:r>
              <a:rPr sz="2000" spc="-13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Costs.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391400" cy="1046440"/>
          </a:xfrm>
        </p:spPr>
        <p:txBody>
          <a:bodyPr/>
          <a:lstStyle/>
          <a:p>
            <a:pPr algn="ctr"/>
            <a:r>
              <a:rPr lang="en-IN" dirty="0" smtClean="0"/>
              <a:t>FLOWCHART OF THE PROJECT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14600" y="914400"/>
          <a:ext cx="4419600" cy="5784953"/>
        </p:xfrm>
        <a:graphic>
          <a:graphicData uri="http://schemas.openxmlformats.org/presentationml/2006/ole">
            <p:oleObj spid="_x0000_s1026" name="Bitmap Image" r:id="rId3" imgW="3914286" imgH="6771429" progId="PBrush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2070" y="727074"/>
            <a:ext cx="3951604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1092200">
              <a:lnSpc>
                <a:spcPts val="3670"/>
              </a:lnSpc>
              <a:spcBef>
                <a:spcPts val="560"/>
              </a:spcBef>
            </a:pPr>
            <a:r>
              <a:rPr spc="-5" dirty="0"/>
              <a:t>DOCUMENT  </a:t>
            </a:r>
            <a:r>
              <a:rPr spc="-10" dirty="0"/>
              <a:t>PRE</a:t>
            </a:r>
            <a:r>
              <a:rPr dirty="0"/>
              <a:t>P</a:t>
            </a:r>
            <a:r>
              <a:rPr spc="-5" dirty="0"/>
              <a:t>ROCESSING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4235" y="1971005"/>
            <a:ext cx="7257415" cy="23177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9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Tokenization</a:t>
            </a:r>
            <a:endParaRPr sz="19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20" dirty="0">
                <a:solidFill>
                  <a:srgbClr val="FFFFFF"/>
                </a:solidFill>
                <a:latin typeface="TeXGyreSchola"/>
                <a:cs typeface="TeXGyreSchola"/>
              </a:rPr>
              <a:t>Tokenization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is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process of breaking a stream of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text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up into  words, phrases, symbols, or other meaningful elements called 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tokens.</a:t>
            </a:r>
            <a:endParaRPr sz="19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The list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of tokens becomes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input for further processing such</a:t>
            </a:r>
            <a:r>
              <a:rPr sz="1900" spc="7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as</a:t>
            </a:r>
            <a:endParaRPr sz="19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parsing or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text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 mining.</a:t>
            </a:r>
            <a:endParaRPr sz="19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738" y="960247"/>
            <a:ext cx="39325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LEMMATIZATION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4235" y="2088172"/>
            <a:ext cx="7526020" cy="198183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41300" marR="80645" indent="-22860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Lemmatization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in </a:t>
            </a:r>
            <a:r>
              <a:rPr sz="2000" u="sng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6BA9DA"/>
                  </a:solidFill>
                </a:uFill>
                <a:latin typeface="TeXGyreSchola"/>
                <a:cs typeface="TeXGyreSchola"/>
                <a:hlinkClick r:id="rId2"/>
              </a:rPr>
              <a:t>linguistics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, is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the process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of grouping 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together the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different inflected forms of a word so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they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can</a:t>
            </a:r>
            <a:r>
              <a:rPr sz="2000" spc="-229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be  analysed as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a single</a:t>
            </a:r>
            <a:r>
              <a:rPr sz="2000" spc="-9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item.</a:t>
            </a:r>
            <a:endParaRPr sz="2000">
              <a:solidFill>
                <a:schemeClr val="bg1">
                  <a:lumMod val="95000"/>
                </a:schemeClr>
              </a:solidFill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In </a:t>
            </a:r>
            <a:r>
              <a:rPr sz="2000" u="sng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6BA9DA"/>
                  </a:solidFill>
                </a:uFill>
                <a:latin typeface="TeXGyreSchola"/>
                <a:cs typeface="TeXGyreSchola"/>
                <a:hlinkClick r:id="rId3"/>
              </a:rPr>
              <a:t>computational </a:t>
            </a:r>
            <a:r>
              <a:rPr sz="2000" u="sng" spc="-5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6BA9DA"/>
                  </a:solidFill>
                </a:uFill>
                <a:latin typeface="TeXGyreSchola"/>
                <a:cs typeface="TeXGyreSchola"/>
                <a:hlinkClick r:id="rId3"/>
              </a:rPr>
              <a:t>linguistics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, lemmatisation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is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the</a:t>
            </a:r>
            <a:r>
              <a:rPr sz="2000" spc="-12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algorithmic</a:t>
            </a:r>
            <a:endParaRPr sz="2000">
              <a:solidFill>
                <a:schemeClr val="bg1">
                  <a:lumMod val="95000"/>
                </a:schemeClr>
              </a:solidFill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process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of determining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the </a:t>
            </a:r>
            <a:r>
              <a:rPr sz="2000" u="sng">
                <a:solidFill>
                  <a:schemeClr val="bg1">
                    <a:lumMod val="95000"/>
                  </a:schemeClr>
                </a:solidFill>
                <a:uFill>
                  <a:solidFill>
                    <a:srgbClr val="6BA9DA"/>
                  </a:solidFill>
                </a:uFill>
                <a:latin typeface="TeXGyreSchola"/>
                <a:cs typeface="TeXGyreSchola"/>
                <a:hlinkClick r:id="rId4"/>
              </a:rPr>
              <a:t>lemma</a:t>
            </a:r>
            <a:r>
              <a:rPr sz="200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  <a:hlinkClick r:id="rId4"/>
              </a:rPr>
              <a:t> </a:t>
            </a:r>
            <a:r>
              <a:rPr sz="2000" smtClean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for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a given</a:t>
            </a:r>
            <a:r>
              <a:rPr sz="2000" spc="-185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latin typeface="TeXGyreSchola"/>
                <a:cs typeface="TeXGyreSchola"/>
              </a:rPr>
              <a:t>word.</a:t>
            </a:r>
            <a:endParaRPr sz="2000">
              <a:solidFill>
                <a:schemeClr val="bg1">
                  <a:lumMod val="95000"/>
                </a:schemeClr>
              </a:solidFill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574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Bitmap Image</vt:lpstr>
      <vt:lpstr>Naïve Bayes for Text Classification: Spam Detection</vt:lpstr>
      <vt:lpstr>INTRODUCTION</vt:lpstr>
      <vt:lpstr>NAÏVE BAYS CLASSIFIER</vt:lpstr>
      <vt:lpstr>PROBLEM STATEMENT</vt:lpstr>
      <vt:lpstr>OBJECTIVE</vt:lpstr>
      <vt:lpstr>SCOPE OF THE PROJECT:</vt:lpstr>
      <vt:lpstr>FLOWCHART OF THE PROJECT</vt:lpstr>
      <vt:lpstr>DOCUMENT  PREPROCESSING</vt:lpstr>
      <vt:lpstr>LEMMATIZATION</vt:lpstr>
      <vt:lpstr>REMOVAL OF STOP WORD</vt:lpstr>
      <vt:lpstr>REQUIREMENT ANALYSIS</vt:lpstr>
      <vt:lpstr>TESTING</vt:lpstr>
      <vt:lpstr>DATASET</vt:lpstr>
      <vt:lpstr>OUTPUT</vt:lpstr>
      <vt:lpstr>OUTPUT-1 (Score of the model on test data) </vt:lpstr>
      <vt:lpstr> OUTPUT-2 (Confusion matrix of y_train and y_pred_train)</vt:lpstr>
      <vt:lpstr>OUTPUT-3 (Confusion matrix of y_test and y_pred_test)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for Text Classification: Spam Detection</dc:title>
  <dc:creator>Mihir Lakhani</dc:creator>
  <cp:lastModifiedBy>Mihir Lakhani</cp:lastModifiedBy>
  <cp:revision>13</cp:revision>
  <dcterms:created xsi:type="dcterms:W3CDTF">2021-05-10T13:18:26Z</dcterms:created>
  <dcterms:modified xsi:type="dcterms:W3CDTF">2021-05-11T03:07:31Z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2021-05-10T00:00:00Z</vt:filetime>
  </property>
</Properties>
</file>