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166981-112A-4731-980C-7FC75B7D4DCC}">
  <a:tblStyle styleId="{E3166981-112A-4731-980C-7FC75B7D4D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24292E"/>
                </a:solidFill>
                <a:highlight>
                  <a:srgbClr val="FFFFFF"/>
                </a:highlight>
              </a:rPr>
              <a:t>Overtime, Age, and MonthlyIncome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200">
                <a:solidFill>
                  <a:srgbClr val="24292E"/>
                </a:solidFill>
                <a:highlight>
                  <a:srgbClr val="FFFFFF"/>
                </a:highlight>
              </a:rPr>
              <a:t>Age trends are not as apparent based off role. Roles such as Research Directors have a higher average age for people who left their job while in Human Resources the trend is the opposite.</a:t>
            </a:r>
            <a:endParaRPr/>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24292E"/>
                </a:solidFill>
              </a:rPr>
              <a:t>Sales executives who leave tend to work for nearly an average of two more companies that their counterparts who remain.</a:t>
            </a:r>
            <a:endParaRPr sz="1200">
              <a:solidFill>
                <a:srgbClr val="24292E"/>
              </a:solidFill>
            </a:endParaRPr>
          </a:p>
          <a:p>
            <a:pPr indent="0" lvl="0" marL="0" rtl="0">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spcBef>
                <a:spcPts val="0"/>
              </a:spcBef>
              <a:spcAft>
                <a:spcPts val="0"/>
              </a:spcAft>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300"/>
              </a:spcBef>
              <a:spcAft>
                <a:spcPts val="0"/>
              </a:spcAft>
              <a:buNone/>
            </a:pPr>
            <a:r>
              <a:t/>
            </a:r>
            <a:endParaRPr sz="1200">
              <a:solidFill>
                <a:srgbClr val="24292E"/>
              </a:solidFill>
            </a:endParaRPr>
          </a:p>
          <a:p>
            <a:pPr indent="0" lvl="0" marL="0" rtl="0">
              <a:spcBef>
                <a:spcPts val="120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200">
              <a:solidFill>
                <a:srgbClr val="24292E"/>
              </a:solidFill>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Shape 5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Shape 5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Shape 63"/>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4" name="Shape 64"/>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0" name="Shape 70"/>
          <p:cNvSpPr txBox="1"/>
          <p:nvPr>
            <p:ph idx="1" type="body"/>
          </p:nvPr>
        </p:nvSpPr>
        <p:spPr>
          <a:xfrm>
            <a:off x="623888" y="3442097"/>
            <a:ext cx="7886700" cy="11250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6" name="Shape 76"/>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3" name="Shape 83"/>
          <p:cNvSpPr txBox="1"/>
          <p:nvPr>
            <p:ph idx="1" type="body"/>
          </p:nvPr>
        </p:nvSpPr>
        <p:spPr>
          <a:xfrm>
            <a:off x="629841" y="1260872"/>
            <a:ext cx="38682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1" y="1878806"/>
            <a:ext cx="38682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Shape 9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2" name="Shape 9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1" name="Shape 101"/>
          <p:cNvSpPr txBox="1"/>
          <p:nvPr>
            <p:ph idx="1" type="body"/>
          </p:nvPr>
        </p:nvSpPr>
        <p:spPr>
          <a:xfrm>
            <a:off x="3887391" y="740569"/>
            <a:ext cx="46290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1" y="1543050"/>
            <a:ext cx="29493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8" name="Shape 108"/>
          <p:cNvSpPr/>
          <p:nvPr>
            <p:ph idx="2" type="pic"/>
          </p:nvPr>
        </p:nvSpPr>
        <p:spPr>
          <a:xfrm>
            <a:off x="3887391" y="740569"/>
            <a:ext cx="4629000" cy="3655200"/>
          </a:xfrm>
          <a:prstGeom prst="rect">
            <a:avLst/>
          </a:prstGeom>
          <a:noFill/>
          <a:ln>
            <a:noFill/>
          </a:ln>
        </p:spPr>
        <p:txBody>
          <a:bodyPr anchorCtr="0" anchor="t" bIns="68575" lIns="68575" spcFirstLastPara="1" rIns="68575" wrap="square" tIns="685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1" y="1543050"/>
            <a:ext cx="29493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5" name="Shape 115"/>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1" name="Shape 121"/>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Shape 5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8" name="Shape 128"/>
        <p:cNvGrpSpPr/>
        <p:nvPr/>
      </p:nvGrpSpPr>
      <p:grpSpPr>
        <a:xfrm>
          <a:off x="0" y="0"/>
          <a:ext cx="0" cy="0"/>
          <a:chOff x="0" y="0"/>
          <a:chExt cx="0" cy="0"/>
        </a:xfrm>
      </p:grpSpPr>
      <p:sp>
        <p:nvSpPr>
          <p:cNvPr id="129" name="Shape 129"/>
          <p:cNvSpPr txBox="1"/>
          <p:nvPr>
            <p:ph type="ctrTitle"/>
          </p:nvPr>
        </p:nvSpPr>
        <p:spPr>
          <a:xfrm>
            <a:off x="364208" y="-1140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400"/>
              <a:t>An Analysis of Job Attrition</a:t>
            </a:r>
            <a:endParaRPr sz="4400"/>
          </a:p>
        </p:txBody>
      </p:sp>
      <p:sp>
        <p:nvSpPr>
          <p:cNvPr id="130" name="Shape 1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Mihir Parikh, Aaron Tomkins, Lokesh Maganti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1" name="Shape 191"/>
        <p:cNvGrpSpPr/>
        <p:nvPr/>
      </p:nvGrpSpPr>
      <p:grpSpPr>
        <a:xfrm>
          <a:off x="0" y="0"/>
          <a:ext cx="0" cy="0"/>
          <a:chOff x="0" y="0"/>
          <a:chExt cx="0" cy="0"/>
        </a:xfrm>
      </p:grpSpPr>
      <p:sp>
        <p:nvSpPr>
          <p:cNvPr id="192" name="Shape 192"/>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Most Influential Features</a:t>
            </a:r>
            <a:endParaRPr/>
          </a:p>
        </p:txBody>
      </p:sp>
      <p:sp>
        <p:nvSpPr>
          <p:cNvPr id="193" name="Shape 193"/>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0" lvl="0" marL="0">
              <a:spcBef>
                <a:spcPts val="800"/>
              </a:spcBef>
              <a:spcAft>
                <a:spcPts val="0"/>
              </a:spcAft>
              <a:buNone/>
            </a:pPr>
            <a:r>
              <a:rPr lang="en"/>
              <a:t>1. Overtime</a:t>
            </a:r>
            <a:endParaRPr/>
          </a:p>
          <a:p>
            <a:pPr indent="0" lvl="0" marL="0">
              <a:spcBef>
                <a:spcPts val="800"/>
              </a:spcBef>
              <a:spcAft>
                <a:spcPts val="0"/>
              </a:spcAft>
              <a:buNone/>
            </a:pPr>
            <a:r>
              <a:rPr lang="en"/>
              <a:t>2. Age</a:t>
            </a:r>
            <a:endParaRPr/>
          </a:p>
          <a:p>
            <a:pPr indent="0" lvl="0" marL="0">
              <a:spcBef>
                <a:spcPts val="800"/>
              </a:spcBef>
              <a:spcAft>
                <a:spcPts val="0"/>
              </a:spcAft>
              <a:buNone/>
            </a:pPr>
            <a:r>
              <a:rPr lang="en"/>
              <a:t>3. MonthlyIncome</a:t>
            </a:r>
            <a:endParaRPr/>
          </a:p>
          <a:p>
            <a:pPr indent="0" lvl="0" marL="0">
              <a:spcBef>
                <a:spcPts val="800"/>
              </a:spcBef>
              <a:spcAft>
                <a:spcPts val="0"/>
              </a:spcAft>
              <a:buNone/>
            </a:pPr>
            <a:r>
              <a:rPr lang="en"/>
              <a:t>These factors were included both in the Random Forest model and the ExtraTreesClassifier model which were the most accurate models respectively in R and 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7" name="Shape 197"/>
        <p:cNvGrpSpPr/>
        <p:nvPr/>
      </p:nvGrpSpPr>
      <p:grpSpPr>
        <a:xfrm>
          <a:off x="0" y="0"/>
          <a:ext cx="0" cy="0"/>
          <a:chOff x="0" y="0"/>
          <a:chExt cx="0" cy="0"/>
        </a:xfrm>
      </p:grpSpPr>
      <p:sp>
        <p:nvSpPr>
          <p:cNvPr id="198" name="Shape 198"/>
          <p:cNvSpPr txBox="1"/>
          <p:nvPr>
            <p:ph idx="4294967295" type="title"/>
          </p:nvPr>
        </p:nvSpPr>
        <p:spPr>
          <a:xfrm>
            <a:off x="565125" y="-225056"/>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a:t>Looking at Role Specific Trends For Overtime</a:t>
            </a:r>
            <a:endParaRPr b="0" i="0" sz="3300" u="none" cap="none" strike="noStrike">
              <a:solidFill>
                <a:schemeClr val="dk1"/>
              </a:solidFill>
              <a:latin typeface="Calibri"/>
              <a:ea typeface="Calibri"/>
              <a:cs typeface="Calibri"/>
              <a:sym typeface="Calibri"/>
            </a:endParaRPr>
          </a:p>
        </p:txBody>
      </p:sp>
      <p:pic>
        <p:nvPicPr>
          <p:cNvPr id="199" name="Shape 199"/>
          <p:cNvPicPr preferRelativeResize="0"/>
          <p:nvPr/>
        </p:nvPicPr>
        <p:blipFill>
          <a:blip r:embed="rId3">
            <a:alphaModFix/>
          </a:blip>
          <a:stretch>
            <a:fillRect/>
          </a:stretch>
        </p:blipFill>
        <p:spPr>
          <a:xfrm>
            <a:off x="242599" y="567100"/>
            <a:ext cx="3450157" cy="2267750"/>
          </a:xfrm>
          <a:prstGeom prst="rect">
            <a:avLst/>
          </a:prstGeom>
          <a:noFill/>
          <a:ln>
            <a:noFill/>
          </a:ln>
        </p:spPr>
      </p:pic>
      <p:pic>
        <p:nvPicPr>
          <p:cNvPr id="200" name="Shape 200"/>
          <p:cNvPicPr preferRelativeResize="0"/>
          <p:nvPr/>
        </p:nvPicPr>
        <p:blipFill>
          <a:blip r:embed="rId4">
            <a:alphaModFix/>
          </a:blip>
          <a:stretch>
            <a:fillRect/>
          </a:stretch>
        </p:blipFill>
        <p:spPr>
          <a:xfrm>
            <a:off x="4310250" y="2666988"/>
            <a:ext cx="4800600" cy="2476500"/>
          </a:xfrm>
          <a:prstGeom prst="rect">
            <a:avLst/>
          </a:prstGeom>
          <a:noFill/>
          <a:ln>
            <a:noFill/>
          </a:ln>
        </p:spPr>
      </p:pic>
      <p:pic>
        <p:nvPicPr>
          <p:cNvPr id="201" name="Shape 201"/>
          <p:cNvPicPr preferRelativeResize="0"/>
          <p:nvPr/>
        </p:nvPicPr>
        <p:blipFill>
          <a:blip r:embed="rId5">
            <a:alphaModFix/>
          </a:blip>
          <a:stretch>
            <a:fillRect/>
          </a:stretch>
        </p:blipFill>
        <p:spPr>
          <a:xfrm>
            <a:off x="4469325" y="476625"/>
            <a:ext cx="4575550" cy="2267750"/>
          </a:xfrm>
          <a:prstGeom prst="rect">
            <a:avLst/>
          </a:prstGeom>
          <a:noFill/>
          <a:ln>
            <a:noFill/>
          </a:ln>
        </p:spPr>
      </p:pic>
      <p:sp>
        <p:nvSpPr>
          <p:cNvPr id="202" name="Shape 202"/>
          <p:cNvSpPr txBox="1"/>
          <p:nvPr/>
        </p:nvSpPr>
        <p:spPr>
          <a:xfrm>
            <a:off x="300925" y="2877375"/>
            <a:ext cx="3532500" cy="20379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 overall ratio of people who left their job that worked overtime was significantly larger than the ratio of people who did not leave their jobs</a:t>
            </a:r>
            <a:endParaRPr/>
          </a:p>
          <a:p>
            <a:pPr indent="-317500" lvl="0" marL="457200">
              <a:spcBef>
                <a:spcPts val="0"/>
              </a:spcBef>
              <a:spcAft>
                <a:spcPts val="0"/>
              </a:spcAft>
              <a:buSzPts val="1400"/>
              <a:buChar char="●"/>
            </a:pPr>
            <a:r>
              <a:rPr lang="en"/>
              <a:t>The ratio of people who work overtime regardless of their roles is much higher than their attrition rate by role alone.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6" name="Shape 206"/>
        <p:cNvGrpSpPr/>
        <p:nvPr/>
      </p:nvGrpSpPr>
      <p:grpSpPr>
        <a:xfrm>
          <a:off x="0" y="0"/>
          <a:ext cx="0" cy="0"/>
          <a:chOff x="0" y="0"/>
          <a:chExt cx="0" cy="0"/>
        </a:xfrm>
      </p:grpSpPr>
      <p:sp>
        <p:nvSpPr>
          <p:cNvPr id="207" name="Shape 207"/>
          <p:cNvSpPr txBox="1"/>
          <p:nvPr>
            <p:ph idx="4294967295" type="title"/>
          </p:nvPr>
        </p:nvSpPr>
        <p:spPr>
          <a:xfrm>
            <a:off x="641325" y="-301256"/>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a:t>Looking at Role Specific Trends For Age</a:t>
            </a:r>
            <a:endParaRPr b="0" i="0" sz="3300" u="none" cap="none" strike="noStrike">
              <a:solidFill>
                <a:schemeClr val="dk1"/>
              </a:solidFill>
              <a:latin typeface="Calibri"/>
              <a:ea typeface="Calibri"/>
              <a:cs typeface="Calibri"/>
              <a:sym typeface="Calibri"/>
            </a:endParaRPr>
          </a:p>
        </p:txBody>
      </p:sp>
      <p:sp>
        <p:nvSpPr>
          <p:cNvPr id="208" name="Shape 208"/>
          <p:cNvSpPr txBox="1"/>
          <p:nvPr/>
        </p:nvSpPr>
        <p:spPr>
          <a:xfrm>
            <a:off x="300925" y="2496375"/>
            <a:ext cx="3532500" cy="20379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 average age of attrition for an employee is less than for one that remains</a:t>
            </a:r>
            <a:endParaRPr/>
          </a:p>
          <a:p>
            <a:pPr indent="-317500" lvl="0" marL="457200" rtl="0">
              <a:spcBef>
                <a:spcPts val="0"/>
              </a:spcBef>
              <a:spcAft>
                <a:spcPts val="0"/>
              </a:spcAft>
              <a:buSzPts val="1400"/>
              <a:buChar char="●"/>
            </a:pPr>
            <a:r>
              <a:rPr lang="en"/>
              <a:t>More managerial and higher level roles tend to have older people</a:t>
            </a:r>
            <a:endParaRPr/>
          </a:p>
          <a:p>
            <a:pPr indent="-317500" lvl="0" marL="457200" rtl="0">
              <a:spcBef>
                <a:spcPts val="0"/>
              </a:spcBef>
              <a:spcAft>
                <a:spcPts val="0"/>
              </a:spcAft>
              <a:buSzPts val="1400"/>
              <a:buChar char="●"/>
            </a:pPr>
            <a:r>
              <a:rPr lang="en">
                <a:solidFill>
                  <a:schemeClr val="dk1"/>
                </a:solidFill>
              </a:rPr>
              <a:t>Age trends are not apparent based off role. However, roles such as Research Director have a higher age of attrition vs roles such as HR which have a lower age of attrition compared to employees that remained.</a:t>
            </a:r>
            <a:endParaRPr/>
          </a:p>
        </p:txBody>
      </p:sp>
      <p:pic>
        <p:nvPicPr>
          <p:cNvPr id="209" name="Shape 209"/>
          <p:cNvPicPr preferRelativeResize="0"/>
          <p:nvPr/>
        </p:nvPicPr>
        <p:blipFill>
          <a:blip r:embed="rId3">
            <a:alphaModFix/>
          </a:blip>
          <a:stretch>
            <a:fillRect/>
          </a:stretch>
        </p:blipFill>
        <p:spPr>
          <a:xfrm>
            <a:off x="450100" y="377344"/>
            <a:ext cx="3383325" cy="2272781"/>
          </a:xfrm>
          <a:prstGeom prst="rect">
            <a:avLst/>
          </a:prstGeom>
          <a:noFill/>
          <a:ln>
            <a:noFill/>
          </a:ln>
        </p:spPr>
      </p:pic>
      <p:pic>
        <p:nvPicPr>
          <p:cNvPr id="210" name="Shape 210"/>
          <p:cNvPicPr preferRelativeResize="0"/>
          <p:nvPr/>
        </p:nvPicPr>
        <p:blipFill>
          <a:blip r:embed="rId4">
            <a:alphaModFix/>
          </a:blip>
          <a:stretch>
            <a:fillRect/>
          </a:stretch>
        </p:blipFill>
        <p:spPr>
          <a:xfrm>
            <a:off x="4501525" y="617711"/>
            <a:ext cx="4223950" cy="2196125"/>
          </a:xfrm>
          <a:prstGeom prst="rect">
            <a:avLst/>
          </a:prstGeom>
          <a:noFill/>
          <a:ln>
            <a:noFill/>
          </a:ln>
        </p:spPr>
      </p:pic>
      <p:pic>
        <p:nvPicPr>
          <p:cNvPr id="211" name="Shape 211"/>
          <p:cNvPicPr preferRelativeResize="0"/>
          <p:nvPr/>
        </p:nvPicPr>
        <p:blipFill>
          <a:blip r:embed="rId5">
            <a:alphaModFix/>
          </a:blip>
          <a:stretch>
            <a:fillRect/>
          </a:stretch>
        </p:blipFill>
        <p:spPr>
          <a:xfrm>
            <a:off x="4459924" y="2827725"/>
            <a:ext cx="4466785" cy="232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15" name="Shape 215"/>
        <p:cNvGrpSpPr/>
        <p:nvPr/>
      </p:nvGrpSpPr>
      <p:grpSpPr>
        <a:xfrm>
          <a:off x="0" y="0"/>
          <a:ext cx="0" cy="0"/>
          <a:chOff x="0" y="0"/>
          <a:chExt cx="0" cy="0"/>
        </a:xfrm>
      </p:grpSpPr>
      <p:sp>
        <p:nvSpPr>
          <p:cNvPr id="216" name="Shape 216"/>
          <p:cNvSpPr txBox="1"/>
          <p:nvPr>
            <p:ph idx="4294967295" type="title"/>
          </p:nvPr>
        </p:nvSpPr>
        <p:spPr>
          <a:xfrm>
            <a:off x="565125" y="-225056"/>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sz="2500"/>
              <a:t>Looking at Role Specific Trends For NumCompaniesWorked</a:t>
            </a:r>
            <a:endParaRPr b="0" i="0" sz="2500" u="none" cap="none" strike="noStrike">
              <a:solidFill>
                <a:schemeClr val="dk1"/>
              </a:solidFill>
              <a:latin typeface="Calibri"/>
              <a:ea typeface="Calibri"/>
              <a:cs typeface="Calibri"/>
              <a:sym typeface="Calibri"/>
            </a:endParaRPr>
          </a:p>
        </p:txBody>
      </p:sp>
      <p:sp>
        <p:nvSpPr>
          <p:cNvPr id="217" name="Shape 217"/>
          <p:cNvSpPr txBox="1"/>
          <p:nvPr/>
        </p:nvSpPr>
        <p:spPr>
          <a:xfrm>
            <a:off x="300925" y="616150"/>
            <a:ext cx="3532500" cy="4299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Again more senior roles have higher counts</a:t>
            </a:r>
            <a:endParaRPr/>
          </a:p>
          <a:p>
            <a:pPr indent="-317500" lvl="0" marL="457200" rtl="0">
              <a:spcBef>
                <a:spcPts val="0"/>
              </a:spcBef>
              <a:spcAft>
                <a:spcPts val="0"/>
              </a:spcAft>
              <a:buSzPts val="1400"/>
              <a:buChar char="●"/>
            </a:pPr>
            <a:r>
              <a:rPr lang="en">
                <a:solidFill>
                  <a:schemeClr val="dk1"/>
                </a:solidFill>
              </a:rPr>
              <a:t>Sales executives that leave tend to work at over one and half more </a:t>
            </a:r>
            <a:r>
              <a:rPr lang="en">
                <a:solidFill>
                  <a:schemeClr val="dk1"/>
                </a:solidFill>
              </a:rPr>
              <a:t>companies</a:t>
            </a:r>
            <a:r>
              <a:rPr lang="en">
                <a:solidFill>
                  <a:schemeClr val="dk1"/>
                </a:solidFill>
              </a:rPr>
              <a:t> than their counterparts who stay.</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Was hoping to see more here. In software, number of companies worked for is a very strong feature that can help determine attrition. For example, in Seattle the average software engineer stays at their job for 2.7 years.</a:t>
            </a:r>
            <a:endParaRPr>
              <a:solidFill>
                <a:schemeClr val="dk1"/>
              </a:solidFill>
            </a:endParaRPr>
          </a:p>
        </p:txBody>
      </p:sp>
      <p:pic>
        <p:nvPicPr>
          <p:cNvPr id="218" name="Shape 218"/>
          <p:cNvPicPr preferRelativeResize="0"/>
          <p:nvPr/>
        </p:nvPicPr>
        <p:blipFill>
          <a:blip r:embed="rId3">
            <a:alphaModFix/>
          </a:blip>
          <a:stretch>
            <a:fillRect/>
          </a:stretch>
        </p:blipFill>
        <p:spPr>
          <a:xfrm>
            <a:off x="4300713" y="567100"/>
            <a:ext cx="4810125" cy="2476500"/>
          </a:xfrm>
          <a:prstGeom prst="rect">
            <a:avLst/>
          </a:prstGeom>
          <a:noFill/>
          <a:ln>
            <a:noFill/>
          </a:ln>
        </p:spPr>
      </p:pic>
      <p:pic>
        <p:nvPicPr>
          <p:cNvPr id="219" name="Shape 219"/>
          <p:cNvPicPr preferRelativeResize="0"/>
          <p:nvPr/>
        </p:nvPicPr>
        <p:blipFill>
          <a:blip r:embed="rId4">
            <a:alphaModFix/>
          </a:blip>
          <a:stretch>
            <a:fillRect/>
          </a:stretch>
        </p:blipFill>
        <p:spPr>
          <a:xfrm>
            <a:off x="4368625" y="2836650"/>
            <a:ext cx="4600050" cy="230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3" name="Shape 223"/>
        <p:cNvGrpSpPr/>
        <p:nvPr/>
      </p:nvGrpSpPr>
      <p:grpSpPr>
        <a:xfrm>
          <a:off x="0" y="0"/>
          <a:ext cx="0" cy="0"/>
          <a:chOff x="0" y="0"/>
          <a:chExt cx="0" cy="0"/>
        </a:xfrm>
      </p:grpSpPr>
      <p:sp>
        <p:nvSpPr>
          <p:cNvPr id="224" name="Shape 224"/>
          <p:cNvSpPr txBox="1"/>
          <p:nvPr>
            <p:ph type="title"/>
          </p:nvPr>
        </p:nvSpPr>
        <p:spPr>
          <a:xfrm>
            <a:off x="628650" y="121444"/>
            <a:ext cx="7886700" cy="9942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Business Takeaways</a:t>
            </a:r>
            <a:endParaRPr/>
          </a:p>
        </p:txBody>
      </p:sp>
      <p:sp>
        <p:nvSpPr>
          <p:cNvPr id="225" name="Shape 225"/>
          <p:cNvSpPr txBox="1"/>
          <p:nvPr>
            <p:ph idx="1" type="body"/>
          </p:nvPr>
        </p:nvSpPr>
        <p:spPr>
          <a:xfrm>
            <a:off x="628650" y="988219"/>
            <a:ext cx="7886700" cy="3263400"/>
          </a:xfrm>
          <a:prstGeom prst="rect">
            <a:avLst/>
          </a:prstGeom>
        </p:spPr>
        <p:txBody>
          <a:bodyPr anchorCtr="0" anchor="t" bIns="68575" lIns="68575" spcFirstLastPara="1" rIns="68575" wrap="square" tIns="68575">
            <a:noAutofit/>
          </a:bodyPr>
          <a:lstStyle/>
          <a:p>
            <a:pPr indent="-361950" lvl="0" marL="457200" rtl="0">
              <a:spcBef>
                <a:spcPts val="800"/>
              </a:spcBef>
              <a:spcAft>
                <a:spcPts val="0"/>
              </a:spcAft>
              <a:buSzPts val="2100"/>
              <a:buChar char="•"/>
            </a:pPr>
            <a:r>
              <a:rPr lang="en"/>
              <a:t>Three key factors that impact attrition: Overtime, Age, and Monthly Income</a:t>
            </a:r>
            <a:endParaRPr/>
          </a:p>
          <a:p>
            <a:pPr indent="-342900" lvl="1" marL="914400" rtl="0">
              <a:spcBef>
                <a:spcPts val="0"/>
              </a:spcBef>
              <a:spcAft>
                <a:spcPts val="0"/>
              </a:spcAft>
              <a:buSzPts val="1800"/>
              <a:buChar char="•"/>
            </a:pPr>
            <a:r>
              <a:rPr lang="en"/>
              <a:t>Greater overtime, younger employees, and low monthly incomes contribute significantly to attrition</a:t>
            </a:r>
            <a:endParaRPr/>
          </a:p>
          <a:p>
            <a:pPr indent="-361950" lvl="0" marL="457200" rtl="0">
              <a:spcBef>
                <a:spcPts val="0"/>
              </a:spcBef>
              <a:spcAft>
                <a:spcPts val="0"/>
              </a:spcAft>
              <a:buSzPts val="2100"/>
              <a:buChar char="•"/>
            </a:pPr>
            <a:r>
              <a:rPr lang="en"/>
              <a:t>Next steps include collecting more data. 1470 records are not enough to make a strong model considering the number of variables that were considered.</a:t>
            </a:r>
            <a:endParaRPr/>
          </a:p>
          <a:p>
            <a:pPr indent="-342900" lvl="1" marL="914400" rtl="0">
              <a:spcBef>
                <a:spcPts val="0"/>
              </a:spcBef>
              <a:spcAft>
                <a:spcPts val="0"/>
              </a:spcAft>
              <a:buSzPts val="1800"/>
              <a:buChar char="•"/>
            </a:pPr>
            <a:r>
              <a:rPr lang="en"/>
              <a:t>Get a better sense of less influential factors that could be addressed more easily for quick wins. For example factors such as Job Involvement may be easier to address than Monthly income.</a:t>
            </a:r>
            <a:endParaRPr/>
          </a:p>
          <a:p>
            <a:pPr indent="-361950" lvl="0" marL="457200" rtl="0">
              <a:spcBef>
                <a:spcPts val="0"/>
              </a:spcBef>
              <a:spcAft>
                <a:spcPts val="0"/>
              </a:spcAft>
              <a:buSzPts val="2100"/>
              <a:buChar char="•"/>
            </a:pPr>
            <a:r>
              <a:rPr lang="en"/>
              <a:t>Acquire location data. Cost of living and expected incomes are </a:t>
            </a:r>
            <a:r>
              <a:rPr lang="en"/>
              <a:t>contingent</a:t>
            </a:r>
            <a:r>
              <a:rPr lang="en"/>
              <a:t> on location.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628650" y="273844"/>
            <a:ext cx="7886700" cy="9942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Fun Tech Discovery In Python</a:t>
            </a:r>
            <a:endParaRPr/>
          </a:p>
        </p:txBody>
      </p:sp>
      <p:sp>
        <p:nvSpPr>
          <p:cNvPr id="231" name="Shape 231"/>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361950" lvl="0" marL="457200" rtl="0">
              <a:spcBef>
                <a:spcPts val="800"/>
              </a:spcBef>
              <a:spcAft>
                <a:spcPts val="0"/>
              </a:spcAft>
              <a:buSzPts val="2100"/>
              <a:buChar char="•"/>
            </a:pPr>
            <a:r>
              <a:rPr lang="en"/>
              <a:t>Utilized Pipenv for package management instead of Anaconda.</a:t>
            </a:r>
            <a:endParaRPr/>
          </a:p>
          <a:p>
            <a:pPr indent="-361950" lvl="0" marL="457200" rtl="0">
              <a:spcBef>
                <a:spcPts val="0"/>
              </a:spcBef>
              <a:spcAft>
                <a:spcPts val="0"/>
              </a:spcAft>
              <a:buSzPts val="2100"/>
              <a:buChar char="•"/>
            </a:pPr>
            <a:r>
              <a:rPr lang="en"/>
              <a:t>Pipenv is lightweight package manager that manages a virtual environment and dependencies.</a:t>
            </a:r>
            <a:endParaRPr/>
          </a:p>
          <a:p>
            <a:pPr indent="-361950" lvl="0" marL="457200" rtl="0">
              <a:spcBef>
                <a:spcPts val="0"/>
              </a:spcBef>
              <a:spcAft>
                <a:spcPts val="0"/>
              </a:spcAft>
              <a:buSzPts val="2100"/>
              <a:buChar char="•"/>
            </a:pPr>
            <a:r>
              <a:rPr lang="en"/>
              <a:t>Easy to get up and running and very easy for collaboration.</a:t>
            </a:r>
            <a:endParaRPr/>
          </a:p>
          <a:p>
            <a:pPr indent="-361950" lvl="0" marL="457200" rtl="0">
              <a:spcBef>
                <a:spcPts val="0"/>
              </a:spcBef>
              <a:spcAft>
                <a:spcPts val="0"/>
              </a:spcAft>
              <a:buSzPts val="2100"/>
              <a:buChar char="•"/>
            </a:pPr>
            <a:r>
              <a:rPr lang="en"/>
              <a:t>Based off Ruby’s Bundler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628650" y="-118126"/>
            <a:ext cx="7886700" cy="8529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br>
              <a:rPr b="0" i="0" lang="en" sz="3300" u="none" cap="none" strike="noStrike">
                <a:solidFill>
                  <a:schemeClr val="dk1"/>
                </a:solidFill>
                <a:latin typeface="Calibri"/>
                <a:ea typeface="Calibri"/>
                <a:cs typeface="Calibri"/>
                <a:sym typeface="Calibri"/>
              </a:rPr>
            </a:br>
            <a:r>
              <a:rPr lang="en"/>
              <a:t>Introduction - Employee Retention</a:t>
            </a:r>
            <a:endParaRPr b="0" i="0" sz="3300" u="none" cap="none" strike="noStrike">
              <a:solidFill>
                <a:schemeClr val="dk1"/>
              </a:solidFill>
              <a:latin typeface="Calibri"/>
              <a:ea typeface="Calibri"/>
              <a:cs typeface="Calibri"/>
              <a:sym typeface="Calibri"/>
            </a:endParaRPr>
          </a:p>
        </p:txBody>
      </p:sp>
      <p:sp>
        <p:nvSpPr>
          <p:cNvPr id="136" name="Shape 136"/>
          <p:cNvSpPr txBox="1"/>
          <p:nvPr>
            <p:ph idx="1" type="body"/>
          </p:nvPr>
        </p:nvSpPr>
        <p:spPr>
          <a:xfrm>
            <a:off x="628650" y="1185650"/>
            <a:ext cx="8136000" cy="3447000"/>
          </a:xfrm>
          <a:prstGeom prst="rect">
            <a:avLst/>
          </a:prstGeom>
          <a:noFill/>
          <a:ln>
            <a:noFill/>
          </a:ln>
        </p:spPr>
        <p:txBody>
          <a:bodyPr anchorCtr="0" anchor="t" bIns="34275" lIns="68575" spcFirstLastPara="1" rIns="68575" wrap="square" tIns="34275">
            <a:noAutofit/>
          </a:bodyPr>
          <a:lstStyle/>
          <a:p>
            <a:pPr indent="-171450" lvl="0" marL="177800" rtl="0">
              <a:spcBef>
                <a:spcPts val="800"/>
              </a:spcBef>
              <a:spcAft>
                <a:spcPts val="0"/>
              </a:spcAft>
              <a:buClr>
                <a:schemeClr val="dk1"/>
              </a:buClr>
              <a:buSzPts val="2100"/>
              <a:buFont typeface="Arial"/>
              <a:buChar char="•"/>
            </a:pPr>
            <a:r>
              <a:rPr b="1" lang="en"/>
              <a:t>Retention strategies </a:t>
            </a:r>
            <a:r>
              <a:rPr lang="en"/>
              <a:t>are important because they help create a positive work environment and strengthen an </a:t>
            </a:r>
            <a:r>
              <a:rPr b="1" lang="en"/>
              <a:t>employee's</a:t>
            </a:r>
            <a:r>
              <a:rPr lang="en"/>
              <a:t> commitment to the organization.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1" i="0" lang="en" sz="2100" u="none" cap="none" strike="noStrike">
                <a:solidFill>
                  <a:schemeClr val="dk1"/>
                </a:solidFill>
                <a:latin typeface="Calibri"/>
                <a:ea typeface="Calibri"/>
                <a:cs typeface="Calibri"/>
                <a:sym typeface="Calibri"/>
              </a:rPr>
              <a:t>Retention strategies</a:t>
            </a:r>
            <a:r>
              <a:rPr b="0" i="0" lang="en" sz="2100" u="none" cap="none" strike="noStrike">
                <a:solidFill>
                  <a:schemeClr val="dk1"/>
                </a:solidFill>
                <a:latin typeface="Calibri"/>
                <a:ea typeface="Calibri"/>
                <a:cs typeface="Calibri"/>
                <a:sym typeface="Calibri"/>
              </a:rPr>
              <a:t> are policies and plans that organisations follow to reduce employee turnover and attrition and ensure employees are engaged and productive long-term. The key challenge for businesses is ensuring a </a:t>
            </a:r>
            <a:r>
              <a:rPr b="1" i="0" lang="en" sz="2100" u="none" cap="none" strike="noStrike">
                <a:solidFill>
                  <a:schemeClr val="dk1"/>
                </a:solidFill>
                <a:latin typeface="Calibri"/>
                <a:ea typeface="Calibri"/>
                <a:cs typeface="Calibri"/>
                <a:sym typeface="Calibri"/>
              </a:rPr>
              <a:t>retention strategy</a:t>
            </a:r>
            <a:r>
              <a:rPr b="0" i="0" lang="en" sz="2100" u="none" cap="none" strike="noStrike">
                <a:solidFill>
                  <a:schemeClr val="dk1"/>
                </a:solidFill>
                <a:latin typeface="Calibri"/>
                <a:ea typeface="Calibri"/>
                <a:cs typeface="Calibri"/>
                <a:sym typeface="Calibri"/>
              </a:rPr>
              <a:t> aligns with business goals to ensure maximum return on investment.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281100" y="-82406"/>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                Data</a:t>
            </a:r>
            <a:r>
              <a:rPr lang="en"/>
              <a:t> Overview</a:t>
            </a:r>
            <a:r>
              <a:rPr b="0" i="0" lang="en" sz="3300" u="none" cap="none" strike="noStrike">
                <a:solidFill>
                  <a:schemeClr val="dk1"/>
                </a:solidFill>
                <a:latin typeface="Calibri"/>
                <a:ea typeface="Calibri"/>
                <a:cs typeface="Calibri"/>
                <a:sym typeface="Calibri"/>
              </a:rPr>
              <a:t> </a:t>
            </a:r>
            <a:endParaRPr b="0" i="0" sz="3300" u="none" cap="none" strike="noStrike">
              <a:solidFill>
                <a:schemeClr val="dk1"/>
              </a:solidFill>
              <a:latin typeface="Calibri"/>
              <a:ea typeface="Calibri"/>
              <a:cs typeface="Calibri"/>
              <a:sym typeface="Calibri"/>
            </a:endParaRPr>
          </a:p>
        </p:txBody>
      </p:sp>
      <p:sp>
        <p:nvSpPr>
          <p:cNvPr id="142" name="Shape 142"/>
          <p:cNvSpPr txBox="1"/>
          <p:nvPr>
            <p:ph idx="1" type="body"/>
          </p:nvPr>
        </p:nvSpPr>
        <p:spPr>
          <a:xfrm>
            <a:off x="654900" y="484369"/>
            <a:ext cx="3886200" cy="3263400"/>
          </a:xfrm>
          <a:prstGeom prst="rect">
            <a:avLst/>
          </a:prstGeom>
          <a:noFill/>
          <a:ln>
            <a:noFill/>
          </a:ln>
        </p:spPr>
        <p:txBody>
          <a:bodyPr anchorCtr="0" anchor="t" bIns="34275" lIns="68575" spcFirstLastPara="1" rIns="68575" wrap="square" tIns="34275">
            <a:noAutofit/>
          </a:bodyPr>
          <a:lstStyle/>
          <a:p>
            <a:pPr indent="-152400" lvl="0" marL="177800" rtl="0">
              <a:spcBef>
                <a:spcPts val="800"/>
              </a:spcBef>
              <a:spcAft>
                <a:spcPts val="0"/>
              </a:spcAft>
              <a:buClr>
                <a:schemeClr val="dk1"/>
              </a:buClr>
              <a:buSzPts val="1800"/>
              <a:buFont typeface="Arial"/>
              <a:buChar char="•"/>
            </a:pPr>
            <a:r>
              <a:rPr lang="en" sz="1800"/>
              <a:t>There are 1470 records</a:t>
            </a:r>
            <a:endParaRPr sz="1800"/>
          </a:p>
          <a:p>
            <a:pPr indent="-1524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There are 35 variables </a:t>
            </a:r>
            <a:endParaRPr sz="1800"/>
          </a:p>
          <a:p>
            <a:pPr indent="-1524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There are 25 </a:t>
            </a:r>
            <a:r>
              <a:rPr lang="en" sz="1800"/>
              <a:t>n</a:t>
            </a:r>
            <a:r>
              <a:rPr b="0" i="0" lang="en" sz="1800" u="none" cap="none" strike="noStrike">
                <a:solidFill>
                  <a:schemeClr val="dk1"/>
                </a:solidFill>
                <a:latin typeface="Calibri"/>
                <a:ea typeface="Calibri"/>
                <a:cs typeface="Calibri"/>
                <a:sym typeface="Calibri"/>
              </a:rPr>
              <a:t>umeric variables and 10 character variables</a:t>
            </a:r>
            <a:endParaRPr sz="1800"/>
          </a:p>
          <a:p>
            <a:pPr indent="-152400" lvl="0" marL="177800" marR="0" rtl="0" algn="l">
              <a:lnSpc>
                <a:spcPct val="90000"/>
              </a:lnSpc>
              <a:spcBef>
                <a:spcPts val="800"/>
              </a:spcBef>
              <a:spcAft>
                <a:spcPts val="0"/>
              </a:spcAft>
              <a:buClr>
                <a:schemeClr val="dk1"/>
              </a:buClr>
              <a:buSzPts val="1800"/>
              <a:buFont typeface="Arial"/>
              <a:buChar char="•"/>
            </a:pPr>
            <a:r>
              <a:rPr lang="en" sz="1800"/>
              <a:t>237 attrition records</a:t>
            </a:r>
            <a:endParaRPr sz="1800"/>
          </a:p>
          <a:p>
            <a:pPr indent="-152400" lvl="0" marL="177800" marR="0" rtl="0" algn="l">
              <a:lnSpc>
                <a:spcPct val="90000"/>
              </a:lnSpc>
              <a:spcBef>
                <a:spcPts val="800"/>
              </a:spcBef>
              <a:spcAft>
                <a:spcPts val="0"/>
              </a:spcAft>
              <a:buClr>
                <a:schemeClr val="dk1"/>
              </a:buClr>
              <a:buSzPts val="1800"/>
              <a:buFont typeface="Arial"/>
              <a:buChar char="•"/>
            </a:pPr>
            <a:r>
              <a:rPr lang="en" sz="1800"/>
              <a:t>1233 retention records</a:t>
            </a:r>
            <a:endParaRPr sz="1800"/>
          </a:p>
        </p:txBody>
      </p:sp>
      <p:sp>
        <p:nvSpPr>
          <p:cNvPr id="143" name="Shape 143"/>
          <p:cNvSpPr txBox="1"/>
          <p:nvPr>
            <p:ph idx="2" type="body"/>
          </p:nvPr>
        </p:nvSpPr>
        <p:spPr>
          <a:xfrm>
            <a:off x="4629150" y="1369219"/>
            <a:ext cx="3886200" cy="3263400"/>
          </a:xfrm>
          <a:prstGeom prst="rect">
            <a:avLst/>
          </a:prstGeom>
        </p:spPr>
        <p:txBody>
          <a:bodyPr anchorCtr="0" anchor="t" bIns="68575" lIns="68575" spcFirstLastPara="1" rIns="68575" wrap="square" tIns="68575">
            <a:noAutofit/>
          </a:bodyPr>
          <a:lstStyle/>
          <a:p>
            <a:pPr indent="0" lvl="0" marL="0">
              <a:spcBef>
                <a:spcPts val="800"/>
              </a:spcBef>
              <a:spcAft>
                <a:spcPts val="0"/>
              </a:spcAft>
              <a:buNone/>
            </a:pPr>
            <a:r>
              <a:t/>
            </a:r>
            <a:endParaRPr/>
          </a:p>
        </p:txBody>
      </p:sp>
      <p:pic>
        <p:nvPicPr>
          <p:cNvPr id="144" name="Shape 144"/>
          <p:cNvPicPr preferRelativeResize="0"/>
          <p:nvPr/>
        </p:nvPicPr>
        <p:blipFill>
          <a:blip r:embed="rId3">
            <a:alphaModFix/>
          </a:blip>
          <a:stretch>
            <a:fillRect/>
          </a:stretch>
        </p:blipFill>
        <p:spPr>
          <a:xfrm>
            <a:off x="5112275" y="873200"/>
            <a:ext cx="3611351" cy="4182801"/>
          </a:xfrm>
          <a:prstGeom prst="rect">
            <a:avLst/>
          </a:prstGeom>
          <a:noFill/>
          <a:ln>
            <a:noFill/>
          </a:ln>
        </p:spPr>
      </p:pic>
      <p:pic>
        <p:nvPicPr>
          <p:cNvPr id="145" name="Shape 145"/>
          <p:cNvPicPr preferRelativeResize="0"/>
          <p:nvPr/>
        </p:nvPicPr>
        <p:blipFill>
          <a:blip r:embed="rId4">
            <a:alphaModFix/>
          </a:blip>
          <a:stretch>
            <a:fillRect/>
          </a:stretch>
        </p:blipFill>
        <p:spPr>
          <a:xfrm>
            <a:off x="241200" y="2627113"/>
            <a:ext cx="3733800" cy="250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628650" y="-107156"/>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Methods 	</a:t>
            </a:r>
            <a:endParaRPr b="0" i="0" sz="3300" u="none" cap="none" strike="noStrike">
              <a:solidFill>
                <a:schemeClr val="dk1"/>
              </a:solidFill>
              <a:latin typeface="Calibri"/>
              <a:ea typeface="Calibri"/>
              <a:cs typeface="Calibri"/>
              <a:sym typeface="Calibri"/>
            </a:endParaRPr>
          </a:p>
        </p:txBody>
      </p:sp>
      <p:sp>
        <p:nvSpPr>
          <p:cNvPr id="151" name="Shape 151"/>
          <p:cNvSpPr txBox="1"/>
          <p:nvPr>
            <p:ph idx="1" type="body"/>
          </p:nvPr>
        </p:nvSpPr>
        <p:spPr>
          <a:xfrm>
            <a:off x="628650" y="75961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None/>
            </a:pPr>
            <a:r>
              <a:rPr b="0" i="0" lang="en" sz="1300" u="none" cap="none" strike="noStrike">
                <a:solidFill>
                  <a:schemeClr val="dk1"/>
                </a:solidFill>
                <a:latin typeface="Calibri"/>
                <a:ea typeface="Calibri"/>
                <a:cs typeface="Calibri"/>
                <a:sym typeface="Calibri"/>
              </a:rPr>
              <a:t>Logistic Regression:</a:t>
            </a:r>
            <a:endParaRPr sz="1100"/>
          </a:p>
          <a:p>
            <a:pPr indent="0" lvl="0" marL="0" marR="0" rtl="0" algn="l">
              <a:lnSpc>
                <a:spcPct val="70000"/>
              </a:lnSpc>
              <a:spcBef>
                <a:spcPts val="800"/>
              </a:spcBef>
              <a:spcAft>
                <a:spcPts val="0"/>
              </a:spcAft>
              <a:buClr>
                <a:schemeClr val="dk1"/>
              </a:buClr>
              <a:buSzPts val="1300"/>
              <a:buFont typeface="Arial"/>
              <a:buNone/>
            </a:pPr>
            <a:r>
              <a:rPr lang="en" sz="1300"/>
              <a:t>I</a:t>
            </a:r>
            <a:r>
              <a:rPr b="0" i="0" lang="en" sz="1300" u="none" cap="none" strike="noStrike">
                <a:solidFill>
                  <a:schemeClr val="dk1"/>
                </a:solidFill>
                <a:latin typeface="Calibri"/>
                <a:ea typeface="Calibri"/>
                <a:cs typeface="Calibri"/>
                <a:sym typeface="Calibri"/>
              </a:rPr>
              <a:t>s a statistical method for analyzing a dataset in which there are one or more independent variables that determine an outcome. The outcome is measured with a dichotomous variable (in which there are only two possible outcomes).</a:t>
            </a:r>
            <a:endParaRPr sz="1100"/>
          </a:p>
          <a:p>
            <a:pPr indent="0" lvl="0" marL="0" marR="0" rtl="0" algn="l">
              <a:lnSpc>
                <a:spcPct val="70000"/>
              </a:lnSpc>
              <a:spcBef>
                <a:spcPts val="80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70000"/>
              </a:lnSpc>
              <a:spcBef>
                <a:spcPts val="800"/>
              </a:spcBef>
              <a:spcAft>
                <a:spcPts val="0"/>
              </a:spcAft>
              <a:buNone/>
            </a:pPr>
            <a:r>
              <a:rPr b="0" i="0" lang="en" sz="1300" u="none" cap="none" strike="noStrike">
                <a:solidFill>
                  <a:schemeClr val="dk1"/>
                </a:solidFill>
                <a:latin typeface="Calibri"/>
                <a:ea typeface="Calibri"/>
                <a:cs typeface="Calibri"/>
                <a:sym typeface="Calibri"/>
              </a:rPr>
              <a:t>Linear Discriminant Analysis:</a:t>
            </a:r>
            <a:endParaRPr sz="1100"/>
          </a:p>
          <a:p>
            <a:pPr indent="0" lvl="0" marL="0" marR="0" rtl="0" algn="l">
              <a:lnSpc>
                <a:spcPct val="70000"/>
              </a:lnSpc>
              <a:spcBef>
                <a:spcPts val="800"/>
              </a:spcBef>
              <a:spcAft>
                <a:spcPts val="0"/>
              </a:spcAft>
              <a:buClr>
                <a:schemeClr val="dk1"/>
              </a:buClr>
              <a:buSzPts val="1300"/>
              <a:buFont typeface="Arial"/>
              <a:buNone/>
            </a:pPr>
            <a:r>
              <a:rPr b="0" i="0" lang="en" sz="1300" u="none" cap="none" strike="noStrike">
                <a:solidFill>
                  <a:schemeClr val="dk1"/>
                </a:solidFill>
                <a:latin typeface="Calibri"/>
                <a:ea typeface="Calibri"/>
                <a:cs typeface="Calibri"/>
                <a:sym typeface="Calibri"/>
              </a:rPr>
              <a:t>Linear Discriminant Analysis (LDA) is most commonly used as dimensionality reduction technique in the pre-processing step for pattern-classification and machine learning applications. The goal is to project a dataset onto a lower-dimensional space with good class-separability in order avoid overfitting (“curse of dimensionality”) and also reduce computational costs.</a:t>
            </a:r>
            <a:endParaRPr sz="1100"/>
          </a:p>
          <a:p>
            <a:pPr indent="0" lvl="0" marL="0" marR="0" rtl="0" algn="l">
              <a:lnSpc>
                <a:spcPct val="70000"/>
              </a:lnSpc>
              <a:spcBef>
                <a:spcPts val="800"/>
              </a:spcBef>
              <a:spcAft>
                <a:spcPts val="0"/>
              </a:spcAft>
              <a:buNone/>
            </a:pPr>
            <a:r>
              <a:t/>
            </a:r>
            <a:endParaRPr sz="1300"/>
          </a:p>
          <a:p>
            <a:pPr indent="0" lvl="0" marL="0" marR="0" rtl="0" algn="l">
              <a:lnSpc>
                <a:spcPct val="70000"/>
              </a:lnSpc>
              <a:spcBef>
                <a:spcPts val="800"/>
              </a:spcBef>
              <a:spcAft>
                <a:spcPts val="0"/>
              </a:spcAft>
              <a:buNone/>
            </a:pPr>
            <a:r>
              <a:rPr lang="en" sz="1300"/>
              <a:t>Random Forest: </a:t>
            </a:r>
            <a:endParaRPr sz="1300"/>
          </a:p>
          <a:p>
            <a:pPr indent="0" lvl="0" marL="0" marR="0" rtl="0" algn="l">
              <a:lnSpc>
                <a:spcPct val="70000"/>
              </a:lnSpc>
              <a:spcBef>
                <a:spcPts val="800"/>
              </a:spcBef>
              <a:spcAft>
                <a:spcPts val="0"/>
              </a:spcAft>
              <a:buClr>
                <a:schemeClr val="dk1"/>
              </a:buClr>
              <a:buSzPts val="1400"/>
              <a:buFont typeface="Arial"/>
              <a:buNone/>
            </a:pPr>
            <a:r>
              <a:rPr b="0" i="0" lang="en" sz="1400" u="none" cap="none" strike="noStrike">
                <a:solidFill>
                  <a:schemeClr val="dk1"/>
                </a:solidFill>
                <a:latin typeface="Calibri"/>
                <a:ea typeface="Calibri"/>
                <a:cs typeface="Calibri"/>
                <a:sym typeface="Calibri"/>
              </a:rPr>
              <a:t>Random Forest is a flexible, easy to use machine learning algorithm that produces, even without hyper-parameter tuning, a great result most of the time. It is also one of the most used algorithms, because it’s simplicity and the fact that it can be used for both classification and regression tasks. In this post, you are going to learn, how the random forest algorithm works and several other important things about it.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81000" y="-52506"/>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Analysis Pr</a:t>
            </a:r>
            <a:r>
              <a:rPr lang="en"/>
              <a:t>ocess</a:t>
            </a:r>
            <a:r>
              <a:rPr b="0" i="0" lang="en" sz="3300" u="none" cap="none" strike="noStrike">
                <a:solidFill>
                  <a:schemeClr val="dk1"/>
                </a:solidFill>
                <a:latin typeface="Calibri"/>
                <a:ea typeface="Calibri"/>
                <a:cs typeface="Calibri"/>
                <a:sym typeface="Calibri"/>
              </a:rPr>
              <a:t>	</a:t>
            </a:r>
            <a:endParaRPr b="0" i="0" sz="3300" u="none" cap="none" strike="noStrike">
              <a:solidFill>
                <a:schemeClr val="dk1"/>
              </a:solidFill>
              <a:latin typeface="Calibri"/>
              <a:ea typeface="Calibri"/>
              <a:cs typeface="Calibri"/>
              <a:sym typeface="Calibri"/>
            </a:endParaRPr>
          </a:p>
        </p:txBody>
      </p:sp>
      <p:sp>
        <p:nvSpPr>
          <p:cNvPr id="157" name="Shape 157"/>
          <p:cNvSpPr txBox="1"/>
          <p:nvPr>
            <p:ph idx="1" type="body"/>
          </p:nvPr>
        </p:nvSpPr>
        <p:spPr>
          <a:xfrm>
            <a:off x="95250" y="1140619"/>
            <a:ext cx="38862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Step 1: Plot the Data</a:t>
            </a:r>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Step 2: Construct a Model</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Step 3: Fit the Model</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Step 4: Check Assumptions</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Step 5: Interpret</a:t>
            </a:r>
            <a:endParaRPr b="0" i="0" sz="2100" u="none" cap="none" strike="noStrike">
              <a:solidFill>
                <a:schemeClr val="dk1"/>
              </a:solidFill>
              <a:latin typeface="Calibri"/>
              <a:ea typeface="Calibri"/>
              <a:cs typeface="Calibri"/>
              <a:sym typeface="Calibri"/>
            </a:endParaRPr>
          </a:p>
        </p:txBody>
      </p:sp>
      <p:pic>
        <p:nvPicPr>
          <p:cNvPr id="158" name="Shape 158"/>
          <p:cNvPicPr preferRelativeResize="0"/>
          <p:nvPr/>
        </p:nvPicPr>
        <p:blipFill>
          <a:blip r:embed="rId3">
            <a:alphaModFix/>
          </a:blip>
          <a:stretch>
            <a:fillRect/>
          </a:stretch>
        </p:blipFill>
        <p:spPr>
          <a:xfrm>
            <a:off x="4471399" y="16624"/>
            <a:ext cx="4586450" cy="2379175"/>
          </a:xfrm>
          <a:prstGeom prst="rect">
            <a:avLst/>
          </a:prstGeom>
          <a:noFill/>
          <a:ln>
            <a:noFill/>
          </a:ln>
        </p:spPr>
      </p:pic>
      <p:pic>
        <p:nvPicPr>
          <p:cNvPr id="159" name="Shape 159"/>
          <p:cNvPicPr preferRelativeResize="0"/>
          <p:nvPr/>
        </p:nvPicPr>
        <p:blipFill>
          <a:blip r:embed="rId4">
            <a:alphaModFix/>
          </a:blip>
          <a:stretch>
            <a:fillRect/>
          </a:stretch>
        </p:blipFill>
        <p:spPr>
          <a:xfrm>
            <a:off x="4543950" y="2302100"/>
            <a:ext cx="4523849" cy="2290500"/>
          </a:xfrm>
          <a:prstGeom prst="rect">
            <a:avLst/>
          </a:prstGeom>
          <a:noFill/>
          <a:ln>
            <a:noFill/>
          </a:ln>
        </p:spPr>
      </p:pic>
      <p:sp>
        <p:nvSpPr>
          <p:cNvPr id="160" name="Shape 160"/>
          <p:cNvSpPr txBox="1"/>
          <p:nvPr/>
        </p:nvSpPr>
        <p:spPr>
          <a:xfrm>
            <a:off x="6377850" y="4592600"/>
            <a:ext cx="2214900" cy="4314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Examples of exploratory plots related to Job Roles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628650" y="45244"/>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Logistic Regression</a:t>
            </a:r>
            <a:endParaRPr sz="1100"/>
          </a:p>
        </p:txBody>
      </p:sp>
      <p:pic>
        <p:nvPicPr>
          <p:cNvPr id="166" name="Shape 166"/>
          <p:cNvPicPr preferRelativeResize="0"/>
          <p:nvPr>
            <p:ph idx="1" type="body"/>
          </p:nvPr>
        </p:nvPicPr>
        <p:blipFill rotWithShape="1">
          <a:blip r:embed="rId3">
            <a:alphaModFix/>
          </a:blip>
          <a:srcRect b="0" l="0" r="0" t="0"/>
          <a:stretch/>
        </p:blipFill>
        <p:spPr>
          <a:xfrm>
            <a:off x="4809425" y="1159194"/>
            <a:ext cx="3886200" cy="3263400"/>
          </a:xfrm>
          <a:prstGeom prst="rect">
            <a:avLst/>
          </a:prstGeom>
          <a:noFill/>
          <a:ln>
            <a:noFill/>
          </a:ln>
        </p:spPr>
      </p:pic>
      <p:sp>
        <p:nvSpPr>
          <p:cNvPr id="167" name="Shape 167"/>
          <p:cNvSpPr txBox="1"/>
          <p:nvPr>
            <p:ph idx="2" type="body"/>
          </p:nvPr>
        </p:nvSpPr>
        <p:spPr>
          <a:xfrm>
            <a:off x="340075" y="1159194"/>
            <a:ext cx="3886200" cy="3263400"/>
          </a:xfrm>
          <a:prstGeom prst="rect">
            <a:avLst/>
          </a:prstGeom>
        </p:spPr>
        <p:txBody>
          <a:bodyPr anchorCtr="0" anchor="t" bIns="68575" lIns="68575" spcFirstLastPara="1" rIns="68575" wrap="square" tIns="68575">
            <a:noAutofit/>
          </a:bodyPr>
          <a:lstStyle/>
          <a:p>
            <a:pPr indent="-361950" lvl="0" marL="457200" rtl="0">
              <a:spcBef>
                <a:spcPts val="800"/>
              </a:spcBef>
              <a:spcAft>
                <a:spcPts val="0"/>
              </a:spcAft>
              <a:buSzPts val="2100"/>
              <a:buChar char="•"/>
            </a:pPr>
            <a:r>
              <a:rPr lang="en"/>
              <a:t>Assumptions:</a:t>
            </a:r>
            <a:endParaRPr/>
          </a:p>
          <a:p>
            <a:pPr indent="-342900" lvl="1" marL="914400" rtl="0">
              <a:spcBef>
                <a:spcPts val="0"/>
              </a:spcBef>
              <a:spcAft>
                <a:spcPts val="0"/>
              </a:spcAft>
              <a:buSzPts val="1800"/>
              <a:buChar char="•"/>
            </a:pPr>
            <a:r>
              <a:rPr lang="en"/>
              <a:t>Linearity</a:t>
            </a:r>
            <a:endParaRPr/>
          </a:p>
          <a:p>
            <a:pPr indent="-342900" lvl="1" marL="914400" rtl="0">
              <a:spcBef>
                <a:spcPts val="0"/>
              </a:spcBef>
              <a:spcAft>
                <a:spcPts val="0"/>
              </a:spcAft>
              <a:buSzPts val="1800"/>
              <a:buChar char="•"/>
            </a:pPr>
            <a:r>
              <a:rPr lang="en"/>
              <a:t>Constant variance</a:t>
            </a:r>
            <a:endParaRPr/>
          </a:p>
          <a:p>
            <a:pPr indent="-342900" lvl="1" marL="914400" rtl="0">
              <a:spcBef>
                <a:spcPts val="0"/>
              </a:spcBef>
              <a:spcAft>
                <a:spcPts val="0"/>
              </a:spcAft>
              <a:buSzPts val="1800"/>
              <a:buChar char="•"/>
            </a:pPr>
            <a:r>
              <a:rPr lang="en"/>
              <a:t>Independence</a:t>
            </a:r>
            <a:endParaRPr/>
          </a:p>
          <a:p>
            <a:pPr indent="-342900" lvl="1" marL="914400" rtl="0">
              <a:spcBef>
                <a:spcPts val="0"/>
              </a:spcBef>
              <a:spcAft>
                <a:spcPts val="0"/>
              </a:spcAft>
              <a:buSzPts val="1800"/>
              <a:buChar char="•"/>
            </a:pPr>
            <a:r>
              <a:rPr lang="en"/>
              <a:t>No interaction</a:t>
            </a:r>
            <a:endParaRPr/>
          </a:p>
          <a:p>
            <a:pPr indent="-361950" lvl="0" marL="457200" rtl="0">
              <a:spcBef>
                <a:spcPts val="0"/>
              </a:spcBef>
              <a:spcAft>
                <a:spcPts val="0"/>
              </a:spcAft>
              <a:buSzPts val="2100"/>
              <a:buChar char="•"/>
            </a:pPr>
            <a:r>
              <a:rPr lang="en"/>
              <a:t>Accuracy: 88.44%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1" name="Shape 171"/>
        <p:cNvGrpSpPr/>
        <p:nvPr/>
      </p:nvGrpSpPr>
      <p:grpSpPr>
        <a:xfrm>
          <a:off x="0" y="0"/>
          <a:ext cx="0" cy="0"/>
          <a:chOff x="0" y="0"/>
          <a:chExt cx="0" cy="0"/>
        </a:xfrm>
      </p:grpSpPr>
      <p:sp>
        <p:nvSpPr>
          <p:cNvPr id="172" name="Shape 172"/>
          <p:cNvSpPr txBox="1"/>
          <p:nvPr>
            <p:ph type="title"/>
          </p:nvPr>
        </p:nvSpPr>
        <p:spPr>
          <a:xfrm>
            <a:off x="628650" y="45244"/>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Linear Discriminant Analysis</a:t>
            </a:r>
            <a:endParaRPr sz="1100"/>
          </a:p>
        </p:txBody>
      </p:sp>
      <p:graphicFrame>
        <p:nvGraphicFramePr>
          <p:cNvPr id="173" name="Shape 173"/>
          <p:cNvGraphicFramePr/>
          <p:nvPr/>
        </p:nvGraphicFramePr>
        <p:xfrm>
          <a:off x="4823180" y="1278587"/>
          <a:ext cx="3000000" cy="3000000"/>
        </p:xfrm>
        <a:graphic>
          <a:graphicData uri="http://schemas.openxmlformats.org/drawingml/2006/table">
            <a:tbl>
              <a:tblPr bandRow="1" firstRow="1">
                <a:noFill/>
                <a:tableStyleId>{E3166981-112A-4731-980C-7FC75B7D4DCC}</a:tableStyleId>
              </a:tblPr>
              <a:tblGrid>
                <a:gridCol w="1306325"/>
                <a:gridCol w="1306325"/>
                <a:gridCol w="1306325"/>
              </a:tblGrid>
              <a:tr h="422825">
                <a:tc>
                  <a:txBody>
                    <a:bodyPr>
                      <a:noAutofit/>
                    </a:bodyPr>
                    <a:lstStyle/>
                    <a:p>
                      <a:pPr indent="0" lvl="0" marL="0" marR="0" rtl="0" algn="ctr">
                        <a:spcBef>
                          <a:spcPts val="0"/>
                        </a:spcBef>
                        <a:spcAft>
                          <a:spcPts val="0"/>
                        </a:spcAft>
                        <a:buNone/>
                      </a:pPr>
                      <a:r>
                        <a:rPr lang="en" sz="1400" u="none" cap="none" strike="noStrike"/>
                        <a:t>Variable</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Avg Stay</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Avg Leave</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sz="1400" u="none" cap="none" strike="noStrike"/>
                        <a:t>Monthly Income</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6869.48</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4720.71</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sz="1400" u="none" cap="none" strike="noStrike"/>
                        <a:t>Age</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37.65</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33.58</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sz="1400" u="none" cap="none" strike="noStrike"/>
                        <a:t>OverTime</a:t>
                      </a:r>
                      <a:endParaRPr sz="1400" u="none" cap="none" strike="noStrike"/>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0.24</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0.52</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sz="1400" u="none" cap="none" strike="noStrike"/>
                        <a:t>Daily Rate</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811.29</a:t>
                      </a:r>
                      <a:endParaRPr sz="1100"/>
                    </a:p>
                  </a:txBody>
                  <a:tcPr marT="34300" marB="34300" marR="68600" marL="68600"/>
                </a:tc>
                <a:tc>
                  <a:txBody>
                    <a:bodyPr>
                      <a:noAutofit/>
                    </a:bodyPr>
                    <a:lstStyle/>
                    <a:p>
                      <a:pPr indent="0" lvl="0" marL="0" marR="0" rtl="0" algn="ctr">
                        <a:spcBef>
                          <a:spcPts val="0"/>
                        </a:spcBef>
                        <a:spcAft>
                          <a:spcPts val="0"/>
                        </a:spcAft>
                        <a:buNone/>
                      </a:pPr>
                      <a:r>
                        <a:rPr lang="en" sz="1400" u="none" cap="none" strike="noStrike"/>
                        <a:t>750.63</a:t>
                      </a:r>
                      <a:endParaRPr sz="1100"/>
                    </a:p>
                  </a:txBody>
                  <a:tcPr marT="34300" marB="34300" marR="68600" marL="68600"/>
                </a:tc>
              </a:tr>
            </a:tbl>
          </a:graphicData>
        </a:graphic>
      </p:graphicFrame>
      <p:sp>
        <p:nvSpPr>
          <p:cNvPr id="174" name="Shape 174"/>
          <p:cNvSpPr txBox="1"/>
          <p:nvPr>
            <p:ph idx="4294967295" type="body"/>
          </p:nvPr>
        </p:nvSpPr>
        <p:spPr>
          <a:xfrm>
            <a:off x="176550" y="1111869"/>
            <a:ext cx="3886200" cy="3263400"/>
          </a:xfrm>
          <a:prstGeom prst="rect">
            <a:avLst/>
          </a:prstGeom>
        </p:spPr>
        <p:txBody>
          <a:bodyPr anchorCtr="0" anchor="t" bIns="68575" lIns="68575" spcFirstLastPara="1" rIns="68575" wrap="square" tIns="68575">
            <a:noAutofit/>
          </a:bodyPr>
          <a:lstStyle/>
          <a:p>
            <a:pPr indent="-361950" lvl="0" marL="457200" rtl="0">
              <a:spcBef>
                <a:spcPts val="800"/>
              </a:spcBef>
              <a:spcAft>
                <a:spcPts val="0"/>
              </a:spcAft>
              <a:buSzPts val="2100"/>
              <a:buChar char="•"/>
            </a:pPr>
            <a:r>
              <a:rPr lang="en"/>
              <a:t>Assumptions:</a:t>
            </a:r>
            <a:endParaRPr/>
          </a:p>
          <a:p>
            <a:pPr indent="-342900" lvl="1" marL="914400" rtl="0">
              <a:spcBef>
                <a:spcPts val="0"/>
              </a:spcBef>
              <a:spcAft>
                <a:spcPts val="0"/>
              </a:spcAft>
              <a:buSzPts val="1800"/>
              <a:buChar char="•"/>
            </a:pPr>
            <a:r>
              <a:rPr lang="en"/>
              <a:t>Multivariate normality</a:t>
            </a:r>
            <a:endParaRPr/>
          </a:p>
          <a:p>
            <a:pPr indent="-342900" lvl="1" marL="914400" rtl="0">
              <a:spcBef>
                <a:spcPts val="0"/>
              </a:spcBef>
              <a:spcAft>
                <a:spcPts val="0"/>
              </a:spcAft>
              <a:buSzPts val="1800"/>
              <a:buChar char="•"/>
            </a:pPr>
            <a:r>
              <a:rPr lang="en"/>
              <a:t>Equal covariances among group variables</a:t>
            </a:r>
            <a:endParaRPr/>
          </a:p>
          <a:p>
            <a:pPr indent="-342900" lvl="1" marL="914400" rtl="0">
              <a:spcBef>
                <a:spcPts val="0"/>
              </a:spcBef>
              <a:spcAft>
                <a:spcPts val="0"/>
              </a:spcAft>
              <a:buSzPts val="1800"/>
              <a:buChar char="•"/>
            </a:pPr>
            <a:r>
              <a:rPr lang="en"/>
              <a:t>Independence</a:t>
            </a:r>
            <a:endParaRPr/>
          </a:p>
          <a:p>
            <a:pPr indent="-342900" lvl="1" marL="914400" rtl="0">
              <a:spcBef>
                <a:spcPts val="0"/>
              </a:spcBef>
              <a:spcAft>
                <a:spcPts val="0"/>
              </a:spcAft>
              <a:buSzPts val="1800"/>
              <a:buChar char="•"/>
            </a:pPr>
            <a:r>
              <a:rPr lang="en"/>
              <a:t>Small collinearity between predictors</a:t>
            </a:r>
            <a:endParaRPr/>
          </a:p>
          <a:p>
            <a:pPr indent="-361950" lvl="0" marL="457200" rtl="0">
              <a:spcBef>
                <a:spcPts val="0"/>
              </a:spcBef>
              <a:spcAft>
                <a:spcPts val="0"/>
              </a:spcAft>
              <a:buSzPts val="2100"/>
              <a:buChar char="•"/>
            </a:pPr>
            <a:r>
              <a:rPr lang="en"/>
              <a:t>Accuracy: 87.07%</a:t>
            </a:r>
            <a:endParaRPr/>
          </a:p>
          <a:p>
            <a:pPr indent="-342900" lvl="1" marL="914400" rtl="0">
              <a:spcBef>
                <a:spcPts val="0"/>
              </a:spcBef>
              <a:spcAft>
                <a:spcPts val="0"/>
              </a:spcAft>
              <a:buSzPts val="1800"/>
              <a:buChar char="•"/>
            </a:pPr>
            <a:r>
              <a:rPr lang="en"/>
              <a:t>May be less accurate due many categorical variables which are dummy encoded and not normally distributed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628650" y="45244"/>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rPr lang="en"/>
              <a:t>Random Forest</a:t>
            </a:r>
            <a:endParaRPr sz="1100"/>
          </a:p>
        </p:txBody>
      </p:sp>
      <p:graphicFrame>
        <p:nvGraphicFramePr>
          <p:cNvPr id="180" name="Shape 180"/>
          <p:cNvGraphicFramePr/>
          <p:nvPr/>
        </p:nvGraphicFramePr>
        <p:xfrm>
          <a:off x="4842580" y="1297987"/>
          <a:ext cx="3000000" cy="3000000"/>
        </p:xfrm>
        <a:graphic>
          <a:graphicData uri="http://schemas.openxmlformats.org/drawingml/2006/table">
            <a:tbl>
              <a:tblPr bandRow="1" firstRow="1">
                <a:noFill/>
                <a:tableStyleId>{E3166981-112A-4731-980C-7FC75B7D4DCC}</a:tableStyleId>
              </a:tblPr>
              <a:tblGrid>
                <a:gridCol w="1306325"/>
                <a:gridCol w="1306325"/>
              </a:tblGrid>
              <a:tr h="422825">
                <a:tc>
                  <a:txBody>
                    <a:bodyPr>
                      <a:noAutofit/>
                    </a:bodyPr>
                    <a:lstStyle/>
                    <a:p>
                      <a:pPr indent="0" lvl="0" marL="0" marR="0" rtl="0" algn="ctr">
                        <a:spcBef>
                          <a:spcPts val="0"/>
                        </a:spcBef>
                        <a:spcAft>
                          <a:spcPts val="0"/>
                        </a:spcAft>
                        <a:buNone/>
                      </a:pPr>
                      <a:r>
                        <a:rPr lang="en" sz="1400" u="none" cap="none" strike="noStrike"/>
                        <a:t>Variable Rank</a:t>
                      </a:r>
                      <a:endParaRPr sz="1100"/>
                    </a:p>
                  </a:txBody>
                  <a:tcPr marT="34300" marB="34300" marR="68600" marL="68600"/>
                </a:tc>
                <a:tc>
                  <a:txBody>
                    <a:bodyPr>
                      <a:noAutofit/>
                    </a:bodyPr>
                    <a:lstStyle/>
                    <a:p>
                      <a:pPr indent="0" lvl="0" marL="0" marR="0" rtl="0" algn="ctr">
                        <a:spcBef>
                          <a:spcPts val="0"/>
                        </a:spcBef>
                        <a:spcAft>
                          <a:spcPts val="0"/>
                        </a:spcAft>
                        <a:buNone/>
                      </a:pPr>
                      <a:r>
                        <a:rPr lang="en"/>
                        <a:t>Variable</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a:t>1</a:t>
                      </a:r>
                      <a:endParaRPr sz="1100"/>
                    </a:p>
                  </a:txBody>
                  <a:tcPr marT="34300" marB="34300" marR="68600" marL="68600"/>
                </a:tc>
                <a:tc>
                  <a:txBody>
                    <a:bodyPr>
                      <a:noAutofit/>
                    </a:bodyPr>
                    <a:lstStyle/>
                    <a:p>
                      <a:pPr indent="0" lvl="0" marL="0" marR="0" rtl="0" algn="ctr">
                        <a:spcBef>
                          <a:spcPts val="0"/>
                        </a:spcBef>
                        <a:spcAft>
                          <a:spcPts val="0"/>
                        </a:spcAft>
                        <a:buNone/>
                      </a:pPr>
                      <a:r>
                        <a:rPr lang="en"/>
                        <a:t>MonthlyIncome</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a:t>2</a:t>
                      </a:r>
                      <a:endParaRPr sz="1100"/>
                    </a:p>
                  </a:txBody>
                  <a:tcPr marT="34300" marB="34300" marR="68600" marL="68600"/>
                </a:tc>
                <a:tc>
                  <a:txBody>
                    <a:bodyPr>
                      <a:noAutofit/>
                    </a:bodyPr>
                    <a:lstStyle/>
                    <a:p>
                      <a:pPr indent="0" lvl="0" marL="0" marR="0" rtl="0" algn="ctr">
                        <a:spcBef>
                          <a:spcPts val="0"/>
                        </a:spcBef>
                        <a:spcAft>
                          <a:spcPts val="0"/>
                        </a:spcAft>
                        <a:buNone/>
                      </a:pPr>
                      <a:r>
                        <a:rPr lang="en"/>
                        <a:t>Age</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a:t>3</a:t>
                      </a:r>
                      <a:endParaRPr sz="1400" u="none" cap="none" strike="noStrike"/>
                    </a:p>
                  </a:txBody>
                  <a:tcPr marT="34300" marB="34300" marR="68600" marL="68600"/>
                </a:tc>
                <a:tc>
                  <a:txBody>
                    <a:bodyPr>
                      <a:noAutofit/>
                    </a:bodyPr>
                    <a:lstStyle/>
                    <a:p>
                      <a:pPr indent="0" lvl="0" marL="0" marR="0" rtl="0" algn="ctr">
                        <a:spcBef>
                          <a:spcPts val="0"/>
                        </a:spcBef>
                        <a:spcAft>
                          <a:spcPts val="0"/>
                        </a:spcAft>
                        <a:buNone/>
                      </a:pPr>
                      <a:r>
                        <a:rPr lang="en"/>
                        <a:t>Overtime</a:t>
                      </a:r>
                      <a:endParaRPr sz="1100"/>
                    </a:p>
                  </a:txBody>
                  <a:tcPr marT="34300" marB="34300" marR="68600" marL="68600"/>
                </a:tc>
              </a:tr>
              <a:tr h="422825">
                <a:tc>
                  <a:txBody>
                    <a:bodyPr>
                      <a:noAutofit/>
                    </a:bodyPr>
                    <a:lstStyle/>
                    <a:p>
                      <a:pPr indent="0" lvl="0" marL="0" marR="0" rtl="0" algn="ctr">
                        <a:spcBef>
                          <a:spcPts val="0"/>
                        </a:spcBef>
                        <a:spcAft>
                          <a:spcPts val="0"/>
                        </a:spcAft>
                        <a:buNone/>
                      </a:pPr>
                      <a:r>
                        <a:rPr lang="en"/>
                        <a:t>4</a:t>
                      </a:r>
                      <a:endParaRPr sz="1100"/>
                    </a:p>
                  </a:txBody>
                  <a:tcPr marT="34300" marB="34300" marR="68600" marL="68600"/>
                </a:tc>
                <a:tc>
                  <a:txBody>
                    <a:bodyPr>
                      <a:noAutofit/>
                    </a:bodyPr>
                    <a:lstStyle/>
                    <a:p>
                      <a:pPr indent="0" lvl="0" marL="0" marR="0" rtl="0" algn="ctr">
                        <a:spcBef>
                          <a:spcPts val="0"/>
                        </a:spcBef>
                        <a:spcAft>
                          <a:spcPts val="0"/>
                        </a:spcAft>
                        <a:buNone/>
                      </a:pPr>
                      <a:r>
                        <a:rPr lang="en"/>
                        <a:t>DailyRate</a:t>
                      </a:r>
                      <a:endParaRPr sz="1100"/>
                    </a:p>
                  </a:txBody>
                  <a:tcPr marT="34300" marB="34300" marR="68600" marL="68600"/>
                </a:tc>
              </a:tr>
            </a:tbl>
          </a:graphicData>
        </a:graphic>
      </p:graphicFrame>
      <p:sp>
        <p:nvSpPr>
          <p:cNvPr id="181" name="Shape 181"/>
          <p:cNvSpPr txBox="1"/>
          <p:nvPr>
            <p:ph idx="4294967295" type="body"/>
          </p:nvPr>
        </p:nvSpPr>
        <p:spPr>
          <a:xfrm>
            <a:off x="176550" y="1111869"/>
            <a:ext cx="3886200" cy="3263400"/>
          </a:xfrm>
          <a:prstGeom prst="rect">
            <a:avLst/>
          </a:prstGeom>
        </p:spPr>
        <p:txBody>
          <a:bodyPr anchorCtr="0" anchor="t" bIns="68575" lIns="68575" spcFirstLastPara="1" rIns="68575" wrap="square" tIns="68575">
            <a:noAutofit/>
          </a:bodyPr>
          <a:lstStyle/>
          <a:p>
            <a:pPr indent="-361950" lvl="0" marL="457200" rtl="0">
              <a:spcBef>
                <a:spcPts val="800"/>
              </a:spcBef>
              <a:spcAft>
                <a:spcPts val="0"/>
              </a:spcAft>
              <a:buSzPts val="2100"/>
              <a:buChar char="•"/>
            </a:pPr>
            <a:r>
              <a:rPr lang="en"/>
              <a:t>Accuracy: 100% on test set</a:t>
            </a:r>
            <a:endParaRPr/>
          </a:p>
          <a:p>
            <a:pPr indent="-361950" lvl="0" marL="457200" rtl="0">
              <a:spcBef>
                <a:spcPts val="0"/>
              </a:spcBef>
              <a:spcAft>
                <a:spcPts val="0"/>
              </a:spcAft>
              <a:buSzPts val="2100"/>
              <a:buChar char="•"/>
            </a:pPr>
            <a:r>
              <a:rPr lang="en"/>
              <a:t>Random forest utilize decision trees which don’t make assumptions about the data as long as the enough Attrition numbers are represented.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628650" y="-107156"/>
            <a:ext cx="7886700" cy="994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a:t>Comparison of Models in Python</a:t>
            </a:r>
            <a:endParaRPr/>
          </a:p>
        </p:txBody>
      </p:sp>
      <p:graphicFrame>
        <p:nvGraphicFramePr>
          <p:cNvPr id="187" name="Shape 187"/>
          <p:cNvGraphicFramePr/>
          <p:nvPr/>
        </p:nvGraphicFramePr>
        <p:xfrm>
          <a:off x="356480" y="893837"/>
          <a:ext cx="3000000" cy="3000000"/>
        </p:xfrm>
        <a:graphic>
          <a:graphicData uri="http://schemas.openxmlformats.org/drawingml/2006/table">
            <a:tbl>
              <a:tblPr bandRow="1" firstRow="1">
                <a:noFill/>
                <a:tableStyleId>{E3166981-112A-4731-980C-7FC75B7D4DCC}</a:tableStyleId>
              </a:tblPr>
              <a:tblGrid>
                <a:gridCol w="889025"/>
                <a:gridCol w="1557450"/>
                <a:gridCol w="1999575"/>
                <a:gridCol w="2348975"/>
                <a:gridCol w="1698750"/>
              </a:tblGrid>
              <a:tr h="678900">
                <a:tc>
                  <a:txBody>
                    <a:bodyPr>
                      <a:noAutofit/>
                    </a:bodyPr>
                    <a:lstStyle/>
                    <a:p>
                      <a:pPr indent="0" lvl="0" marL="0" marR="0" rtl="0" algn="ctr">
                        <a:spcBef>
                          <a:spcPts val="0"/>
                        </a:spcBef>
                        <a:spcAft>
                          <a:spcPts val="0"/>
                        </a:spcAft>
                        <a:buNone/>
                      </a:pPr>
                      <a:r>
                        <a:rPr lang="en"/>
                        <a:t>Feature</a:t>
                      </a:r>
                      <a:r>
                        <a:rPr lang="en" sz="1400" u="none" cap="none" strike="noStrike"/>
                        <a:t> Rank</a:t>
                      </a:r>
                      <a:endParaRPr sz="1100"/>
                    </a:p>
                  </a:txBody>
                  <a:tcPr marT="34300" marB="34300" marR="68600" marL="68600"/>
                </a:tc>
                <a:tc>
                  <a:txBody>
                    <a:bodyPr>
                      <a:noAutofit/>
                    </a:bodyPr>
                    <a:lstStyle/>
                    <a:p>
                      <a:pPr indent="0" lvl="0" marL="0" marR="0" rtl="0" algn="ctr">
                        <a:spcBef>
                          <a:spcPts val="0"/>
                        </a:spcBef>
                        <a:spcAft>
                          <a:spcPts val="0"/>
                        </a:spcAft>
                        <a:buNone/>
                      </a:pPr>
                      <a:r>
                        <a:rPr lang="en"/>
                        <a:t>Random Forest R</a:t>
                      </a:r>
                      <a:endParaRPr sz="1100"/>
                    </a:p>
                  </a:txBody>
                  <a:tcPr marT="34300" marB="34300" marR="68600" marL="68600"/>
                </a:tc>
                <a:tc>
                  <a:txBody>
                    <a:bodyPr>
                      <a:noAutofit/>
                    </a:bodyPr>
                    <a:lstStyle/>
                    <a:p>
                      <a:pPr indent="0" lvl="0" marL="0" marR="0" rtl="0" algn="ctr">
                        <a:spcBef>
                          <a:spcPts val="0"/>
                        </a:spcBef>
                        <a:spcAft>
                          <a:spcPts val="0"/>
                        </a:spcAft>
                        <a:buNone/>
                      </a:pPr>
                      <a:r>
                        <a:rPr lang="en"/>
                        <a:t>ExtraTree Classifier Python</a:t>
                      </a:r>
                      <a:endParaRPr/>
                    </a:p>
                  </a:txBody>
                  <a:tcPr marT="34300" marB="34300" marR="68600" marL="68600"/>
                </a:tc>
                <a:tc>
                  <a:txBody>
                    <a:bodyPr>
                      <a:noAutofit/>
                    </a:bodyPr>
                    <a:lstStyle/>
                    <a:p>
                      <a:pPr indent="0" lvl="0" marL="0" marR="0" rtl="0" algn="ctr">
                        <a:spcBef>
                          <a:spcPts val="0"/>
                        </a:spcBef>
                        <a:spcAft>
                          <a:spcPts val="0"/>
                        </a:spcAft>
                        <a:buNone/>
                      </a:pPr>
                      <a:r>
                        <a:rPr lang="en"/>
                        <a:t>Logistic Reg R</a:t>
                      </a:r>
                      <a:endParaRPr/>
                    </a:p>
                  </a:txBody>
                  <a:tcPr marT="34300" marB="34300" marR="68600" marL="68600"/>
                </a:tc>
                <a:tc>
                  <a:txBody>
                    <a:bodyPr>
                      <a:noAutofit/>
                    </a:bodyPr>
                    <a:lstStyle/>
                    <a:p>
                      <a:pPr indent="0" lvl="0" marL="0" marR="0" rtl="0" algn="ctr">
                        <a:spcBef>
                          <a:spcPts val="0"/>
                        </a:spcBef>
                        <a:spcAft>
                          <a:spcPts val="0"/>
                        </a:spcAft>
                        <a:buNone/>
                      </a:pPr>
                      <a:r>
                        <a:rPr lang="en"/>
                        <a:t>Logistic Reg Python</a:t>
                      </a:r>
                      <a:endParaRPr/>
                    </a:p>
                  </a:txBody>
                  <a:tcPr marT="34300" marB="34300" marR="68600" marL="68600"/>
                </a:tc>
              </a:tr>
              <a:tr h="706525">
                <a:tc>
                  <a:txBody>
                    <a:bodyPr>
                      <a:noAutofit/>
                    </a:bodyPr>
                    <a:lstStyle/>
                    <a:p>
                      <a:pPr indent="0" lvl="0" marL="0" marR="0" rtl="0" algn="ctr">
                        <a:spcBef>
                          <a:spcPts val="0"/>
                        </a:spcBef>
                        <a:spcAft>
                          <a:spcPts val="0"/>
                        </a:spcAft>
                        <a:buNone/>
                      </a:pPr>
                      <a:r>
                        <a:rPr lang="en"/>
                        <a:t>1</a:t>
                      </a:r>
                      <a:endParaRPr sz="1100"/>
                    </a:p>
                  </a:txBody>
                  <a:tcPr marT="34300" marB="34300" marR="68600" marL="68600"/>
                </a:tc>
                <a:tc>
                  <a:txBody>
                    <a:bodyPr>
                      <a:noAutofit/>
                    </a:bodyPr>
                    <a:lstStyle/>
                    <a:p>
                      <a:pPr indent="0" lvl="0" marL="0" marR="0" rtl="0" algn="ctr">
                        <a:spcBef>
                          <a:spcPts val="0"/>
                        </a:spcBef>
                        <a:spcAft>
                          <a:spcPts val="0"/>
                        </a:spcAft>
                        <a:buNone/>
                      </a:pPr>
                      <a:r>
                        <a:rPr lang="en" sz="1200"/>
                        <a:t>MonthlyIncome</a:t>
                      </a:r>
                      <a:endParaRPr sz="1200"/>
                    </a:p>
                  </a:txBody>
                  <a:tcPr marT="34300" marB="34300" marR="68600" marL="68600"/>
                </a:tc>
                <a:tc>
                  <a:txBody>
                    <a:bodyPr>
                      <a:noAutofit/>
                    </a:bodyPr>
                    <a:lstStyle/>
                    <a:p>
                      <a:pPr indent="0" lvl="0" marL="0" marR="0" rtl="0" algn="ctr">
                        <a:spcBef>
                          <a:spcPts val="0"/>
                        </a:spcBef>
                        <a:spcAft>
                          <a:spcPts val="0"/>
                        </a:spcAft>
                        <a:buNone/>
                      </a:pPr>
                      <a:r>
                        <a:rPr lang="en" sz="1200"/>
                        <a:t>Overtime</a:t>
                      </a:r>
                      <a:endParaRPr sz="1200"/>
                    </a:p>
                  </a:txBody>
                  <a:tcPr marT="34300" marB="34300" marR="68600" marL="68600"/>
                </a:tc>
                <a:tc>
                  <a:txBody>
                    <a:bodyPr>
                      <a:noAutofit/>
                    </a:bodyPr>
                    <a:lstStyle/>
                    <a:p>
                      <a:pPr indent="0" lvl="0" marL="0" marR="0" rtl="0" algn="ctr">
                        <a:spcBef>
                          <a:spcPts val="0"/>
                        </a:spcBef>
                        <a:spcAft>
                          <a:spcPts val="0"/>
                        </a:spcAft>
                        <a:buNone/>
                      </a:pPr>
                      <a:r>
                        <a:rPr lang="en" sz="1200"/>
                        <a:t>Overtime</a:t>
                      </a:r>
                      <a:endParaRPr sz="1200"/>
                    </a:p>
                  </a:txBody>
                  <a:tcPr marT="34300" marB="34300" marR="68600" marL="68600"/>
                </a:tc>
                <a:tc>
                  <a:txBody>
                    <a:bodyPr>
                      <a:noAutofit/>
                    </a:bodyPr>
                    <a:lstStyle/>
                    <a:p>
                      <a:pPr indent="0" lvl="0" marL="0" marR="0" rtl="0" algn="ctr">
                        <a:spcBef>
                          <a:spcPts val="0"/>
                        </a:spcBef>
                        <a:spcAft>
                          <a:spcPts val="0"/>
                        </a:spcAft>
                        <a:buNone/>
                      </a:pPr>
                      <a:r>
                        <a:rPr lang="en" sz="1200"/>
                        <a:t>DistanceFromHome</a:t>
                      </a:r>
                      <a:endParaRPr sz="1200"/>
                    </a:p>
                  </a:txBody>
                  <a:tcPr marT="34300" marB="34300" marR="68600" marL="68600"/>
                </a:tc>
              </a:tr>
              <a:tr h="1010100">
                <a:tc>
                  <a:txBody>
                    <a:bodyPr>
                      <a:noAutofit/>
                    </a:bodyPr>
                    <a:lstStyle/>
                    <a:p>
                      <a:pPr indent="0" lvl="0" marL="0" marR="0" rtl="0" algn="ctr">
                        <a:spcBef>
                          <a:spcPts val="0"/>
                        </a:spcBef>
                        <a:spcAft>
                          <a:spcPts val="0"/>
                        </a:spcAft>
                        <a:buNone/>
                      </a:pPr>
                      <a:r>
                        <a:rPr lang="en"/>
                        <a:t>2</a:t>
                      </a:r>
                      <a:endParaRPr sz="1100"/>
                    </a:p>
                  </a:txBody>
                  <a:tcPr marT="34300" marB="34300" marR="68600" marL="68600"/>
                </a:tc>
                <a:tc>
                  <a:txBody>
                    <a:bodyPr>
                      <a:noAutofit/>
                    </a:bodyPr>
                    <a:lstStyle/>
                    <a:p>
                      <a:pPr indent="0" lvl="0" marL="0" marR="0" rtl="0" algn="ctr">
                        <a:spcBef>
                          <a:spcPts val="0"/>
                        </a:spcBef>
                        <a:spcAft>
                          <a:spcPts val="0"/>
                        </a:spcAft>
                        <a:buNone/>
                      </a:pPr>
                      <a:r>
                        <a:rPr lang="en" sz="1200"/>
                        <a:t>Age</a:t>
                      </a:r>
                      <a:endParaRPr sz="1200"/>
                    </a:p>
                  </a:txBody>
                  <a:tcPr marT="34300" marB="34300" marR="68600" marL="68600"/>
                </a:tc>
                <a:tc>
                  <a:txBody>
                    <a:bodyPr>
                      <a:noAutofit/>
                    </a:bodyPr>
                    <a:lstStyle/>
                    <a:p>
                      <a:pPr indent="0" lvl="0" marL="0" marR="0" rtl="0" algn="ctr">
                        <a:spcBef>
                          <a:spcPts val="0"/>
                        </a:spcBef>
                        <a:spcAft>
                          <a:spcPts val="0"/>
                        </a:spcAft>
                        <a:buNone/>
                      </a:pPr>
                      <a:r>
                        <a:rPr lang="en" sz="1200"/>
                        <a:t>Age</a:t>
                      </a:r>
                      <a:endParaRPr sz="1200"/>
                    </a:p>
                  </a:txBody>
                  <a:tcPr marT="34300" marB="34300" marR="68600" marL="68600"/>
                </a:tc>
                <a:tc>
                  <a:txBody>
                    <a:bodyPr>
                      <a:noAutofit/>
                    </a:bodyPr>
                    <a:lstStyle/>
                    <a:p>
                      <a:pPr indent="0" lvl="0" marL="0" marR="0" rtl="0" algn="ctr">
                        <a:spcBef>
                          <a:spcPts val="0"/>
                        </a:spcBef>
                        <a:spcAft>
                          <a:spcPts val="0"/>
                        </a:spcAft>
                        <a:buNone/>
                      </a:pPr>
                      <a:r>
                        <a:rPr lang="en" sz="1200"/>
                        <a:t>BusinessTravel_Frequently</a:t>
                      </a:r>
                      <a:endParaRPr sz="1200"/>
                    </a:p>
                  </a:txBody>
                  <a:tcPr marT="34300" marB="34300" marR="68600" marL="68600"/>
                </a:tc>
                <a:tc>
                  <a:txBody>
                    <a:bodyPr>
                      <a:noAutofit/>
                    </a:bodyPr>
                    <a:lstStyle/>
                    <a:p>
                      <a:pPr indent="0" lvl="0" marL="0" marR="0" rtl="0" algn="ctr">
                        <a:spcBef>
                          <a:spcPts val="0"/>
                        </a:spcBef>
                        <a:spcAft>
                          <a:spcPts val="0"/>
                        </a:spcAft>
                        <a:buNone/>
                      </a:pPr>
                      <a:r>
                        <a:rPr lang="en" sz="1200"/>
                        <a:t>EnvironmentSatisfaction</a:t>
                      </a:r>
                      <a:endParaRPr sz="1200"/>
                    </a:p>
                  </a:txBody>
                  <a:tcPr marT="34300" marB="34300" marR="68600" marL="68600"/>
                </a:tc>
              </a:tr>
              <a:tr h="706525">
                <a:tc>
                  <a:txBody>
                    <a:bodyPr>
                      <a:noAutofit/>
                    </a:bodyPr>
                    <a:lstStyle/>
                    <a:p>
                      <a:pPr indent="0" lvl="0" marL="0" marR="0" rtl="0" algn="ctr">
                        <a:spcBef>
                          <a:spcPts val="0"/>
                        </a:spcBef>
                        <a:spcAft>
                          <a:spcPts val="0"/>
                        </a:spcAft>
                        <a:buNone/>
                      </a:pPr>
                      <a:r>
                        <a:rPr lang="en"/>
                        <a:t>3</a:t>
                      </a:r>
                      <a:endParaRPr sz="1400" u="none" cap="none" strike="noStrike"/>
                    </a:p>
                  </a:txBody>
                  <a:tcPr marT="34300" marB="34300" marR="68600" marL="68600"/>
                </a:tc>
                <a:tc>
                  <a:txBody>
                    <a:bodyPr>
                      <a:noAutofit/>
                    </a:bodyPr>
                    <a:lstStyle/>
                    <a:p>
                      <a:pPr indent="0" lvl="0" marL="0" marR="0" rtl="0" algn="ctr">
                        <a:spcBef>
                          <a:spcPts val="0"/>
                        </a:spcBef>
                        <a:spcAft>
                          <a:spcPts val="0"/>
                        </a:spcAft>
                        <a:buNone/>
                      </a:pPr>
                      <a:r>
                        <a:rPr lang="en" sz="1200"/>
                        <a:t>Overtime</a:t>
                      </a:r>
                      <a:endParaRPr sz="1200"/>
                    </a:p>
                  </a:txBody>
                  <a:tcPr marT="34300" marB="34300" marR="68600" marL="68600"/>
                </a:tc>
                <a:tc>
                  <a:txBody>
                    <a:bodyPr>
                      <a:noAutofit/>
                    </a:bodyPr>
                    <a:lstStyle/>
                    <a:p>
                      <a:pPr indent="0" lvl="0" marL="0" marR="0" rtl="0" algn="ctr">
                        <a:spcBef>
                          <a:spcPts val="0"/>
                        </a:spcBef>
                        <a:spcAft>
                          <a:spcPts val="0"/>
                        </a:spcAft>
                        <a:buNone/>
                      </a:pPr>
                      <a:r>
                        <a:rPr lang="en" sz="1200"/>
                        <a:t>MonthlyIncome</a:t>
                      </a:r>
                      <a:endParaRPr sz="1200"/>
                    </a:p>
                  </a:txBody>
                  <a:tcPr marT="34300" marB="34300" marR="68600" marL="68600"/>
                </a:tc>
                <a:tc>
                  <a:txBody>
                    <a:bodyPr>
                      <a:noAutofit/>
                    </a:bodyPr>
                    <a:lstStyle/>
                    <a:p>
                      <a:pPr indent="0" lvl="0" marL="0" marR="0" rtl="0" algn="ctr">
                        <a:spcBef>
                          <a:spcPts val="0"/>
                        </a:spcBef>
                        <a:spcAft>
                          <a:spcPts val="0"/>
                        </a:spcAft>
                        <a:buNone/>
                      </a:pPr>
                      <a:r>
                        <a:rPr lang="en" sz="1200"/>
                        <a:t>JobInvolvement</a:t>
                      </a:r>
                      <a:endParaRPr sz="1200"/>
                    </a:p>
                  </a:txBody>
                  <a:tcPr marT="34300" marB="34300" marR="68600" marL="68600"/>
                </a:tc>
                <a:tc>
                  <a:txBody>
                    <a:bodyPr>
                      <a:noAutofit/>
                    </a:bodyPr>
                    <a:lstStyle/>
                    <a:p>
                      <a:pPr indent="0" lvl="0" marL="0" marR="0" rtl="0" algn="ctr">
                        <a:spcBef>
                          <a:spcPts val="0"/>
                        </a:spcBef>
                        <a:spcAft>
                          <a:spcPts val="0"/>
                        </a:spcAft>
                        <a:buNone/>
                      </a:pPr>
                      <a:r>
                        <a:rPr lang="en" sz="1200"/>
                        <a:t>JobSatisfaction</a:t>
                      </a:r>
                      <a:endParaRPr sz="1200"/>
                    </a:p>
                  </a:txBody>
                  <a:tcPr marT="34300" marB="34300" marR="68600" marL="68600"/>
                </a:tc>
              </a:tr>
              <a:tr h="706525">
                <a:tc>
                  <a:txBody>
                    <a:bodyPr>
                      <a:noAutofit/>
                    </a:bodyPr>
                    <a:lstStyle/>
                    <a:p>
                      <a:pPr indent="0" lvl="0" marL="0" marR="0" rtl="0" algn="ctr">
                        <a:spcBef>
                          <a:spcPts val="0"/>
                        </a:spcBef>
                        <a:spcAft>
                          <a:spcPts val="0"/>
                        </a:spcAft>
                        <a:buNone/>
                      </a:pPr>
                      <a:r>
                        <a:rPr lang="en"/>
                        <a:t>4</a:t>
                      </a:r>
                      <a:endParaRPr sz="1100"/>
                    </a:p>
                  </a:txBody>
                  <a:tcPr marT="34300" marB="34300" marR="68600" marL="68600"/>
                </a:tc>
                <a:tc>
                  <a:txBody>
                    <a:bodyPr>
                      <a:noAutofit/>
                    </a:bodyPr>
                    <a:lstStyle/>
                    <a:p>
                      <a:pPr indent="0" lvl="0" marL="0" marR="0" rtl="0" algn="ctr">
                        <a:spcBef>
                          <a:spcPts val="0"/>
                        </a:spcBef>
                        <a:spcAft>
                          <a:spcPts val="0"/>
                        </a:spcAft>
                        <a:buNone/>
                      </a:pPr>
                      <a:r>
                        <a:rPr lang="en" sz="1200"/>
                        <a:t>DailyRate</a:t>
                      </a:r>
                      <a:endParaRPr sz="1200"/>
                    </a:p>
                  </a:txBody>
                  <a:tcPr marT="34300" marB="34300" marR="68600" marL="68600"/>
                </a:tc>
                <a:tc>
                  <a:txBody>
                    <a:bodyPr>
                      <a:noAutofit/>
                    </a:bodyPr>
                    <a:lstStyle/>
                    <a:p>
                      <a:pPr indent="0" lvl="0" marL="0" marR="0" rtl="0" algn="ctr">
                        <a:spcBef>
                          <a:spcPts val="0"/>
                        </a:spcBef>
                        <a:spcAft>
                          <a:spcPts val="0"/>
                        </a:spcAft>
                        <a:buNone/>
                      </a:pPr>
                      <a:r>
                        <a:rPr lang="en" sz="1200"/>
                        <a:t>JobSatisfaction</a:t>
                      </a:r>
                      <a:endParaRPr sz="1200"/>
                    </a:p>
                  </a:txBody>
                  <a:tcPr marT="34300" marB="34300" marR="68600" marL="68600"/>
                </a:tc>
                <a:tc>
                  <a:txBody>
                    <a:bodyPr>
                      <a:noAutofit/>
                    </a:bodyPr>
                    <a:lstStyle/>
                    <a:p>
                      <a:pPr indent="0" lvl="0" marL="0" marR="0" rtl="0" algn="ctr">
                        <a:spcBef>
                          <a:spcPts val="0"/>
                        </a:spcBef>
                        <a:spcAft>
                          <a:spcPts val="0"/>
                        </a:spcAft>
                        <a:buNone/>
                      </a:pPr>
                      <a:r>
                        <a:rPr lang="en" sz="1200"/>
                        <a:t>EnvironmentSatisfaction</a:t>
                      </a:r>
                      <a:endParaRPr sz="1200"/>
                    </a:p>
                  </a:txBody>
                  <a:tcPr marT="34300" marB="34300" marR="68600" marL="68600"/>
                </a:tc>
                <a:tc>
                  <a:txBody>
                    <a:bodyPr>
                      <a:noAutofit/>
                    </a:bodyPr>
                    <a:lstStyle/>
                    <a:p>
                      <a:pPr indent="0" lvl="0" marL="0" marR="0" rtl="0" algn="ctr">
                        <a:spcBef>
                          <a:spcPts val="0"/>
                        </a:spcBef>
                        <a:spcAft>
                          <a:spcPts val="0"/>
                        </a:spcAft>
                        <a:buNone/>
                      </a:pPr>
                      <a:r>
                        <a:rPr lang="en" sz="1200"/>
                        <a:t>NumCompaniesWorked</a:t>
                      </a:r>
                      <a:endParaRPr sz="1200"/>
                    </a:p>
                  </a:txBody>
                  <a:tcPr marT="34300" marB="34300" marR="68600" marL="68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