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A49BD7C-EDF9-4552-9260-F6FE0EE7C737}" type="datetimeFigureOut">
              <a:rPr lang="en-IN" smtClean="0"/>
              <a:t>20-01-2023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307853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49BD7C-EDF9-4552-9260-F6FE0EE7C73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237558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49BD7C-EDF9-4552-9260-F6FE0EE7C73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3836742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49BD7C-EDF9-4552-9260-F6FE0EE7C73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CDE2B-B5EF-4DE2-B83D-5BA55FF521A3}"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5320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49BD7C-EDF9-4552-9260-F6FE0EE7C73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3916238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49BD7C-EDF9-4552-9260-F6FE0EE7C737}"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1370379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49BD7C-EDF9-4552-9260-F6FE0EE7C737}"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2246773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9BD7C-EDF9-4552-9260-F6FE0EE7C73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1587982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9BD7C-EDF9-4552-9260-F6FE0EE7C73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93599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9BD7C-EDF9-4552-9260-F6FE0EE7C73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233277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9BD7C-EDF9-4552-9260-F6FE0EE7C737}"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93820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49BD7C-EDF9-4552-9260-F6FE0EE7C73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477618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49BD7C-EDF9-4552-9260-F6FE0EE7C737}"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43183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49BD7C-EDF9-4552-9260-F6FE0EE7C737}"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188228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9BD7C-EDF9-4552-9260-F6FE0EE7C737}"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2764753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49BD7C-EDF9-4552-9260-F6FE0EE7C73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17499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49BD7C-EDF9-4552-9260-F6FE0EE7C737}"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FCDE2B-B5EF-4DE2-B83D-5BA55FF521A3}" type="slidenum">
              <a:rPr lang="en-IN" smtClean="0"/>
              <a:t>‹#›</a:t>
            </a:fld>
            <a:endParaRPr lang="en-IN"/>
          </a:p>
        </p:txBody>
      </p:sp>
    </p:spTree>
    <p:extLst>
      <p:ext uri="{BB962C8B-B14F-4D97-AF65-F5344CB8AC3E}">
        <p14:creationId xmlns:p14="http://schemas.microsoft.com/office/powerpoint/2010/main" val="3024716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A49BD7C-EDF9-4552-9260-F6FE0EE7C737}" type="datetimeFigureOut">
              <a:rPr lang="en-IN" smtClean="0"/>
              <a:t>20-01-2023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FCDE2B-B5EF-4DE2-B83D-5BA55FF521A3}" type="slidenum">
              <a:rPr lang="en-IN" smtClean="0"/>
              <a:t>‹#›</a:t>
            </a:fld>
            <a:endParaRPr lang="en-IN"/>
          </a:p>
        </p:txBody>
      </p:sp>
    </p:spTree>
    <p:extLst>
      <p:ext uri="{BB962C8B-B14F-4D97-AF65-F5344CB8AC3E}">
        <p14:creationId xmlns:p14="http://schemas.microsoft.com/office/powerpoint/2010/main" val="19185294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15BA6-51AE-7E77-7199-D569D120D47F}"/>
              </a:ext>
            </a:extLst>
          </p:cNvPr>
          <p:cNvSpPr>
            <a:spLocks noGrp="1"/>
          </p:cNvSpPr>
          <p:nvPr>
            <p:ph type="title"/>
          </p:nvPr>
        </p:nvSpPr>
        <p:spPr>
          <a:xfrm>
            <a:off x="839788" y="245098"/>
            <a:ext cx="10924864" cy="1055802"/>
          </a:xfrm>
        </p:spPr>
        <p:txBody>
          <a:bodyPr/>
          <a:lstStyle/>
          <a:p>
            <a:pPr algn="ctr"/>
            <a:r>
              <a:rPr lang="en-IN" dirty="0"/>
              <a:t>DESIGN OF BSF WOMEN SPECIFIC CLOTHING</a:t>
            </a:r>
          </a:p>
        </p:txBody>
      </p:sp>
      <p:pic>
        <p:nvPicPr>
          <p:cNvPr id="6" name="Picture Placeholder 5">
            <a:extLst>
              <a:ext uri="{FF2B5EF4-FFF2-40B4-BE49-F238E27FC236}">
                <a16:creationId xmlns:a16="http://schemas.microsoft.com/office/drawing/2014/main" id="{B7E16340-1493-2239-3FB3-8390856662B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920" r="3920"/>
          <a:stretch>
            <a:fillRect/>
          </a:stretch>
        </p:blipFill>
        <p:spPr>
          <a:xfrm>
            <a:off x="5467350" y="2057400"/>
            <a:ext cx="5886450" cy="3656013"/>
          </a:xfrm>
        </p:spPr>
      </p:pic>
      <p:sp>
        <p:nvSpPr>
          <p:cNvPr id="4" name="Text Placeholder 3">
            <a:extLst>
              <a:ext uri="{FF2B5EF4-FFF2-40B4-BE49-F238E27FC236}">
                <a16:creationId xmlns:a16="http://schemas.microsoft.com/office/drawing/2014/main" id="{CF896F7B-D06A-92B7-ED9C-081723047DC0}"/>
              </a:ext>
            </a:extLst>
          </p:cNvPr>
          <p:cNvSpPr>
            <a:spLocks noGrp="1"/>
          </p:cNvSpPr>
          <p:nvPr>
            <p:ph type="body" sz="half" idx="2"/>
          </p:nvPr>
        </p:nvSpPr>
        <p:spPr>
          <a:xfrm>
            <a:off x="1141411" y="2249486"/>
            <a:ext cx="3760528" cy="3463157"/>
          </a:xfrm>
        </p:spPr>
        <p:txBody>
          <a:bodyPr>
            <a:normAutofit/>
          </a:bodyPr>
          <a:lstStyle/>
          <a:p>
            <a:r>
              <a:rPr lang="en-IN" sz="2800" dirty="0"/>
              <a:t>Created by: </a:t>
            </a:r>
            <a:r>
              <a:rPr lang="en-IN" sz="2800" dirty="0" err="1"/>
              <a:t>mihir</a:t>
            </a:r>
            <a:r>
              <a:rPr lang="en-IN" sz="2800" dirty="0"/>
              <a:t> rami</a:t>
            </a:r>
          </a:p>
          <a:p>
            <a:r>
              <a:rPr lang="en-IN" sz="2800" dirty="0"/>
              <a:t>Branch: CS12</a:t>
            </a:r>
          </a:p>
          <a:p>
            <a:r>
              <a:rPr lang="en-IN" sz="2800" dirty="0"/>
              <a:t>Roll no: CS25</a:t>
            </a:r>
          </a:p>
          <a:p>
            <a:r>
              <a:rPr lang="en-IN" sz="2800" dirty="0"/>
              <a:t>SUBJECT : ESFP-1</a:t>
            </a:r>
          </a:p>
          <a:p>
            <a:r>
              <a:rPr lang="en-IN" sz="2800" dirty="0"/>
              <a:t>PID: 186</a:t>
            </a:r>
          </a:p>
        </p:txBody>
      </p:sp>
    </p:spTree>
    <p:extLst>
      <p:ext uri="{BB962C8B-B14F-4D97-AF65-F5344CB8AC3E}">
        <p14:creationId xmlns:p14="http://schemas.microsoft.com/office/powerpoint/2010/main" val="340467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920DD-87F3-C779-20AE-7060595EF4C0}"/>
              </a:ext>
            </a:extLst>
          </p:cNvPr>
          <p:cNvSpPr>
            <a:spLocks noGrp="1"/>
          </p:cNvSpPr>
          <p:nvPr>
            <p:ph type="title"/>
          </p:nvPr>
        </p:nvSpPr>
        <p:spPr>
          <a:xfrm>
            <a:off x="1141413" y="131975"/>
            <a:ext cx="9935082" cy="414778"/>
          </a:xfrm>
        </p:spPr>
        <p:txBody>
          <a:bodyPr>
            <a:normAutofit fontScale="90000"/>
          </a:bodyPr>
          <a:lstStyle/>
          <a:p>
            <a:r>
              <a:rPr lang="en-IN" dirty="0"/>
              <a:t>CHALLENGES FACED BY DEPARTMENT</a:t>
            </a:r>
          </a:p>
        </p:txBody>
      </p:sp>
      <p:sp>
        <p:nvSpPr>
          <p:cNvPr id="3" name="Content Placeholder 2">
            <a:extLst>
              <a:ext uri="{FF2B5EF4-FFF2-40B4-BE49-F238E27FC236}">
                <a16:creationId xmlns:a16="http://schemas.microsoft.com/office/drawing/2014/main" id="{1B398777-9023-38BC-5604-288B3F9E74B1}"/>
              </a:ext>
            </a:extLst>
          </p:cNvPr>
          <p:cNvSpPr>
            <a:spLocks noGrp="1"/>
          </p:cNvSpPr>
          <p:nvPr>
            <p:ph idx="1"/>
          </p:nvPr>
        </p:nvSpPr>
        <p:spPr>
          <a:xfrm>
            <a:off x="1141412" y="810705"/>
            <a:ext cx="9905999" cy="4980496"/>
          </a:xfrm>
        </p:spPr>
        <p:txBody>
          <a:bodyPr>
            <a:normAutofit fontScale="92500" lnSpcReduction="10000"/>
          </a:bodyPr>
          <a:lstStyle/>
          <a:p>
            <a:pPr algn="l" fontAlgn="base">
              <a:buFont typeface="Wingdings" panose="05000000000000000000" pitchFamily="2" charset="2"/>
              <a:buChar char="ü"/>
            </a:pPr>
            <a:r>
              <a:rPr lang="en-IN" dirty="0"/>
              <a:t> </a:t>
            </a:r>
            <a:r>
              <a:rPr lang="en-US" b="0" i="0" dirty="0">
                <a:solidFill>
                  <a:srgbClr val="4A4A4A"/>
                </a:solidFill>
                <a:effectLst/>
                <a:latin typeface="Open Sans" panose="020B0604020202020204" pitchFamily="34" charset="0"/>
              </a:rPr>
              <a:t>The fashion industry is second only to the oil industry in terms of its pollution contributions. And when you look at the whole apparel supply chain—from raw materials extraction to manufacturing to distribution to waste disposal—the industry accounts for 10% of global carbon emissions.</a:t>
            </a:r>
          </a:p>
          <a:p>
            <a:pPr>
              <a:buFont typeface="Wingdings" panose="05000000000000000000" pitchFamily="2" charset="2"/>
              <a:buChar char="ü"/>
            </a:pPr>
            <a:r>
              <a:rPr lang="en-US" dirty="0"/>
              <a:t> </a:t>
            </a:r>
            <a:r>
              <a:rPr lang="en-US" b="0" i="0" dirty="0">
                <a:solidFill>
                  <a:srgbClr val="4A4A4A"/>
                </a:solidFill>
                <a:effectLst/>
                <a:latin typeface="Open Sans" panose="020B0606030504020204" pitchFamily="34" charset="0"/>
              </a:rPr>
              <a:t>Product counterfeiting is one of the biggest challenges facing fashion brands today who want to grow and expand their business in international markets. The counterfeit industry was estimated to be worth nearly $450 billion globally in 2019, with annual sales losses from fashion industry counterfeits amounting to $28.3 billion in 2020.</a:t>
            </a:r>
            <a:br>
              <a:rPr lang="en-US" dirty="0"/>
            </a:br>
            <a:endParaRPr lang="en-US" dirty="0"/>
          </a:p>
          <a:p>
            <a:pPr>
              <a:buFont typeface="Wingdings" panose="05000000000000000000" pitchFamily="2" charset="2"/>
              <a:buChar char="ü"/>
            </a:pPr>
            <a:r>
              <a:rPr lang="en-US" dirty="0"/>
              <a:t> </a:t>
            </a:r>
            <a:r>
              <a:rPr lang="en-IN" b="1" i="0" dirty="0">
                <a:effectLst/>
                <a:latin typeface="Open Sans" panose="020B0606030504020204" pitchFamily="34" charset="0"/>
              </a:rPr>
              <a:t>Inefficient supply chain &amp; distribution.</a:t>
            </a:r>
          </a:p>
          <a:p>
            <a:pPr>
              <a:buFont typeface="Wingdings" panose="05000000000000000000" pitchFamily="2" charset="2"/>
              <a:buChar char="ü"/>
            </a:pPr>
            <a:endParaRPr lang="en-IN" dirty="0"/>
          </a:p>
        </p:txBody>
      </p:sp>
    </p:spTree>
    <p:extLst>
      <p:ext uri="{BB962C8B-B14F-4D97-AF65-F5344CB8AC3E}">
        <p14:creationId xmlns:p14="http://schemas.microsoft.com/office/powerpoint/2010/main" val="160145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98F8E-1BBE-1173-85ED-EE4CC7FE66FD}"/>
              </a:ext>
            </a:extLst>
          </p:cNvPr>
          <p:cNvSpPr>
            <a:spLocks noGrp="1"/>
          </p:cNvSpPr>
          <p:nvPr>
            <p:ph type="title"/>
          </p:nvPr>
        </p:nvSpPr>
        <p:spPr>
          <a:xfrm>
            <a:off x="1141413" y="618518"/>
            <a:ext cx="9905998" cy="937566"/>
          </a:xfrm>
        </p:spPr>
        <p:txBody>
          <a:bodyPr/>
          <a:lstStyle/>
          <a:p>
            <a:r>
              <a:rPr lang="en-IN" dirty="0"/>
              <a:t>SOLUTION FOR CHALLENGES</a:t>
            </a:r>
          </a:p>
        </p:txBody>
      </p:sp>
      <p:sp>
        <p:nvSpPr>
          <p:cNvPr id="3" name="Content Placeholder 2">
            <a:extLst>
              <a:ext uri="{FF2B5EF4-FFF2-40B4-BE49-F238E27FC236}">
                <a16:creationId xmlns:a16="http://schemas.microsoft.com/office/drawing/2014/main" id="{36D9B7FA-DD34-9F18-8824-9E5B662EEEC6}"/>
              </a:ext>
            </a:extLst>
          </p:cNvPr>
          <p:cNvSpPr>
            <a:spLocks noGrp="1"/>
          </p:cNvSpPr>
          <p:nvPr>
            <p:ph idx="1"/>
          </p:nvPr>
        </p:nvSpPr>
        <p:spPr>
          <a:xfrm>
            <a:off x="1141412" y="1395663"/>
            <a:ext cx="9905999" cy="4395538"/>
          </a:xfrm>
        </p:spPr>
        <p:txBody>
          <a:bodyPr>
            <a:normAutofit fontScale="55000" lnSpcReduction="20000"/>
          </a:bodyPr>
          <a:lstStyle/>
          <a:p>
            <a:pPr algn="l" fontAlgn="base">
              <a:buFont typeface="Arial" panose="020B0604020202020204" pitchFamily="34" charset="0"/>
              <a:buChar char="•"/>
            </a:pPr>
            <a:r>
              <a:rPr lang="en-IN" dirty="0"/>
              <a:t>  </a:t>
            </a:r>
            <a:r>
              <a:rPr lang="en-US" b="0" i="0" dirty="0">
                <a:solidFill>
                  <a:srgbClr val="4A4A4A"/>
                </a:solidFill>
                <a:effectLst/>
                <a:latin typeface="Open Sans" panose="020B0606030504020204" pitchFamily="34" charset="0"/>
              </a:rPr>
              <a:t>Ensure all the factories you work with have strict policies around worker hygiene and safety.</a:t>
            </a:r>
          </a:p>
          <a:p>
            <a:pPr algn="l" fontAlgn="base">
              <a:buFont typeface="Arial" panose="020B0604020202020204" pitchFamily="34" charset="0"/>
              <a:buChar char="•"/>
            </a:pPr>
            <a:r>
              <a:rPr lang="en-US" b="0" i="0" dirty="0">
                <a:solidFill>
                  <a:srgbClr val="4A4A4A"/>
                </a:solidFill>
                <a:effectLst/>
                <a:latin typeface="Open Sans" panose="020B0606030504020204" pitchFamily="34" charset="0"/>
              </a:rPr>
              <a:t>Use 3D design solutions to test samples for fit, design and quality before manufacturing physical pieces to minimize waste.</a:t>
            </a:r>
          </a:p>
          <a:p>
            <a:pPr algn="l" fontAlgn="base">
              <a:buFont typeface="Arial" panose="020B0604020202020204" pitchFamily="34" charset="0"/>
              <a:buChar char="•"/>
            </a:pPr>
            <a:r>
              <a:rPr lang="en-US" b="0" i="0" dirty="0">
                <a:solidFill>
                  <a:srgbClr val="4A4A4A"/>
                </a:solidFill>
                <a:effectLst/>
                <a:latin typeface="Open Sans" panose="020B0606030504020204" pitchFamily="34" charset="0"/>
              </a:rPr>
              <a:t>Use less resource-intensive sustainable materials that are not as harmful for the environment.</a:t>
            </a:r>
          </a:p>
          <a:p>
            <a:pPr algn="l" fontAlgn="base">
              <a:buFont typeface="Arial" panose="020B0604020202020204" pitchFamily="34" charset="0"/>
              <a:buChar char="•"/>
            </a:pPr>
            <a:r>
              <a:rPr lang="en-US" b="0" i="0" dirty="0">
                <a:solidFill>
                  <a:srgbClr val="4A4A4A"/>
                </a:solidFill>
                <a:effectLst/>
                <a:latin typeface="Open Sans" panose="020B0606030504020204" pitchFamily="34" charset="0"/>
              </a:rPr>
              <a:t>Make use of analytics and production intelligence to forecast demand and avoid overproduction.</a:t>
            </a:r>
          </a:p>
          <a:p>
            <a:pPr algn="l" fontAlgn="base">
              <a:buFont typeface="Arial" panose="020B0604020202020204" pitchFamily="34" charset="0"/>
              <a:buChar char="•"/>
            </a:pPr>
            <a:r>
              <a:rPr lang="en-US" b="0" i="0" dirty="0">
                <a:solidFill>
                  <a:srgbClr val="4A4A4A"/>
                </a:solidFill>
                <a:effectLst/>
                <a:latin typeface="Open Sans" panose="020B0606030504020204" pitchFamily="34" charset="0"/>
              </a:rPr>
              <a:t>Use NFT-based product passports to create unique digital tokens linked to a specific product. These tokens can be used to authenticate the product, making it difficult for counterfeiters to replicate or sell fake versions.</a:t>
            </a:r>
          </a:p>
          <a:p>
            <a:pPr algn="l" fontAlgn="base">
              <a:buFont typeface="Arial" panose="020B0604020202020204" pitchFamily="34" charset="0"/>
              <a:buChar char="•"/>
            </a:pPr>
            <a:r>
              <a:rPr lang="en-US" b="0" i="0" dirty="0">
                <a:solidFill>
                  <a:srgbClr val="4A4A4A"/>
                </a:solidFill>
                <a:effectLst/>
                <a:latin typeface="Open Sans" panose="020B0606030504020204" pitchFamily="34" charset="0"/>
              </a:rPr>
              <a:t>Implement holographic labels and watermarks. These labels on product packaging and tags can make it difficult for counterfeiters to replicate the look of authentic products.</a:t>
            </a:r>
          </a:p>
          <a:p>
            <a:pPr algn="l" fontAlgn="base">
              <a:buFont typeface="Arial" panose="020B0604020202020204" pitchFamily="34" charset="0"/>
              <a:buChar char="•"/>
            </a:pPr>
            <a:r>
              <a:rPr lang="en-US" b="0" i="0" dirty="0">
                <a:solidFill>
                  <a:srgbClr val="4A4A4A"/>
                </a:solidFill>
                <a:effectLst/>
                <a:latin typeface="Open Sans" panose="020B0606030504020204" pitchFamily="34" charset="0"/>
              </a:rPr>
              <a:t>Trademark important words or design elements, which makes it easier to pursue legal action against those who try to copy you. You can further protect your brand by working with trusted manufacturers who won’t share your design with others or fudge on materials requirements and specs.</a:t>
            </a:r>
          </a:p>
          <a:p>
            <a:pPr algn="l" fontAlgn="base">
              <a:buFont typeface="Arial" panose="020B0604020202020204" pitchFamily="34" charset="0"/>
              <a:buChar char="•"/>
            </a:pPr>
            <a:r>
              <a:rPr lang="en-US" b="0" i="0" dirty="0">
                <a:solidFill>
                  <a:srgbClr val="4A4A4A"/>
                </a:solidFill>
                <a:effectLst/>
                <a:latin typeface="Open Sans" panose="020B0606030504020204" pitchFamily="34" charset="0"/>
              </a:rPr>
              <a:t>Encourage your consumers to buy authentic items—ideally directly from you! And by “encourage,” I mean through education, incentives, and other tactics designed to get customers excited about buying your products directly.</a:t>
            </a:r>
          </a:p>
          <a:p>
            <a:br>
              <a:rPr lang="en-US" dirty="0"/>
            </a:br>
            <a:endParaRPr lang="en-US" b="0" i="0" dirty="0">
              <a:solidFill>
                <a:srgbClr val="4A4A4A"/>
              </a:solidFill>
              <a:effectLst/>
              <a:latin typeface="Open Sans" panose="020B060603050402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3310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8811C-CBCF-0A1C-A44F-99F5C25D408C}"/>
              </a:ext>
            </a:extLst>
          </p:cNvPr>
          <p:cNvSpPr>
            <a:spLocks noGrp="1"/>
          </p:cNvSpPr>
          <p:nvPr>
            <p:ph type="title"/>
          </p:nvPr>
        </p:nvSpPr>
        <p:spPr>
          <a:xfrm>
            <a:off x="1141413" y="618518"/>
            <a:ext cx="9905998" cy="5236850"/>
          </a:xfrm>
        </p:spPr>
        <p:txBody>
          <a:bodyPr/>
          <a:lstStyle/>
          <a:p>
            <a:pPr algn="ctr"/>
            <a:r>
              <a:rPr lang="en-IN" dirty="0"/>
              <a:t>THANKS FOR VISITING</a:t>
            </a:r>
          </a:p>
        </p:txBody>
      </p:sp>
    </p:spTree>
    <p:extLst>
      <p:ext uri="{BB962C8B-B14F-4D97-AF65-F5344CB8AC3E}">
        <p14:creationId xmlns:p14="http://schemas.microsoft.com/office/powerpoint/2010/main" val="1286155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TotalTime>
  <Words>370</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Open Sans</vt:lpstr>
      <vt:lpstr>Tw Cen MT</vt:lpstr>
      <vt:lpstr>Wingdings</vt:lpstr>
      <vt:lpstr>Circuit</vt:lpstr>
      <vt:lpstr>DESIGN OF BSF WOMEN SPECIFIC CLOTHING</vt:lpstr>
      <vt:lpstr>CHALLENGES FACED BY DEPARTMENT</vt:lpstr>
      <vt:lpstr>SOLUTION FOR CHALLENGES</vt:lpstr>
      <vt:lpstr>THANKS FOR VISITING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BSF WOMEN SPECIFIC CLOTHING</dc:title>
  <dc:creator>DHRUV</dc:creator>
  <cp:lastModifiedBy>DHRUV</cp:lastModifiedBy>
  <cp:revision>1</cp:revision>
  <dcterms:created xsi:type="dcterms:W3CDTF">2023-01-20T02:39:45Z</dcterms:created>
  <dcterms:modified xsi:type="dcterms:W3CDTF">2023-01-20T02:57:30Z</dcterms:modified>
</cp:coreProperties>
</file>