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3"/>
  </p:notesMasterIdLst>
  <p:sldIdLst>
    <p:sldId id="265" r:id="rId5"/>
    <p:sldId id="256" r:id="rId6"/>
    <p:sldId id="257" r:id="rId7"/>
    <p:sldId id="260" r:id="rId8"/>
    <p:sldId id="263" r:id="rId9"/>
    <p:sldId id="261" r:id="rId10"/>
    <p:sldId id="258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ROhNgi3L/AJgpjliRS58Bqyal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IR AGARWA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8064-A412-4B03-ACE5-5E83DBFED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DF39A-72F0-464F-ACF4-FC0CAADF2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B86A-739D-4019-80BD-E5B07007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9A5B-FD19-48AD-9AF9-28AE3569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4B2C-7112-440D-A69B-16C61D00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C7F-2914-4DEE-8CFB-4A44147D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74499-2F87-4AD4-A099-154345F51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7944-0FF1-4F66-97EF-933BD206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EA01-AB2E-4180-9AF1-05DDCFC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8F0E-7F5F-4E6E-8422-1E3A3E66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1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E2E2D-9D38-412B-A19B-93120CE20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B54E-7FB5-4DF3-A013-21E4AB572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0FAA-700D-43C6-B4F9-D13E075E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4586-60FE-4598-917C-7187FC09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EDA8-3947-4764-96CB-F858140F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9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D06D-CCD4-41D3-ADBC-2CCB1ACA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40DF3-B6D6-49DD-AFE3-083B00CE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F65E-42F2-4486-A491-2303A88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4E40-BA0A-49FC-BE9D-142546F5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C573-0F3C-46D7-B505-A825BA8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02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AF6-6AE1-464C-9ACC-520E9CA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0A8E-5D41-443D-AB14-03397B03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73FF-73F9-4E2B-BA98-28F895BE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D0AA-5DAA-4C1C-A891-0D672B9B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A599-5BB8-47BE-A4FA-E81870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EACC-F586-4B71-9DBA-2F9FA9A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694FD-E519-44D0-9CA7-CC493CF4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A103-861B-4F66-BC55-9B5CA9A5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AFAC-ED14-4B36-B0A1-A76EB86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90D1-104A-4D83-A674-C87FB31E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2FB6-6106-4381-AB50-5C3EA5E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BC67-433E-4C7D-96E4-C79D3149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A1D6-B87D-4D7A-9891-8F22A9FB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51F2-42FE-42B2-BDF0-8D1A0F6D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073B-60FB-4159-BDE6-349BAE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69E-CFE8-4188-AB03-84D1FC32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71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060B-E184-46A9-9E85-5498251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3565-F38C-470F-8858-BC293203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8D1FE-6677-478E-972A-3C76D2C2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ADF8-BEAA-41C8-B7B6-62A76A05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9C20D-A0B6-463C-AB5B-8CF48DC27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EC350-06D7-4D5B-ADD1-E759886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5C319-F5F4-4F9C-BF4A-E4092340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60A6C-325B-450E-B3E4-FEE524C3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50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3C49-2D5D-4AAA-9415-29295DE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7011F-A2B8-4787-A2CF-C4729B6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ECE9B-BD8E-4B2D-A85F-1AF626E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8F625-340F-4A1C-8804-2A57DDD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5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87CD-6924-4648-98E2-1AA591C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B6D58-EC38-4728-9750-151D83B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9C38-185D-4709-93AF-CC7868D6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86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9A6C-35A8-4EAA-A03B-BCD6378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9F1-2284-4429-A0B2-863E2BA1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3ABD3-84ED-47DC-B947-C97C8D9C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6651-838F-4544-8AF6-F82A3F4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FDA38-B546-46DE-B551-F339E78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DF0B-1E9D-4695-85B8-3A5FA21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008-32B5-491B-9EA5-BB2DC3F7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61BF-4B26-4BCC-A956-659BFC61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950C-A828-45B4-B747-7426F950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912A-43CD-40A1-A455-2D604D36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47C2-046B-485D-9AF9-FB042BB6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91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009D-DC93-4464-AFCD-BE7AF4D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37B77-52CB-4169-B9DA-F3AD398B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A5E8-F635-4FEC-A094-5D15BC58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7647D-2859-40E6-9FC8-302B04E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561A-483E-4306-938A-3DB8FDC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70A6-00BE-471C-92D5-D4FA97C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26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FEA-C85C-402A-AAD2-6E1A95A4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96273-5916-4543-B811-89286325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B23B-9B7E-42AF-BE0C-485DCF5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541D-D626-40F0-90A2-424D812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E98D-8D7F-41BA-B2BF-AFB9891B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7B28D-3D63-4331-A37C-9184C5AF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DF43F-A066-4EAE-9875-30B6DED8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52EE-29B0-4FD3-95C3-05BAA1D7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1203-3002-432C-9BBB-25BB9FBE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63D8-7270-4FE1-A666-9A66A62A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80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 copy 5">
    <p:bg>
      <p:bgPr>
        <a:gradFill flip="none" rotWithShape="1">
          <a:gsLst>
            <a:gs pos="31874">
              <a:srgbClr val="FCFCFC"/>
            </a:gs>
            <a:gs pos="58700">
              <a:srgbClr val="EAE8EB"/>
            </a:gs>
            <a:gs pos="85288">
              <a:srgbClr val="D7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30030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50CF-01D3-48F6-B477-DF9BF0916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897E4-173B-4C3B-8776-B0A0D001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4030-EDDA-4C67-976A-EB4DEE43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F9EF-ADBE-472D-8798-2ADE21AB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BB54-0DC7-4E75-8803-7D401D21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96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29EC-DBA5-4625-84E0-B7978615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2C3D-BEA1-4D7F-956E-50C2C89E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513C-B2E4-4A22-A9F5-B00DD74C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5B0A-E021-41DB-8149-4406E93B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BD4EC-7DC9-431E-8C3A-71925160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10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C68-BAC2-4E4F-8787-DABC5E14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75DD-33FE-4BCD-AED5-B8B3D0A3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CD9F-2C5A-4393-8C1C-2C9F8768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416A-BD76-4DBA-AD2C-875EAAE0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01BF-3477-47DB-B0BC-C45C21EF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67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AF5B-CB19-4D08-A845-D766BFFF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A10F-BAE3-4448-B3E1-C6FEF2B86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5C77B-7D4D-41F8-A537-FC2EE5B5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6ABB-4D53-46D2-A787-8B6320EE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3A919-6254-4D43-9CA8-8D3596B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4FAC4-CC97-4EF6-A144-A345A04D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45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AF6F-5122-48F4-A0BA-4F8857DC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39E8-D298-4727-A36F-7CAD42D3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211D-C107-4401-AEFD-452B27F5D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A5D92-0E97-4415-A7F2-5FC7CBB41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84BFA-BCAD-429F-9E3F-33A7BBF84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0078A-D8F5-4776-A563-32974701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716C5-7DE4-4E15-9C1B-AA7D744C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0808-998B-46D5-931B-0230C624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672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3EF1-D408-4F31-9335-D999CEE9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07894-3C53-48F6-906C-E1C093CA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D436F-CE45-484A-BA21-AECF6EB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1F0CA-DE84-41F8-8E55-88D0F432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3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AB32-22F9-455A-A674-C47E9AE3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2491C-33A8-4B09-9B9B-02FD5C5F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8202-732D-4BB9-B3CE-90C3EFFB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1867-280E-45E3-A8E7-E89A8C1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B5802-2D11-4B3B-9A63-91936E2A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9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D9A96-79D3-408C-9E59-2374F12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5FFEF-EDBA-44A1-8B41-550BC402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78B3C-2789-4EB0-80A8-E4F46BCB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993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471B-B833-4BA5-8C8F-556876E0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637C-8670-4CEB-B0AE-5838BD61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F8F24-D533-4A78-A35C-454D0600F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766BF-CD59-42EA-AA81-AB2EE22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11AF-BC18-4FBA-A9CD-5CC24748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09C6-A079-44F9-91D3-CD6966C3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82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F64C-831B-4164-AE1D-7988921F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50A3A-4835-4824-815F-16615C026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DA72C-1AC5-4D16-BE4C-89E4D092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1D2FD-A287-43B1-9643-52F3CA22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56063-E286-4852-8BF3-71E57F2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1FC9-35DE-4FD3-889A-E6F04A7B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41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0A15-7F18-4D66-B745-5325D402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FAA35-B4BB-4289-AD38-4FCE4BC0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D51C-5172-41EC-9C7A-663E956E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F6FA-D792-4742-8B18-B83A119A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C291-C450-4A51-8412-6DFC9B01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645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DBAFF-071A-4C30-8F64-7FE3A6165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F2CA-1679-402D-B814-A14AC2458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F25E-8B08-4D3E-A0F1-549EDEE8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508C-666A-47B9-8A88-75B940C3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D723-A378-4368-A7D9-809C623B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425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5084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1333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050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07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6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90AB-F368-4F9D-8F94-41261CA2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3509-B916-44AC-81BD-22753D726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930C7-1BDE-47EB-A0E3-E7B85995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F8C16-66E0-4491-9C30-B37586BE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15661-C18B-4AD1-9B6E-2F184F9B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9E30A-015D-4907-B0B7-5034B69F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920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8595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1768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189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476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33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DA98-D45B-454C-A278-8ACCE437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1233-6E57-42C6-9ABC-4027AE41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9788D-AEFC-456A-9E71-D24FFC30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FC404-506C-4CC4-B3D3-D8BC3BCE7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752EE-A0C3-4545-83B5-B9DA89CCA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18AEF-4AEA-4004-A165-35D24C6E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E55C0-56E8-4D9D-95F2-6735A842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39AB-A5A6-46C4-979D-05E180B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2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91BC-5EED-4274-AAB0-A2A784D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6D9F4-4C05-44AD-A806-D491A350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DCA3A-2CD8-4D66-80B1-B188AC3E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4C0DA-9B42-4099-B0C6-08CDE6D6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6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DB8EC-121B-4AEE-AED5-2AA3FF53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AA46F-3D3B-4591-ACE9-CF0D19EA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5AFD1-2CFD-4D48-8756-8984D48B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7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2040-6815-451F-86D4-9B209F54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5A59-9F00-4C7E-8640-56E623AE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96AA-ED29-405C-9AD5-6F40DFEE8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88B7-06FC-46E8-9243-48880FEE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D683-D961-4D5E-904A-A85635A8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87A6-9BDE-45D8-9777-70FB0657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1E06-F608-4CF4-AB89-9EBDBB3A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4791C-D535-44CC-8185-B38F83035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FB826-4560-45AE-ABFF-8D35900EE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25C4-EE3B-4D1E-BF78-E07F248F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9C20F7-2DD0-4E4B-B756-44DEFCA88C9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79D23-CFF4-489D-8091-B2498015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ACA05-A63D-4D7F-9907-9E8CD8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5F9CC-6971-4637-AD5C-3B8527730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1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EDFE73-D32A-474B-A25F-A97A11C85A0E}"/>
              </a:ext>
            </a:extLst>
          </p:cNvPr>
          <p:cNvSpPr/>
          <p:nvPr userDrawn="1"/>
        </p:nvSpPr>
        <p:spPr>
          <a:xfrm>
            <a:off x="0" y="6746206"/>
            <a:ext cx="12192000" cy="11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E1304-B4B9-4BEB-8DFF-A55CBDD20A24}"/>
              </a:ext>
            </a:extLst>
          </p:cNvPr>
          <p:cNvSpPr txBox="1"/>
          <p:nvPr userDrawn="1"/>
        </p:nvSpPr>
        <p:spPr>
          <a:xfrm>
            <a:off x="5294712" y="6713676"/>
            <a:ext cx="16025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A94D0F"/>
                </a:solidFill>
                <a:latin typeface="Elephant" panose="02020904090505020303" pitchFamily="18" charset="0"/>
              </a:rPr>
              <a:t>Designed by PowerGo &amp; PowerPoint</a:t>
            </a:r>
          </a:p>
        </p:txBody>
      </p:sp>
    </p:spTree>
    <p:extLst>
      <p:ext uri="{BB962C8B-B14F-4D97-AF65-F5344CB8AC3E}">
        <p14:creationId xmlns:p14="http://schemas.microsoft.com/office/powerpoint/2010/main" val="417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3891A-7720-4214-833C-083C48D3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A135-50E6-4C37-AE45-46715AC4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7F2B-BDD1-436C-B3D1-5FAA7FB3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7008-8852-494C-A646-1A9BA51F780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B83-5F9C-4982-BCA4-FB663660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E3BD-39DA-4521-BF6A-097B83C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4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73A70-17A3-41C9-9A34-76FA8BE7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4E86-4E24-4725-AEB9-7AE544413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3980-C1F0-47F6-AAC4-68932B3F5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8A01-7A15-4D14-A8FA-2D418DF64D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6712-4EAD-41F1-BC05-F1D6DB59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B16F-BA65-4AA1-85F0-A5461A9C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966C-520B-457A-B1CD-A87A4E65AB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4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7366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A43E4-0DDB-8D98-B22D-ACE43F25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2" y="0"/>
            <a:ext cx="12194482" cy="68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7F5E9D-5C96-4FC5-929E-869488850961}"/>
              </a:ext>
            </a:extLst>
          </p:cNvPr>
          <p:cNvSpPr/>
          <p:nvPr/>
        </p:nvSpPr>
        <p:spPr>
          <a:xfrm>
            <a:off x="-1" y="5618922"/>
            <a:ext cx="3022302" cy="1239078"/>
          </a:xfrm>
          <a:custGeom>
            <a:avLst/>
            <a:gdLst>
              <a:gd name="connsiteX0" fmla="*/ 0 w 3022302"/>
              <a:gd name="connsiteY0" fmla="*/ 0 h 1239078"/>
              <a:gd name="connsiteX1" fmla="*/ 2687635 w 3022302"/>
              <a:gd name="connsiteY1" fmla="*/ 0 h 1239078"/>
              <a:gd name="connsiteX2" fmla="*/ 3022302 w 3022302"/>
              <a:gd name="connsiteY2" fmla="*/ 619539 h 1239078"/>
              <a:gd name="connsiteX3" fmla="*/ 2687635 w 3022302"/>
              <a:gd name="connsiteY3" fmla="*/ 1239078 h 1239078"/>
              <a:gd name="connsiteX4" fmla="*/ 0 w 3022302"/>
              <a:gd name="connsiteY4" fmla="*/ 1239078 h 1239078"/>
              <a:gd name="connsiteX5" fmla="*/ 0 w 3022302"/>
              <a:gd name="connsiteY5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2302" h="1239078">
                <a:moveTo>
                  <a:pt x="0" y="0"/>
                </a:moveTo>
                <a:lnTo>
                  <a:pt x="2687635" y="0"/>
                </a:lnTo>
                <a:lnTo>
                  <a:pt x="3022302" y="619539"/>
                </a:lnTo>
                <a:lnTo>
                  <a:pt x="2687635" y="1239078"/>
                </a:lnTo>
                <a:lnTo>
                  <a:pt x="0" y="1239078"/>
                </a:lnTo>
                <a:lnTo>
                  <a:pt x="0" y="0"/>
                </a:lnTo>
                <a:close/>
              </a:path>
            </a:pathLst>
          </a:custGeom>
          <a:solidFill>
            <a:srgbClr val="1B6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FAF3B-19DF-46C0-8E89-E1628E8CB073}"/>
              </a:ext>
            </a:extLst>
          </p:cNvPr>
          <p:cNvSpPr/>
          <p:nvPr/>
        </p:nvSpPr>
        <p:spPr>
          <a:xfrm>
            <a:off x="2819351" y="5618922"/>
            <a:ext cx="2188569" cy="1239078"/>
          </a:xfrm>
          <a:custGeom>
            <a:avLst/>
            <a:gdLst>
              <a:gd name="connsiteX0" fmla="*/ 0 w 2188569"/>
              <a:gd name="connsiteY0" fmla="*/ 0 h 1239078"/>
              <a:gd name="connsiteX1" fmla="*/ 1853902 w 2188569"/>
              <a:gd name="connsiteY1" fmla="*/ 0 h 1239078"/>
              <a:gd name="connsiteX2" fmla="*/ 2188569 w 2188569"/>
              <a:gd name="connsiteY2" fmla="*/ 619539 h 1239078"/>
              <a:gd name="connsiteX3" fmla="*/ 1853902 w 2188569"/>
              <a:gd name="connsiteY3" fmla="*/ 1239078 h 1239078"/>
              <a:gd name="connsiteX4" fmla="*/ 0 w 2188569"/>
              <a:gd name="connsiteY4" fmla="*/ 1239078 h 1239078"/>
              <a:gd name="connsiteX5" fmla="*/ 334667 w 2188569"/>
              <a:gd name="connsiteY5" fmla="*/ 619539 h 1239078"/>
              <a:gd name="connsiteX6" fmla="*/ 0 w 2188569"/>
              <a:gd name="connsiteY6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8569" h="1239078">
                <a:moveTo>
                  <a:pt x="0" y="0"/>
                </a:moveTo>
                <a:lnTo>
                  <a:pt x="1853902" y="0"/>
                </a:lnTo>
                <a:lnTo>
                  <a:pt x="2188569" y="619539"/>
                </a:lnTo>
                <a:lnTo>
                  <a:pt x="1853902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218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ACF1636-BA7C-4F94-93B5-AE3E2558F894}"/>
              </a:ext>
            </a:extLst>
          </p:cNvPr>
          <p:cNvSpPr/>
          <p:nvPr/>
        </p:nvSpPr>
        <p:spPr>
          <a:xfrm>
            <a:off x="4804969" y="5618922"/>
            <a:ext cx="2188569" cy="1239078"/>
          </a:xfrm>
          <a:custGeom>
            <a:avLst/>
            <a:gdLst>
              <a:gd name="connsiteX0" fmla="*/ 0 w 2188569"/>
              <a:gd name="connsiteY0" fmla="*/ 0 h 1239078"/>
              <a:gd name="connsiteX1" fmla="*/ 1853902 w 2188569"/>
              <a:gd name="connsiteY1" fmla="*/ 0 h 1239078"/>
              <a:gd name="connsiteX2" fmla="*/ 2188569 w 2188569"/>
              <a:gd name="connsiteY2" fmla="*/ 619539 h 1239078"/>
              <a:gd name="connsiteX3" fmla="*/ 1853902 w 2188569"/>
              <a:gd name="connsiteY3" fmla="*/ 1239078 h 1239078"/>
              <a:gd name="connsiteX4" fmla="*/ 0 w 2188569"/>
              <a:gd name="connsiteY4" fmla="*/ 1239078 h 1239078"/>
              <a:gd name="connsiteX5" fmla="*/ 334667 w 2188569"/>
              <a:gd name="connsiteY5" fmla="*/ 619539 h 1239078"/>
              <a:gd name="connsiteX6" fmla="*/ 0 w 2188569"/>
              <a:gd name="connsiteY6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8569" h="1239078">
                <a:moveTo>
                  <a:pt x="0" y="0"/>
                </a:moveTo>
                <a:lnTo>
                  <a:pt x="1853902" y="0"/>
                </a:lnTo>
                <a:lnTo>
                  <a:pt x="2188569" y="619539"/>
                </a:lnTo>
                <a:lnTo>
                  <a:pt x="1853902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49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52F4AA-590A-4F24-9915-89F0552BD04B}"/>
              </a:ext>
            </a:extLst>
          </p:cNvPr>
          <p:cNvSpPr/>
          <p:nvPr/>
        </p:nvSpPr>
        <p:spPr>
          <a:xfrm>
            <a:off x="6790587" y="5618922"/>
            <a:ext cx="2188569" cy="1239078"/>
          </a:xfrm>
          <a:custGeom>
            <a:avLst/>
            <a:gdLst>
              <a:gd name="connsiteX0" fmla="*/ 0 w 2188569"/>
              <a:gd name="connsiteY0" fmla="*/ 0 h 1239078"/>
              <a:gd name="connsiteX1" fmla="*/ 1853902 w 2188569"/>
              <a:gd name="connsiteY1" fmla="*/ 0 h 1239078"/>
              <a:gd name="connsiteX2" fmla="*/ 2188569 w 2188569"/>
              <a:gd name="connsiteY2" fmla="*/ 619539 h 1239078"/>
              <a:gd name="connsiteX3" fmla="*/ 1853902 w 2188569"/>
              <a:gd name="connsiteY3" fmla="*/ 1239078 h 1239078"/>
              <a:gd name="connsiteX4" fmla="*/ 0 w 2188569"/>
              <a:gd name="connsiteY4" fmla="*/ 1239078 h 1239078"/>
              <a:gd name="connsiteX5" fmla="*/ 334667 w 2188569"/>
              <a:gd name="connsiteY5" fmla="*/ 619539 h 1239078"/>
              <a:gd name="connsiteX6" fmla="*/ 0 w 2188569"/>
              <a:gd name="connsiteY6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8569" h="1239078">
                <a:moveTo>
                  <a:pt x="0" y="0"/>
                </a:moveTo>
                <a:lnTo>
                  <a:pt x="1853902" y="0"/>
                </a:lnTo>
                <a:lnTo>
                  <a:pt x="2188569" y="619539"/>
                </a:lnTo>
                <a:lnTo>
                  <a:pt x="1853902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60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7497BE-73E9-4C41-B332-3F67AE6038FE}"/>
              </a:ext>
            </a:extLst>
          </p:cNvPr>
          <p:cNvSpPr/>
          <p:nvPr/>
        </p:nvSpPr>
        <p:spPr>
          <a:xfrm>
            <a:off x="8776205" y="5618922"/>
            <a:ext cx="3415795" cy="1239078"/>
          </a:xfrm>
          <a:custGeom>
            <a:avLst/>
            <a:gdLst>
              <a:gd name="connsiteX0" fmla="*/ 0 w 3415795"/>
              <a:gd name="connsiteY0" fmla="*/ 0 h 1239078"/>
              <a:gd name="connsiteX1" fmla="*/ 3415795 w 3415795"/>
              <a:gd name="connsiteY1" fmla="*/ 0 h 1239078"/>
              <a:gd name="connsiteX2" fmla="*/ 3415795 w 3415795"/>
              <a:gd name="connsiteY2" fmla="*/ 1239078 h 1239078"/>
              <a:gd name="connsiteX3" fmla="*/ 0 w 3415795"/>
              <a:gd name="connsiteY3" fmla="*/ 1239078 h 1239078"/>
              <a:gd name="connsiteX4" fmla="*/ 334667 w 3415795"/>
              <a:gd name="connsiteY4" fmla="*/ 619539 h 1239078"/>
              <a:gd name="connsiteX5" fmla="*/ 0 w 3415795"/>
              <a:gd name="connsiteY5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5795" h="1239078">
                <a:moveTo>
                  <a:pt x="0" y="0"/>
                </a:moveTo>
                <a:lnTo>
                  <a:pt x="3415795" y="0"/>
                </a:lnTo>
                <a:lnTo>
                  <a:pt x="3415795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Crawl">
            <a:extLst>
              <a:ext uri="{FF2B5EF4-FFF2-40B4-BE49-F238E27FC236}">
                <a16:creationId xmlns:a16="http://schemas.microsoft.com/office/drawing/2014/main" id="{97AC47B0-42E8-4D21-BE7F-ABEBD2DE2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192" y="5033962"/>
            <a:ext cx="1400882" cy="1400882"/>
          </a:xfrm>
          <a:prstGeom prst="rect">
            <a:avLst/>
          </a:prstGeom>
        </p:spPr>
      </p:pic>
      <p:pic>
        <p:nvPicPr>
          <p:cNvPr id="33" name="Graphic 32" descr="Walk">
            <a:extLst>
              <a:ext uri="{FF2B5EF4-FFF2-40B4-BE49-F238E27FC236}">
                <a16:creationId xmlns:a16="http://schemas.microsoft.com/office/drawing/2014/main" id="{DCDCF65B-3F3A-480B-BB76-B877BECE5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7812" y="4919406"/>
            <a:ext cx="1399032" cy="1399032"/>
          </a:xfrm>
          <a:prstGeom prst="rect">
            <a:avLst/>
          </a:prstGeom>
        </p:spPr>
      </p:pic>
      <p:pic>
        <p:nvPicPr>
          <p:cNvPr id="35" name="Graphic 34" descr="Run">
            <a:extLst>
              <a:ext uri="{FF2B5EF4-FFF2-40B4-BE49-F238E27FC236}">
                <a16:creationId xmlns:a16="http://schemas.microsoft.com/office/drawing/2014/main" id="{9B443330-287F-4BE7-8A0B-3F11DEE4E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163" y="4919406"/>
            <a:ext cx="1399032" cy="1399032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FD852C7-9698-4955-BDDF-6B50F4AEED4B}"/>
              </a:ext>
            </a:extLst>
          </p:cNvPr>
          <p:cNvSpPr/>
          <p:nvPr/>
        </p:nvSpPr>
        <p:spPr>
          <a:xfrm>
            <a:off x="0" y="5929204"/>
            <a:ext cx="2943494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69EE3-7BC2-4E4C-A512-7568039845C5}"/>
              </a:ext>
            </a:extLst>
          </p:cNvPr>
          <p:cNvSpPr/>
          <p:nvPr/>
        </p:nvSpPr>
        <p:spPr>
          <a:xfrm>
            <a:off x="2995710" y="5987518"/>
            <a:ext cx="1902160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EA2FA72-E768-48AE-85A2-0A957A63ECAE}"/>
              </a:ext>
            </a:extLst>
          </p:cNvPr>
          <p:cNvSpPr/>
          <p:nvPr/>
        </p:nvSpPr>
        <p:spPr>
          <a:xfrm>
            <a:off x="4766844" y="6034711"/>
            <a:ext cx="1902160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CF65F6-6E9B-4977-BE77-07BC060534E1}"/>
              </a:ext>
            </a:extLst>
          </p:cNvPr>
          <p:cNvSpPr/>
          <p:nvPr/>
        </p:nvSpPr>
        <p:spPr>
          <a:xfrm>
            <a:off x="6680537" y="5978211"/>
            <a:ext cx="1902160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Confused person">
            <a:extLst>
              <a:ext uri="{FF2B5EF4-FFF2-40B4-BE49-F238E27FC236}">
                <a16:creationId xmlns:a16="http://schemas.microsoft.com/office/drawing/2014/main" id="{39C0C03B-D7A8-453B-9B95-FB497124B6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8964" y="4839429"/>
            <a:ext cx="1399032" cy="139903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02755157-3515-4B11-A081-FF25C758877E}"/>
              </a:ext>
            </a:extLst>
          </p:cNvPr>
          <p:cNvSpPr/>
          <p:nvPr/>
        </p:nvSpPr>
        <p:spPr>
          <a:xfrm>
            <a:off x="9414284" y="5936437"/>
            <a:ext cx="1902160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CEFC0E-8404-4DB1-8FA8-7241FA501117}"/>
              </a:ext>
            </a:extLst>
          </p:cNvPr>
          <p:cNvCxnSpPr/>
          <p:nvPr/>
        </p:nvCxnSpPr>
        <p:spPr>
          <a:xfrm flipV="1">
            <a:off x="787791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CEE0DA-A9D3-426C-848F-84938ECB2E42}"/>
              </a:ext>
            </a:extLst>
          </p:cNvPr>
          <p:cNvGrpSpPr/>
          <p:nvPr/>
        </p:nvGrpSpPr>
        <p:grpSpPr>
          <a:xfrm>
            <a:off x="787791" y="1525235"/>
            <a:ext cx="2294871" cy="2247733"/>
            <a:chOff x="787791" y="1477109"/>
            <a:chExt cx="2294871" cy="22477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E70902-58D4-4703-8BE5-34A9312764BE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B6893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9CB5C8-30B9-4D81-9718-AFA0289540A1}"/>
                </a:ext>
              </a:extLst>
            </p:cNvPr>
            <p:cNvSpPr txBox="1"/>
            <p:nvPr/>
          </p:nvSpPr>
          <p:spPr>
            <a:xfrm>
              <a:off x="823280" y="1904130"/>
              <a:ext cx="1875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Century Gothic" panose="020B0502020202020204" pitchFamily="34" charset="0"/>
                </a:rPr>
                <a:t>End User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B43C91-5CFF-4527-B950-B3F1A4068CE9}"/>
                </a:ext>
              </a:extLst>
            </p:cNvPr>
            <p:cNvSpPr txBox="1"/>
            <p:nvPr/>
          </p:nvSpPr>
          <p:spPr>
            <a:xfrm>
              <a:off x="787791" y="2555291"/>
              <a:ext cx="229487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We will add subscription model for unlocking some features where user can get guidance related to the future investment.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4A9581-89D2-4328-99DE-7D245BBA2B61}"/>
              </a:ext>
            </a:extLst>
          </p:cNvPr>
          <p:cNvCxnSpPr/>
          <p:nvPr/>
        </p:nvCxnSpPr>
        <p:spPr>
          <a:xfrm flipV="1">
            <a:off x="3242982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EF6A5E-A09D-4E24-9E14-EEC8870B55D4}"/>
              </a:ext>
            </a:extLst>
          </p:cNvPr>
          <p:cNvCxnSpPr/>
          <p:nvPr/>
        </p:nvCxnSpPr>
        <p:spPr>
          <a:xfrm flipV="1">
            <a:off x="5360548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75EEA2-4A0E-4FE5-A70E-3F690FCF2577}"/>
              </a:ext>
            </a:extLst>
          </p:cNvPr>
          <p:cNvCxnSpPr/>
          <p:nvPr/>
        </p:nvCxnSpPr>
        <p:spPr>
          <a:xfrm flipV="1">
            <a:off x="7458732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D1F9B1-D80B-4F12-8303-433B22B4689D}"/>
              </a:ext>
            </a:extLst>
          </p:cNvPr>
          <p:cNvCxnSpPr/>
          <p:nvPr/>
        </p:nvCxnSpPr>
        <p:spPr>
          <a:xfrm flipV="1">
            <a:off x="9556916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CF0CA1-91EB-42A3-A89F-99D537C3BDD9}"/>
              </a:ext>
            </a:extLst>
          </p:cNvPr>
          <p:cNvGrpSpPr/>
          <p:nvPr/>
        </p:nvGrpSpPr>
        <p:grpSpPr>
          <a:xfrm>
            <a:off x="3256121" y="1482669"/>
            <a:ext cx="2091291" cy="1426558"/>
            <a:chOff x="810146" y="1477109"/>
            <a:chExt cx="2091291" cy="142655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F9A961-6AA4-45C5-9785-831B16BEAB65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2188AC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EF1E89-5FD7-4997-9F34-A0CB3ADBF79F}"/>
                </a:ext>
              </a:extLst>
            </p:cNvPr>
            <p:cNvSpPr txBox="1"/>
            <p:nvPr/>
          </p:nvSpPr>
          <p:spPr>
            <a:xfrm>
              <a:off x="823280" y="1904130"/>
              <a:ext cx="1875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Time spent on portal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71D168-4E25-4FF2-9784-C355C77CF076}"/>
                </a:ext>
              </a:extLst>
            </p:cNvPr>
            <p:cNvSpPr txBox="1"/>
            <p:nvPr/>
          </p:nvSpPr>
          <p:spPr>
            <a:xfrm>
              <a:off x="810146" y="2442002"/>
              <a:ext cx="2091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The amount of time spent by user on the portal.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732B162-D169-45FD-99C4-0D1D7EF8337C}"/>
              </a:ext>
            </a:extLst>
          </p:cNvPr>
          <p:cNvGrpSpPr/>
          <p:nvPr/>
        </p:nvGrpSpPr>
        <p:grpSpPr>
          <a:xfrm>
            <a:off x="5386820" y="1477109"/>
            <a:ext cx="2091291" cy="1576252"/>
            <a:chOff x="823280" y="1477109"/>
            <a:chExt cx="2091291" cy="157625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BFE5F1-7B50-43C1-8AAC-AFD6EC0DBDC3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49B1CE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7045B6-8278-4ECD-8BB2-5AFDBEEEDCCA}"/>
                </a:ext>
              </a:extLst>
            </p:cNvPr>
            <p:cNvSpPr txBox="1"/>
            <p:nvPr/>
          </p:nvSpPr>
          <p:spPr>
            <a:xfrm>
              <a:off x="823280" y="1904130"/>
              <a:ext cx="2052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Financial Literacy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FC41DE-4097-4E09-AB91-A0475F6E593B}"/>
                </a:ext>
              </a:extLst>
            </p:cNvPr>
            <p:cNvSpPr txBox="1"/>
            <p:nvPr/>
          </p:nvSpPr>
          <p:spPr>
            <a:xfrm>
              <a:off x="823280" y="2222364"/>
              <a:ext cx="2091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To make the user more literate about finances by providing special features into the subscription model.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D0F97A-23B7-4648-BCA8-9E0B2EDAAE82}"/>
              </a:ext>
            </a:extLst>
          </p:cNvPr>
          <p:cNvGrpSpPr/>
          <p:nvPr/>
        </p:nvGrpSpPr>
        <p:grpSpPr>
          <a:xfrm>
            <a:off x="7504381" y="1477109"/>
            <a:ext cx="2154581" cy="1576252"/>
            <a:chOff x="823279" y="1477109"/>
            <a:chExt cx="2154581" cy="157625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A60264-D461-47A5-85E4-DB2B582AC632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0C5CC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AA39F2-99D5-4C41-BBF4-5A9B8C77C212}"/>
                </a:ext>
              </a:extLst>
            </p:cNvPr>
            <p:cNvSpPr txBox="1"/>
            <p:nvPr/>
          </p:nvSpPr>
          <p:spPr>
            <a:xfrm>
              <a:off x="823279" y="1904130"/>
              <a:ext cx="2154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Recommendations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72A5B01-279B-4FB2-B4A2-680A9AD3355A}"/>
                </a:ext>
              </a:extLst>
            </p:cNvPr>
            <p:cNvSpPr txBox="1"/>
            <p:nvPr/>
          </p:nvSpPr>
          <p:spPr>
            <a:xfrm>
              <a:off x="823280" y="2222364"/>
              <a:ext cx="2091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Recommendations about the investment into the stocks and different other policies. 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0E31EE-AD35-44FB-8812-2B3ED09AA2D9}"/>
              </a:ext>
            </a:extLst>
          </p:cNvPr>
          <p:cNvGrpSpPr/>
          <p:nvPr/>
        </p:nvGrpSpPr>
        <p:grpSpPr>
          <a:xfrm>
            <a:off x="9607928" y="1477109"/>
            <a:ext cx="2203640" cy="1402227"/>
            <a:chOff x="809264" y="1477109"/>
            <a:chExt cx="2203640" cy="140222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5ACD23-7468-47EC-9439-27DBC8B7A2B4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CC66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CCA483-E621-43CF-B9DA-035893C4F944}"/>
                </a:ext>
              </a:extLst>
            </p:cNvPr>
            <p:cNvSpPr txBox="1"/>
            <p:nvPr/>
          </p:nvSpPr>
          <p:spPr>
            <a:xfrm>
              <a:off x="823279" y="1904130"/>
              <a:ext cx="21896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Achieve targeted goals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A3893E-81CC-4C44-AC96-4AD444D2B902}"/>
                </a:ext>
              </a:extLst>
            </p:cNvPr>
            <p:cNvSpPr txBox="1"/>
            <p:nvPr/>
          </p:nvSpPr>
          <p:spPr>
            <a:xfrm>
              <a:off x="809264" y="2417671"/>
              <a:ext cx="2091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We want to make user financially free.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E8212B-09BE-4F16-AB44-3102054CB319}"/>
              </a:ext>
            </a:extLst>
          </p:cNvPr>
          <p:cNvGrpSpPr/>
          <p:nvPr/>
        </p:nvGrpSpPr>
        <p:grpSpPr>
          <a:xfrm>
            <a:off x="7032931" y="4919406"/>
            <a:ext cx="1561299" cy="1399032"/>
            <a:chOff x="7014514" y="4919406"/>
            <a:chExt cx="1561299" cy="1399032"/>
          </a:xfrm>
        </p:grpSpPr>
        <p:pic>
          <p:nvPicPr>
            <p:cNvPr id="36" name="Graphic 35" descr="Run">
              <a:extLst>
                <a:ext uri="{FF2B5EF4-FFF2-40B4-BE49-F238E27FC236}">
                  <a16:creationId xmlns:a16="http://schemas.microsoft.com/office/drawing/2014/main" id="{45FBC0A8-05BC-4C24-85BB-245A15CC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76781" y="4919406"/>
              <a:ext cx="1399032" cy="1399032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F8BA320-DAD2-45C6-8DCB-223294CE3FF8}"/>
                </a:ext>
              </a:extLst>
            </p:cNvPr>
            <p:cNvSpPr/>
            <p:nvPr/>
          </p:nvSpPr>
          <p:spPr>
            <a:xfrm>
              <a:off x="7014514" y="5415376"/>
              <a:ext cx="543339" cy="10084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0BBBE19-D586-465E-A1E0-175444DCFDA1}"/>
                </a:ext>
              </a:extLst>
            </p:cNvPr>
            <p:cNvSpPr/>
            <p:nvPr/>
          </p:nvSpPr>
          <p:spPr>
            <a:xfrm>
              <a:off x="7290297" y="5276021"/>
              <a:ext cx="292396" cy="10084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F52F199-D566-4614-BF91-6506E2D3FBA7}"/>
              </a:ext>
            </a:extLst>
          </p:cNvPr>
          <p:cNvSpPr txBox="1"/>
          <p:nvPr/>
        </p:nvSpPr>
        <p:spPr>
          <a:xfrm>
            <a:off x="0" y="21171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Stages </a:t>
            </a:r>
          </a:p>
        </p:txBody>
      </p:sp>
    </p:spTree>
    <p:extLst>
      <p:ext uri="{BB962C8B-B14F-4D97-AF65-F5344CB8AC3E}">
        <p14:creationId xmlns:p14="http://schemas.microsoft.com/office/powerpoint/2010/main" val="34552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5" grpId="0" animBg="1"/>
      <p:bldP spid="14" grpId="0" animBg="1"/>
      <p:bldP spid="39" grpId="0" animBg="1"/>
      <p:bldP spid="40" grpId="0" animBg="1"/>
      <p:bldP spid="41" grpId="0" animBg="1"/>
      <p:bldP spid="42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38D00249-8A99-42DA-B371-A05DD9837E77}"/>
              </a:ext>
            </a:extLst>
          </p:cNvPr>
          <p:cNvSpPr txBox="1"/>
          <p:nvPr/>
        </p:nvSpPr>
        <p:spPr>
          <a:xfrm flipH="1">
            <a:off x="7246058" y="1860040"/>
            <a:ext cx="3583519" cy="5929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3A587"/>
                </a:solidFill>
              </a:rPr>
              <a:t>Money Laundering Risk	</a:t>
            </a:r>
          </a:p>
          <a:p>
            <a:pPr>
              <a:lnSpc>
                <a:spcPct val="150000"/>
              </a:lnSpc>
            </a:pPr>
            <a:r>
              <a:rPr lang="en-US" sz="1333" dirty="0">
                <a:solidFill>
                  <a:schemeClr val="bg1">
                    <a:lumMod val="50000"/>
                  </a:schemeClr>
                </a:solidFill>
              </a:rPr>
              <a:t>Regulations are yet to be improved.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7A2D0-A987-42B6-AC97-57976AB36408}"/>
              </a:ext>
            </a:extLst>
          </p:cNvPr>
          <p:cNvSpPr txBox="1"/>
          <p:nvPr/>
        </p:nvSpPr>
        <p:spPr>
          <a:xfrm>
            <a:off x="3759887" y="291094"/>
            <a:ext cx="4688855" cy="1180699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Issues with Financial Management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779F86-8591-4828-B53A-C20EA364F79F}"/>
              </a:ext>
            </a:extLst>
          </p:cNvPr>
          <p:cNvSpPr txBox="1"/>
          <p:nvPr/>
        </p:nvSpPr>
        <p:spPr>
          <a:xfrm flipH="1">
            <a:off x="7332294" y="2908666"/>
            <a:ext cx="3583518" cy="9006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D6CCAB"/>
                </a:solidFill>
              </a:rPr>
              <a:t>Online Hacking</a:t>
            </a:r>
          </a:p>
          <a:p>
            <a:pPr>
              <a:lnSpc>
                <a:spcPct val="150000"/>
              </a:lnSpc>
            </a:pPr>
            <a:r>
              <a:rPr lang="en-US" sz="1333" dirty="0">
                <a:solidFill>
                  <a:schemeClr val="bg1">
                    <a:lumMod val="50000"/>
                  </a:schemeClr>
                </a:solidFill>
              </a:rPr>
              <a:t>Hackers can gain access to your accounts and can get the details of your finances.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C6F818-8A89-457C-8888-7E9DE0DFC870}"/>
              </a:ext>
            </a:extLst>
          </p:cNvPr>
          <p:cNvSpPr txBox="1"/>
          <p:nvPr/>
        </p:nvSpPr>
        <p:spPr>
          <a:xfrm flipH="1">
            <a:off x="7332294" y="3891116"/>
            <a:ext cx="3583518" cy="9006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DD9D72"/>
                </a:solidFill>
              </a:rPr>
              <a:t>Digital identity risks</a:t>
            </a:r>
          </a:p>
          <a:p>
            <a:pPr>
              <a:lnSpc>
                <a:spcPct val="150000"/>
              </a:lnSpc>
            </a:pPr>
            <a:r>
              <a:rPr lang="en-US" sz="1333" dirty="0">
                <a:solidFill>
                  <a:schemeClr val="bg1">
                    <a:lumMod val="50000"/>
                  </a:schemeClr>
                </a:solidFill>
              </a:rPr>
              <a:t>Security codes and passwords could be easily accessed.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5475CD-6984-4A0E-B316-4EA6E68A0E75}"/>
              </a:ext>
            </a:extLst>
          </p:cNvPr>
          <p:cNvSpPr txBox="1"/>
          <p:nvPr/>
        </p:nvSpPr>
        <p:spPr>
          <a:xfrm flipH="1">
            <a:off x="7323337" y="4853927"/>
            <a:ext cx="3583518" cy="1839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D86757"/>
                </a:solidFill>
              </a:rPr>
              <a:t>Roles and responsibilities of financial advisor.</a:t>
            </a:r>
          </a:p>
          <a:p>
            <a:pPr>
              <a:lnSpc>
                <a:spcPct val="150000"/>
              </a:lnSpc>
            </a:pPr>
            <a:r>
              <a:rPr lang="en-US" sz="1333" dirty="0">
                <a:solidFill>
                  <a:schemeClr val="bg1">
                    <a:lumMod val="50000"/>
                  </a:schemeClr>
                </a:solidFill>
              </a:rPr>
              <a:t>Whether it is public or private sector undertaking it is most desirable that the finances should be properly checked and controlled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CEA747-15A4-4E40-9CF3-59812FDC9197}"/>
              </a:ext>
            </a:extLst>
          </p:cNvPr>
          <p:cNvGrpSpPr/>
          <p:nvPr/>
        </p:nvGrpSpPr>
        <p:grpSpPr>
          <a:xfrm>
            <a:off x="3187619" y="4853927"/>
            <a:ext cx="3726425" cy="1229783"/>
            <a:chOff x="3736259" y="4853927"/>
            <a:chExt cx="3726425" cy="122978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5184EC-1815-451B-B50A-5F7F5E7988F5}"/>
                </a:ext>
              </a:extLst>
            </p:cNvPr>
            <p:cNvSpPr/>
            <p:nvPr/>
          </p:nvSpPr>
          <p:spPr>
            <a:xfrm>
              <a:off x="5014452" y="5159478"/>
              <a:ext cx="2448232" cy="924232"/>
            </a:xfrm>
            <a:prstGeom prst="rect">
              <a:avLst/>
            </a:prstGeom>
            <a:solidFill>
              <a:srgbClr val="D96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457A53-448E-4D9C-B79B-ADA1AEEEEA07}"/>
                </a:ext>
              </a:extLst>
            </p:cNvPr>
            <p:cNvSpPr/>
            <p:nvPr/>
          </p:nvSpPr>
          <p:spPr>
            <a:xfrm>
              <a:off x="3736259" y="4853927"/>
              <a:ext cx="1280733" cy="1221671"/>
            </a:xfrm>
            <a:custGeom>
              <a:avLst/>
              <a:gdLst>
                <a:gd name="connsiteX0" fmla="*/ 0 w 1278193"/>
                <a:gd name="connsiteY0" fmla="*/ 0 h 482531"/>
                <a:gd name="connsiteX1" fmla="*/ 1278193 w 1278193"/>
                <a:gd name="connsiteY1" fmla="*/ 0 h 482531"/>
                <a:gd name="connsiteX2" fmla="*/ 1278193 w 1278193"/>
                <a:gd name="connsiteY2" fmla="*/ 482531 h 482531"/>
                <a:gd name="connsiteX3" fmla="*/ 0 w 1278193"/>
                <a:gd name="connsiteY3" fmla="*/ 482531 h 482531"/>
                <a:gd name="connsiteX4" fmla="*/ 0 w 1278193"/>
                <a:gd name="connsiteY4" fmla="*/ 0 h 482531"/>
                <a:gd name="connsiteX0" fmla="*/ 0 w 1278193"/>
                <a:gd name="connsiteY0" fmla="*/ 0 h 1221671"/>
                <a:gd name="connsiteX1" fmla="*/ 1278193 w 1278193"/>
                <a:gd name="connsiteY1" fmla="*/ 0 h 1221671"/>
                <a:gd name="connsiteX2" fmla="*/ 1278193 w 1278193"/>
                <a:gd name="connsiteY2" fmla="*/ 1221671 h 1221671"/>
                <a:gd name="connsiteX3" fmla="*/ 0 w 1278193"/>
                <a:gd name="connsiteY3" fmla="*/ 482531 h 1221671"/>
                <a:gd name="connsiteX4" fmla="*/ 0 w 1278193"/>
                <a:gd name="connsiteY4" fmla="*/ 0 h 1221671"/>
                <a:gd name="connsiteX0" fmla="*/ 0 w 1280733"/>
                <a:gd name="connsiteY0" fmla="*/ 0 h 1221671"/>
                <a:gd name="connsiteX1" fmla="*/ 1280733 w 1280733"/>
                <a:gd name="connsiteY1" fmla="*/ 302260 h 1221671"/>
                <a:gd name="connsiteX2" fmla="*/ 1278193 w 1280733"/>
                <a:gd name="connsiteY2" fmla="*/ 1221671 h 1221671"/>
                <a:gd name="connsiteX3" fmla="*/ 0 w 1280733"/>
                <a:gd name="connsiteY3" fmla="*/ 482531 h 1221671"/>
                <a:gd name="connsiteX4" fmla="*/ 0 w 1280733"/>
                <a:gd name="connsiteY4" fmla="*/ 0 h 12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733" h="1221671">
                  <a:moveTo>
                    <a:pt x="0" y="0"/>
                  </a:moveTo>
                  <a:lnTo>
                    <a:pt x="1280733" y="302260"/>
                  </a:lnTo>
                  <a:cubicBezTo>
                    <a:pt x="1279886" y="608730"/>
                    <a:pt x="1279040" y="915201"/>
                    <a:pt x="1278193" y="1221671"/>
                  </a:cubicBezTo>
                  <a:lnTo>
                    <a:pt x="0" y="482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42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Graphic 42" descr="Bullseye">
              <a:extLst>
                <a:ext uri="{FF2B5EF4-FFF2-40B4-BE49-F238E27FC236}">
                  <a16:creationId xmlns:a16="http://schemas.microsoft.com/office/drawing/2014/main" id="{2F24CA95-D75F-4187-9C87-0EDFB511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256" y="5321146"/>
              <a:ext cx="606369" cy="60089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A50A10-D979-43F6-909D-2E8B99290605}"/>
                </a:ext>
              </a:extLst>
            </p:cNvPr>
            <p:cNvSpPr txBox="1"/>
            <p:nvPr/>
          </p:nvSpPr>
          <p:spPr>
            <a:xfrm>
              <a:off x="5249122" y="5391566"/>
              <a:ext cx="853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Step 4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C746B2-503D-4E45-BBCF-949EDB33779A}"/>
              </a:ext>
            </a:extLst>
          </p:cNvPr>
          <p:cNvGrpSpPr/>
          <p:nvPr/>
        </p:nvGrpSpPr>
        <p:grpSpPr>
          <a:xfrm>
            <a:off x="3187619" y="1868129"/>
            <a:ext cx="3726425" cy="1749955"/>
            <a:chOff x="3736259" y="1868129"/>
            <a:chExt cx="3726425" cy="17499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EA8A59-936F-4922-A4F2-3E9D2E30C2BF}"/>
                </a:ext>
              </a:extLst>
            </p:cNvPr>
            <p:cNvSpPr/>
            <p:nvPr/>
          </p:nvSpPr>
          <p:spPr>
            <a:xfrm>
              <a:off x="5014452" y="1868129"/>
              <a:ext cx="2448232" cy="924232"/>
            </a:xfrm>
            <a:prstGeom prst="rect">
              <a:avLst/>
            </a:prstGeom>
            <a:solidFill>
              <a:srgbClr val="76A7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CB0A41-8CBD-4AA0-AFE7-B13D4687F437}"/>
                </a:ext>
              </a:extLst>
            </p:cNvPr>
            <p:cNvSpPr/>
            <p:nvPr/>
          </p:nvSpPr>
          <p:spPr>
            <a:xfrm>
              <a:off x="3736259" y="1875713"/>
              <a:ext cx="1285813" cy="1742371"/>
            </a:xfrm>
            <a:custGeom>
              <a:avLst/>
              <a:gdLst>
                <a:gd name="connsiteX0" fmla="*/ 0 w 1278193"/>
                <a:gd name="connsiteY0" fmla="*/ 0 h 482531"/>
                <a:gd name="connsiteX1" fmla="*/ 1278193 w 1278193"/>
                <a:gd name="connsiteY1" fmla="*/ 0 h 482531"/>
                <a:gd name="connsiteX2" fmla="*/ 1278193 w 1278193"/>
                <a:gd name="connsiteY2" fmla="*/ 482531 h 482531"/>
                <a:gd name="connsiteX3" fmla="*/ 0 w 1278193"/>
                <a:gd name="connsiteY3" fmla="*/ 482531 h 482531"/>
                <a:gd name="connsiteX4" fmla="*/ 0 w 1278193"/>
                <a:gd name="connsiteY4" fmla="*/ 0 h 482531"/>
                <a:gd name="connsiteX0" fmla="*/ 0 w 1285813"/>
                <a:gd name="connsiteY0" fmla="*/ 1259840 h 1742371"/>
                <a:gd name="connsiteX1" fmla="*/ 1285813 w 1285813"/>
                <a:gd name="connsiteY1" fmla="*/ 0 h 1742371"/>
                <a:gd name="connsiteX2" fmla="*/ 1278193 w 1285813"/>
                <a:gd name="connsiteY2" fmla="*/ 1742371 h 1742371"/>
                <a:gd name="connsiteX3" fmla="*/ 0 w 1285813"/>
                <a:gd name="connsiteY3" fmla="*/ 1742371 h 1742371"/>
                <a:gd name="connsiteX4" fmla="*/ 0 w 1285813"/>
                <a:gd name="connsiteY4" fmla="*/ 1259840 h 1742371"/>
                <a:gd name="connsiteX0" fmla="*/ 0 w 1285813"/>
                <a:gd name="connsiteY0" fmla="*/ 1259840 h 1742371"/>
                <a:gd name="connsiteX1" fmla="*/ 1285813 w 1285813"/>
                <a:gd name="connsiteY1" fmla="*/ 0 h 1742371"/>
                <a:gd name="connsiteX2" fmla="*/ 1285813 w 1285813"/>
                <a:gd name="connsiteY2" fmla="*/ 914331 h 1742371"/>
                <a:gd name="connsiteX3" fmla="*/ 0 w 1285813"/>
                <a:gd name="connsiteY3" fmla="*/ 1742371 h 1742371"/>
                <a:gd name="connsiteX4" fmla="*/ 0 w 1285813"/>
                <a:gd name="connsiteY4" fmla="*/ 1259840 h 174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13" h="1742371">
                  <a:moveTo>
                    <a:pt x="0" y="1259840"/>
                  </a:moveTo>
                  <a:lnTo>
                    <a:pt x="1285813" y="0"/>
                  </a:lnTo>
                  <a:lnTo>
                    <a:pt x="1285813" y="914331"/>
                  </a:lnTo>
                  <a:lnTo>
                    <a:pt x="0" y="1742371"/>
                  </a:lnTo>
                  <a:lnTo>
                    <a:pt x="0" y="1259840"/>
                  </a:lnTo>
                  <a:close/>
                </a:path>
              </a:pathLst>
            </a:custGeom>
            <a:solidFill>
              <a:srgbClr val="5E9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8DBFE8-B081-4D24-9499-49F00FB1875E}"/>
                </a:ext>
              </a:extLst>
            </p:cNvPr>
            <p:cNvGrpSpPr/>
            <p:nvPr/>
          </p:nvGrpSpPr>
          <p:grpSpPr>
            <a:xfrm>
              <a:off x="6801695" y="2130023"/>
              <a:ext cx="527491" cy="432789"/>
              <a:chOff x="2897181" y="3733794"/>
              <a:chExt cx="636583" cy="527055"/>
            </a:xfrm>
            <a:solidFill>
              <a:schemeClr val="bg1"/>
            </a:solidFill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2D79FF04-0488-4C60-BBC2-B63E960DC0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2743" y="3838577"/>
                <a:ext cx="98425" cy="100011"/>
              </a:xfrm>
              <a:custGeom>
                <a:avLst/>
                <a:gdLst/>
                <a:ahLst/>
                <a:cxnLst>
                  <a:cxn ang="0">
                    <a:pos x="59" y="30"/>
                  </a:cxn>
                  <a:cxn ang="0">
                    <a:pos x="29" y="60"/>
                  </a:cxn>
                  <a:cxn ang="0">
                    <a:pos x="0" y="30"/>
                  </a:cxn>
                  <a:cxn ang="0">
                    <a:pos x="29" y="0"/>
                  </a:cxn>
                  <a:cxn ang="0">
                    <a:pos x="59" y="30"/>
                  </a:cxn>
                  <a:cxn ang="0">
                    <a:pos x="59" y="30"/>
                  </a:cxn>
                  <a:cxn ang="0">
                    <a:pos x="59" y="30"/>
                  </a:cxn>
                </a:cxnLst>
                <a:rect l="0" t="0" r="r" b="b"/>
                <a:pathLst>
                  <a:path w="59" h="60">
                    <a:moveTo>
                      <a:pt x="59" y="30"/>
                    </a:moveTo>
                    <a:cubicBezTo>
                      <a:pt x="59" y="46"/>
                      <a:pt x="46" y="60"/>
                      <a:pt x="29" y="60"/>
                    </a:cubicBezTo>
                    <a:cubicBezTo>
                      <a:pt x="13" y="60"/>
                      <a:pt x="0" y="46"/>
                      <a:pt x="0" y="30"/>
                    </a:cubicBezTo>
                    <a:cubicBezTo>
                      <a:pt x="0" y="14"/>
                      <a:pt x="13" y="0"/>
                      <a:pt x="29" y="0"/>
                    </a:cubicBezTo>
                    <a:cubicBezTo>
                      <a:pt x="46" y="0"/>
                      <a:pt x="59" y="14"/>
                      <a:pt x="59" y="30"/>
                    </a:cubicBezTo>
                    <a:close/>
                    <a:moveTo>
                      <a:pt x="59" y="30"/>
                    </a:moveTo>
                    <a:cubicBezTo>
                      <a:pt x="59" y="30"/>
                      <a:pt x="59" y="30"/>
                      <a:pt x="59" y="3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79A78BE1-3296-40CF-A6C5-C061A29FB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4805" y="3940176"/>
                <a:ext cx="193674" cy="317500"/>
              </a:xfrm>
              <a:custGeom>
                <a:avLst/>
                <a:gdLst/>
                <a:ahLst/>
                <a:cxnLst>
                  <a:cxn ang="0">
                    <a:pos x="92" y="97"/>
                  </a:cxn>
                  <a:cxn ang="0">
                    <a:pos x="79" y="85"/>
                  </a:cxn>
                  <a:cxn ang="0">
                    <a:pos x="55" y="85"/>
                  </a:cxn>
                  <a:cxn ang="0">
                    <a:pos x="55" y="52"/>
                  </a:cxn>
                  <a:cxn ang="0">
                    <a:pos x="84" y="64"/>
                  </a:cxn>
                  <a:cxn ang="0">
                    <a:pos x="108" y="58"/>
                  </a:cxn>
                  <a:cxn ang="0">
                    <a:pos x="115" y="43"/>
                  </a:cxn>
                  <a:cxn ang="0">
                    <a:pos x="100" y="37"/>
                  </a:cxn>
                  <a:cxn ang="0">
                    <a:pos x="52" y="13"/>
                  </a:cxn>
                  <a:cxn ang="0">
                    <a:pos x="52" y="12"/>
                  </a:cxn>
                  <a:cxn ang="0">
                    <a:pos x="34" y="1"/>
                  </a:cxn>
                  <a:cxn ang="0">
                    <a:pos x="28" y="0"/>
                  </a:cxn>
                  <a:cxn ang="0">
                    <a:pos x="21" y="1"/>
                  </a:cxn>
                  <a:cxn ang="0">
                    <a:pos x="21" y="1"/>
                  </a:cxn>
                  <a:cxn ang="0">
                    <a:pos x="0" y="23"/>
                  </a:cxn>
                  <a:cxn ang="0">
                    <a:pos x="0" y="89"/>
                  </a:cxn>
                  <a:cxn ang="0">
                    <a:pos x="28" y="112"/>
                  </a:cxn>
                  <a:cxn ang="0">
                    <a:pos x="30" y="112"/>
                  </a:cxn>
                  <a:cxn ang="0">
                    <a:pos x="66" y="112"/>
                  </a:cxn>
                  <a:cxn ang="0">
                    <a:pos x="74" y="179"/>
                  </a:cxn>
                  <a:cxn ang="0">
                    <a:pos x="88" y="191"/>
                  </a:cxn>
                  <a:cxn ang="0">
                    <a:pos x="89" y="191"/>
                  </a:cxn>
                  <a:cxn ang="0">
                    <a:pos x="101" y="176"/>
                  </a:cxn>
                  <a:cxn ang="0">
                    <a:pos x="92" y="97"/>
                  </a:cxn>
                  <a:cxn ang="0">
                    <a:pos x="92" y="97"/>
                  </a:cxn>
                  <a:cxn ang="0">
                    <a:pos x="92" y="97"/>
                  </a:cxn>
                </a:cxnLst>
                <a:rect l="0" t="0" r="r" b="b"/>
                <a:pathLst>
                  <a:path w="117" h="191">
                    <a:moveTo>
                      <a:pt x="92" y="97"/>
                    </a:moveTo>
                    <a:cubicBezTo>
                      <a:pt x="91" y="90"/>
                      <a:pt x="85" y="85"/>
                      <a:pt x="79" y="85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63" y="59"/>
                      <a:pt x="72" y="64"/>
                      <a:pt x="84" y="64"/>
                    </a:cubicBezTo>
                    <a:cubicBezTo>
                      <a:pt x="91" y="64"/>
                      <a:pt x="99" y="62"/>
                      <a:pt x="108" y="58"/>
                    </a:cubicBezTo>
                    <a:cubicBezTo>
                      <a:pt x="114" y="56"/>
                      <a:pt x="117" y="49"/>
                      <a:pt x="115" y="43"/>
                    </a:cubicBezTo>
                    <a:cubicBezTo>
                      <a:pt x="113" y="37"/>
                      <a:pt x="106" y="34"/>
                      <a:pt x="100" y="37"/>
                    </a:cubicBezTo>
                    <a:cubicBezTo>
                      <a:pt x="77" y="46"/>
                      <a:pt x="72" y="41"/>
                      <a:pt x="52" y="13"/>
                    </a:cubicBezTo>
                    <a:cubicBezTo>
                      <a:pt x="52" y="13"/>
                      <a:pt x="52" y="13"/>
                      <a:pt x="52" y="12"/>
                    </a:cubicBezTo>
                    <a:cubicBezTo>
                      <a:pt x="48" y="6"/>
                      <a:pt x="41" y="2"/>
                      <a:pt x="34" y="1"/>
                    </a:cubicBezTo>
                    <a:cubicBezTo>
                      <a:pt x="34" y="1"/>
                      <a:pt x="31" y="0"/>
                      <a:pt x="28" y="0"/>
                    </a:cubicBezTo>
                    <a:cubicBezTo>
                      <a:pt x="25" y="0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1" y="3"/>
                      <a:pt x="0" y="11"/>
                      <a:pt x="0" y="23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103"/>
                      <a:pt x="15" y="112"/>
                      <a:pt x="28" y="112"/>
                    </a:cubicBezTo>
                    <a:cubicBezTo>
                      <a:pt x="28" y="112"/>
                      <a:pt x="29" y="112"/>
                      <a:pt x="30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5" y="186"/>
                      <a:pt x="81" y="191"/>
                      <a:pt x="88" y="191"/>
                    </a:cubicBezTo>
                    <a:cubicBezTo>
                      <a:pt x="88" y="191"/>
                      <a:pt x="89" y="191"/>
                      <a:pt x="89" y="191"/>
                    </a:cubicBezTo>
                    <a:cubicBezTo>
                      <a:pt x="97" y="190"/>
                      <a:pt x="102" y="184"/>
                      <a:pt x="101" y="176"/>
                    </a:cubicBezTo>
                    <a:lnTo>
                      <a:pt x="92" y="97"/>
                    </a:lnTo>
                    <a:close/>
                    <a:moveTo>
                      <a:pt x="92" y="97"/>
                    </a:moveTo>
                    <a:cubicBezTo>
                      <a:pt x="92" y="97"/>
                      <a:pt x="92" y="97"/>
                      <a:pt x="92" y="9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C8FA546C-A8BB-47DA-B709-4E5F0B4E7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7181" y="3960812"/>
                <a:ext cx="152400" cy="300037"/>
              </a:xfrm>
              <a:custGeom>
                <a:avLst/>
                <a:gdLst/>
                <a:ahLst/>
                <a:cxnLst>
                  <a:cxn ang="0">
                    <a:pos x="92" y="114"/>
                  </a:cxn>
                  <a:cxn ang="0">
                    <a:pos x="80" y="103"/>
                  </a:cxn>
                  <a:cxn ang="0">
                    <a:pos x="23" y="103"/>
                  </a:cxn>
                  <a:cxn ang="0">
                    <a:pos x="23" y="11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14"/>
                  </a:cxn>
                  <a:cxn ang="0">
                    <a:pos x="6" y="124"/>
                  </a:cxn>
                  <a:cxn ang="0">
                    <a:pos x="2" y="138"/>
                  </a:cxn>
                  <a:cxn ang="0">
                    <a:pos x="2" y="170"/>
                  </a:cxn>
                  <a:cxn ang="0">
                    <a:pos x="12" y="180"/>
                  </a:cxn>
                  <a:cxn ang="0">
                    <a:pos x="22" y="170"/>
                  </a:cxn>
                  <a:cxn ang="0">
                    <a:pos x="22" y="138"/>
                  </a:cxn>
                  <a:cxn ang="0">
                    <a:pos x="30" y="130"/>
                  </a:cxn>
                  <a:cxn ang="0">
                    <a:pos x="62" y="130"/>
                  </a:cxn>
                  <a:cxn ang="0">
                    <a:pos x="70" y="138"/>
                  </a:cxn>
                  <a:cxn ang="0">
                    <a:pos x="70" y="170"/>
                  </a:cxn>
                  <a:cxn ang="0">
                    <a:pos x="79" y="180"/>
                  </a:cxn>
                  <a:cxn ang="0">
                    <a:pos x="89" y="170"/>
                  </a:cxn>
                  <a:cxn ang="0">
                    <a:pos x="89" y="138"/>
                  </a:cxn>
                  <a:cxn ang="0">
                    <a:pos x="86" y="125"/>
                  </a:cxn>
                  <a:cxn ang="0">
                    <a:pos x="92" y="114"/>
                  </a:cxn>
                  <a:cxn ang="0">
                    <a:pos x="92" y="114"/>
                  </a:cxn>
                  <a:cxn ang="0">
                    <a:pos x="92" y="114"/>
                  </a:cxn>
                </a:cxnLst>
                <a:rect l="0" t="0" r="r" b="b"/>
                <a:pathLst>
                  <a:path w="92" h="180">
                    <a:moveTo>
                      <a:pt x="92" y="114"/>
                    </a:moveTo>
                    <a:cubicBezTo>
                      <a:pt x="92" y="108"/>
                      <a:pt x="87" y="103"/>
                      <a:pt x="80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9"/>
                      <a:pt x="2" y="122"/>
                      <a:pt x="6" y="124"/>
                    </a:cubicBezTo>
                    <a:cubicBezTo>
                      <a:pt x="4" y="128"/>
                      <a:pt x="2" y="133"/>
                      <a:pt x="2" y="138"/>
                    </a:cubicBezTo>
                    <a:cubicBezTo>
                      <a:pt x="2" y="170"/>
                      <a:pt x="2" y="170"/>
                      <a:pt x="2" y="170"/>
                    </a:cubicBezTo>
                    <a:cubicBezTo>
                      <a:pt x="2" y="175"/>
                      <a:pt x="7" y="180"/>
                      <a:pt x="12" y="180"/>
                    </a:cubicBezTo>
                    <a:cubicBezTo>
                      <a:pt x="17" y="180"/>
                      <a:pt x="22" y="175"/>
                      <a:pt x="22" y="170"/>
                    </a:cubicBezTo>
                    <a:cubicBezTo>
                      <a:pt x="22" y="138"/>
                      <a:pt x="22" y="138"/>
                      <a:pt x="22" y="138"/>
                    </a:cubicBezTo>
                    <a:cubicBezTo>
                      <a:pt x="22" y="133"/>
                      <a:pt x="25" y="130"/>
                      <a:pt x="30" y="130"/>
                    </a:cubicBezTo>
                    <a:cubicBezTo>
                      <a:pt x="62" y="130"/>
                      <a:pt x="62" y="130"/>
                      <a:pt x="62" y="130"/>
                    </a:cubicBezTo>
                    <a:cubicBezTo>
                      <a:pt x="66" y="130"/>
                      <a:pt x="70" y="133"/>
                      <a:pt x="70" y="138"/>
                    </a:cubicBezTo>
                    <a:cubicBezTo>
                      <a:pt x="70" y="170"/>
                      <a:pt x="70" y="170"/>
                      <a:pt x="70" y="170"/>
                    </a:cubicBezTo>
                    <a:cubicBezTo>
                      <a:pt x="70" y="175"/>
                      <a:pt x="74" y="180"/>
                      <a:pt x="79" y="180"/>
                    </a:cubicBezTo>
                    <a:cubicBezTo>
                      <a:pt x="85" y="180"/>
                      <a:pt x="89" y="175"/>
                      <a:pt x="89" y="170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3"/>
                      <a:pt x="88" y="128"/>
                      <a:pt x="86" y="125"/>
                    </a:cubicBezTo>
                    <a:cubicBezTo>
                      <a:pt x="89" y="123"/>
                      <a:pt x="92" y="119"/>
                      <a:pt x="92" y="114"/>
                    </a:cubicBezTo>
                    <a:close/>
                    <a:moveTo>
                      <a:pt x="92" y="114"/>
                    </a:moveTo>
                    <a:cubicBezTo>
                      <a:pt x="92" y="114"/>
                      <a:pt x="92" y="114"/>
                      <a:pt x="92" y="1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35E01EB7-C38B-43E9-B228-6E0381E6E4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79779" y="3838574"/>
                <a:ext cx="98425" cy="100011"/>
              </a:xfrm>
              <a:custGeom>
                <a:avLst/>
                <a:gdLst/>
                <a:ahLst/>
                <a:cxnLst>
                  <a:cxn ang="0">
                    <a:pos x="59" y="30"/>
                  </a:cxn>
                  <a:cxn ang="0">
                    <a:pos x="30" y="60"/>
                  </a:cxn>
                  <a:cxn ang="0">
                    <a:pos x="0" y="30"/>
                  </a:cxn>
                  <a:cxn ang="0">
                    <a:pos x="30" y="0"/>
                  </a:cxn>
                  <a:cxn ang="0">
                    <a:pos x="59" y="30"/>
                  </a:cxn>
                  <a:cxn ang="0">
                    <a:pos x="59" y="30"/>
                  </a:cxn>
                  <a:cxn ang="0">
                    <a:pos x="59" y="30"/>
                  </a:cxn>
                </a:cxnLst>
                <a:rect l="0" t="0" r="r" b="b"/>
                <a:pathLst>
                  <a:path w="59" h="60">
                    <a:moveTo>
                      <a:pt x="59" y="30"/>
                    </a:moveTo>
                    <a:cubicBezTo>
                      <a:pt x="59" y="46"/>
                      <a:pt x="46" y="60"/>
                      <a:pt x="30" y="60"/>
                    </a:cubicBezTo>
                    <a:cubicBezTo>
                      <a:pt x="13" y="60"/>
                      <a:pt x="0" y="46"/>
                      <a:pt x="0" y="30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46" y="0"/>
                      <a:pt x="59" y="14"/>
                      <a:pt x="59" y="30"/>
                    </a:cubicBezTo>
                    <a:close/>
                    <a:moveTo>
                      <a:pt x="59" y="30"/>
                    </a:moveTo>
                    <a:cubicBezTo>
                      <a:pt x="59" y="30"/>
                      <a:pt x="59" y="30"/>
                      <a:pt x="59" y="3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5AFE2854-E072-4621-92E5-8063165D31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2467" y="3940174"/>
                <a:ext cx="193674" cy="317500"/>
              </a:xfrm>
              <a:custGeom>
                <a:avLst/>
                <a:gdLst/>
                <a:ahLst/>
                <a:cxnLst>
                  <a:cxn ang="0">
                    <a:pos x="89" y="112"/>
                  </a:cxn>
                  <a:cxn ang="0">
                    <a:pos x="117" y="89"/>
                  </a:cxn>
                  <a:cxn ang="0">
                    <a:pos x="117" y="23"/>
                  </a:cxn>
                  <a:cxn ang="0">
                    <a:pos x="96" y="1"/>
                  </a:cxn>
                  <a:cxn ang="0">
                    <a:pos x="96" y="1"/>
                  </a:cxn>
                  <a:cxn ang="0">
                    <a:pos x="89" y="0"/>
                  </a:cxn>
                  <a:cxn ang="0">
                    <a:pos x="83" y="1"/>
                  </a:cxn>
                  <a:cxn ang="0">
                    <a:pos x="65" y="12"/>
                  </a:cxn>
                  <a:cxn ang="0">
                    <a:pos x="65" y="13"/>
                  </a:cxn>
                  <a:cxn ang="0">
                    <a:pos x="17" y="37"/>
                  </a:cxn>
                  <a:cxn ang="0">
                    <a:pos x="2" y="43"/>
                  </a:cxn>
                  <a:cxn ang="0">
                    <a:pos x="9" y="58"/>
                  </a:cxn>
                  <a:cxn ang="0">
                    <a:pos x="33" y="64"/>
                  </a:cxn>
                  <a:cxn ang="0">
                    <a:pos x="62" y="52"/>
                  </a:cxn>
                  <a:cxn ang="0">
                    <a:pos x="62" y="85"/>
                  </a:cxn>
                  <a:cxn ang="0">
                    <a:pos x="38" y="85"/>
                  </a:cxn>
                  <a:cxn ang="0">
                    <a:pos x="38" y="85"/>
                  </a:cxn>
                  <a:cxn ang="0">
                    <a:pos x="25" y="97"/>
                  </a:cxn>
                  <a:cxn ang="0">
                    <a:pos x="16" y="176"/>
                  </a:cxn>
                  <a:cxn ang="0">
                    <a:pos x="28" y="191"/>
                  </a:cxn>
                  <a:cxn ang="0">
                    <a:pos x="29" y="191"/>
                  </a:cxn>
                  <a:cxn ang="0">
                    <a:pos x="43" y="179"/>
                  </a:cxn>
                  <a:cxn ang="0">
                    <a:pos x="51" y="112"/>
                  </a:cxn>
                  <a:cxn ang="0">
                    <a:pos x="87" y="112"/>
                  </a:cxn>
                  <a:cxn ang="0">
                    <a:pos x="89" y="112"/>
                  </a:cxn>
                  <a:cxn ang="0">
                    <a:pos x="89" y="112"/>
                  </a:cxn>
                  <a:cxn ang="0">
                    <a:pos x="89" y="112"/>
                  </a:cxn>
                </a:cxnLst>
                <a:rect l="0" t="0" r="r" b="b"/>
                <a:pathLst>
                  <a:path w="117" h="191">
                    <a:moveTo>
                      <a:pt x="89" y="112"/>
                    </a:moveTo>
                    <a:cubicBezTo>
                      <a:pt x="102" y="112"/>
                      <a:pt x="117" y="103"/>
                      <a:pt x="117" y="89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11"/>
                      <a:pt x="106" y="3"/>
                      <a:pt x="96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2" y="0"/>
                      <a:pt x="89" y="0"/>
                    </a:cubicBezTo>
                    <a:cubicBezTo>
                      <a:pt x="86" y="0"/>
                      <a:pt x="83" y="1"/>
                      <a:pt x="83" y="1"/>
                    </a:cubicBezTo>
                    <a:cubicBezTo>
                      <a:pt x="76" y="2"/>
                      <a:pt x="69" y="6"/>
                      <a:pt x="65" y="12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45" y="41"/>
                      <a:pt x="40" y="46"/>
                      <a:pt x="17" y="37"/>
                    </a:cubicBezTo>
                    <a:cubicBezTo>
                      <a:pt x="11" y="34"/>
                      <a:pt x="4" y="37"/>
                      <a:pt x="2" y="43"/>
                    </a:cubicBezTo>
                    <a:cubicBezTo>
                      <a:pt x="0" y="49"/>
                      <a:pt x="3" y="56"/>
                      <a:pt x="9" y="58"/>
                    </a:cubicBezTo>
                    <a:cubicBezTo>
                      <a:pt x="18" y="62"/>
                      <a:pt x="26" y="64"/>
                      <a:pt x="33" y="64"/>
                    </a:cubicBezTo>
                    <a:cubicBezTo>
                      <a:pt x="45" y="64"/>
                      <a:pt x="54" y="59"/>
                      <a:pt x="62" y="52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1" y="85"/>
                      <a:pt x="26" y="90"/>
                      <a:pt x="25" y="97"/>
                    </a:cubicBezTo>
                    <a:cubicBezTo>
                      <a:pt x="16" y="176"/>
                      <a:pt x="16" y="176"/>
                      <a:pt x="16" y="176"/>
                    </a:cubicBezTo>
                    <a:cubicBezTo>
                      <a:pt x="15" y="184"/>
                      <a:pt x="20" y="190"/>
                      <a:pt x="28" y="191"/>
                    </a:cubicBezTo>
                    <a:cubicBezTo>
                      <a:pt x="28" y="191"/>
                      <a:pt x="29" y="191"/>
                      <a:pt x="29" y="191"/>
                    </a:cubicBezTo>
                    <a:cubicBezTo>
                      <a:pt x="36" y="191"/>
                      <a:pt x="42" y="186"/>
                      <a:pt x="43" y="179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2"/>
                      <a:pt x="89" y="112"/>
                      <a:pt x="89" y="112"/>
                    </a:cubicBezTo>
                    <a:close/>
                    <a:moveTo>
                      <a:pt x="89" y="112"/>
                    </a:moveTo>
                    <a:cubicBezTo>
                      <a:pt x="89" y="112"/>
                      <a:pt x="89" y="112"/>
                      <a:pt x="89" y="11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64EBCE17-854A-4E1D-B5A1-BDCC47383E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1364" y="3960809"/>
                <a:ext cx="152400" cy="300036"/>
              </a:xfrm>
              <a:custGeom>
                <a:avLst/>
                <a:gdLst/>
                <a:ahLst/>
                <a:cxnLst>
                  <a:cxn ang="0">
                    <a:pos x="92" y="114"/>
                  </a:cxn>
                  <a:cxn ang="0">
                    <a:pos x="92" y="11"/>
                  </a:cxn>
                  <a:cxn ang="0">
                    <a:pos x="80" y="0"/>
                  </a:cxn>
                  <a:cxn ang="0">
                    <a:pos x="69" y="11"/>
                  </a:cxn>
                  <a:cxn ang="0">
                    <a:pos x="69" y="103"/>
                  </a:cxn>
                  <a:cxn ang="0">
                    <a:pos x="12" y="103"/>
                  </a:cxn>
                  <a:cxn ang="0">
                    <a:pos x="0" y="114"/>
                  </a:cxn>
                  <a:cxn ang="0">
                    <a:pos x="6" y="125"/>
                  </a:cxn>
                  <a:cxn ang="0">
                    <a:pos x="3" y="138"/>
                  </a:cxn>
                  <a:cxn ang="0">
                    <a:pos x="3" y="170"/>
                  </a:cxn>
                  <a:cxn ang="0">
                    <a:pos x="12" y="180"/>
                  </a:cxn>
                  <a:cxn ang="0">
                    <a:pos x="22" y="170"/>
                  </a:cxn>
                  <a:cxn ang="0">
                    <a:pos x="22" y="138"/>
                  </a:cxn>
                  <a:cxn ang="0">
                    <a:pos x="30" y="130"/>
                  </a:cxn>
                  <a:cxn ang="0">
                    <a:pos x="62" y="130"/>
                  </a:cxn>
                  <a:cxn ang="0">
                    <a:pos x="70" y="138"/>
                  </a:cxn>
                  <a:cxn ang="0">
                    <a:pos x="70" y="170"/>
                  </a:cxn>
                  <a:cxn ang="0">
                    <a:pos x="80" y="180"/>
                  </a:cxn>
                  <a:cxn ang="0">
                    <a:pos x="90" y="170"/>
                  </a:cxn>
                  <a:cxn ang="0">
                    <a:pos x="90" y="138"/>
                  </a:cxn>
                  <a:cxn ang="0">
                    <a:pos x="86" y="124"/>
                  </a:cxn>
                  <a:cxn ang="0">
                    <a:pos x="92" y="114"/>
                  </a:cxn>
                  <a:cxn ang="0">
                    <a:pos x="92" y="114"/>
                  </a:cxn>
                  <a:cxn ang="0">
                    <a:pos x="92" y="114"/>
                  </a:cxn>
                </a:cxnLst>
                <a:rect l="0" t="0" r="r" b="b"/>
                <a:pathLst>
                  <a:path w="92" h="180">
                    <a:moveTo>
                      <a:pt x="92" y="114"/>
                    </a:move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0" y="0"/>
                    </a:cubicBezTo>
                    <a:cubicBezTo>
                      <a:pt x="74" y="0"/>
                      <a:pt x="69" y="5"/>
                      <a:pt x="69" y="11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5" y="103"/>
                      <a:pt x="0" y="108"/>
                      <a:pt x="0" y="114"/>
                    </a:cubicBezTo>
                    <a:cubicBezTo>
                      <a:pt x="0" y="119"/>
                      <a:pt x="3" y="123"/>
                      <a:pt x="6" y="125"/>
                    </a:cubicBezTo>
                    <a:cubicBezTo>
                      <a:pt x="4" y="128"/>
                      <a:pt x="3" y="133"/>
                      <a:pt x="3" y="138"/>
                    </a:cubicBezTo>
                    <a:cubicBezTo>
                      <a:pt x="3" y="170"/>
                      <a:pt x="3" y="170"/>
                      <a:pt x="3" y="170"/>
                    </a:cubicBezTo>
                    <a:cubicBezTo>
                      <a:pt x="3" y="175"/>
                      <a:pt x="7" y="180"/>
                      <a:pt x="12" y="180"/>
                    </a:cubicBezTo>
                    <a:cubicBezTo>
                      <a:pt x="18" y="180"/>
                      <a:pt x="22" y="175"/>
                      <a:pt x="22" y="170"/>
                    </a:cubicBezTo>
                    <a:cubicBezTo>
                      <a:pt x="22" y="138"/>
                      <a:pt x="22" y="138"/>
                      <a:pt x="22" y="138"/>
                    </a:cubicBezTo>
                    <a:cubicBezTo>
                      <a:pt x="22" y="133"/>
                      <a:pt x="26" y="130"/>
                      <a:pt x="30" y="130"/>
                    </a:cubicBezTo>
                    <a:cubicBezTo>
                      <a:pt x="62" y="130"/>
                      <a:pt x="62" y="130"/>
                      <a:pt x="62" y="130"/>
                    </a:cubicBezTo>
                    <a:cubicBezTo>
                      <a:pt x="67" y="130"/>
                      <a:pt x="70" y="133"/>
                      <a:pt x="70" y="138"/>
                    </a:cubicBezTo>
                    <a:cubicBezTo>
                      <a:pt x="70" y="170"/>
                      <a:pt x="70" y="170"/>
                      <a:pt x="70" y="170"/>
                    </a:cubicBezTo>
                    <a:cubicBezTo>
                      <a:pt x="70" y="175"/>
                      <a:pt x="75" y="180"/>
                      <a:pt x="80" y="180"/>
                    </a:cubicBezTo>
                    <a:cubicBezTo>
                      <a:pt x="85" y="180"/>
                      <a:pt x="90" y="175"/>
                      <a:pt x="90" y="170"/>
                    </a:cubicBezTo>
                    <a:cubicBezTo>
                      <a:pt x="90" y="138"/>
                      <a:pt x="90" y="138"/>
                      <a:pt x="90" y="138"/>
                    </a:cubicBezTo>
                    <a:cubicBezTo>
                      <a:pt x="90" y="133"/>
                      <a:pt x="88" y="128"/>
                      <a:pt x="86" y="124"/>
                    </a:cubicBezTo>
                    <a:cubicBezTo>
                      <a:pt x="89" y="122"/>
                      <a:pt x="92" y="119"/>
                      <a:pt x="92" y="114"/>
                    </a:cubicBezTo>
                    <a:close/>
                    <a:moveTo>
                      <a:pt x="92" y="114"/>
                    </a:moveTo>
                    <a:cubicBezTo>
                      <a:pt x="92" y="114"/>
                      <a:pt x="92" y="114"/>
                      <a:pt x="92" y="1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E6BC1964-B268-4DFE-91D1-A91364297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87678" y="4049706"/>
                <a:ext cx="247649" cy="200025"/>
              </a:xfrm>
              <a:custGeom>
                <a:avLst/>
                <a:gdLst/>
                <a:ahLst/>
                <a:cxnLst>
                  <a:cxn ang="0">
                    <a:pos x="150" y="11"/>
                  </a:cxn>
                  <a:cxn ang="0">
                    <a:pos x="139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11" y="22"/>
                  </a:cxn>
                  <a:cxn ang="0">
                    <a:pos x="26" y="22"/>
                  </a:cxn>
                  <a:cxn ang="0">
                    <a:pos x="26" y="120"/>
                  </a:cxn>
                  <a:cxn ang="0">
                    <a:pos x="124" y="120"/>
                  </a:cxn>
                  <a:cxn ang="0">
                    <a:pos x="124" y="22"/>
                  </a:cxn>
                  <a:cxn ang="0">
                    <a:pos x="139" y="22"/>
                  </a:cxn>
                  <a:cxn ang="0">
                    <a:pos x="150" y="11"/>
                  </a:cxn>
                  <a:cxn ang="0">
                    <a:pos x="150" y="11"/>
                  </a:cxn>
                  <a:cxn ang="0">
                    <a:pos x="150" y="11"/>
                  </a:cxn>
                </a:cxnLst>
                <a:rect l="0" t="0" r="r" b="b"/>
                <a:pathLst>
                  <a:path w="150" h="120">
                    <a:moveTo>
                      <a:pt x="150" y="11"/>
                    </a:moveTo>
                    <a:cubicBezTo>
                      <a:pt x="150" y="5"/>
                      <a:pt x="145" y="0"/>
                      <a:pt x="13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120"/>
                      <a:pt x="26" y="120"/>
                      <a:pt x="26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22"/>
                      <a:pt x="124" y="22"/>
                      <a:pt x="124" y="22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5" y="22"/>
                      <a:pt x="150" y="17"/>
                      <a:pt x="150" y="11"/>
                    </a:cubicBezTo>
                    <a:close/>
                    <a:moveTo>
                      <a:pt x="150" y="11"/>
                    </a:moveTo>
                    <a:cubicBezTo>
                      <a:pt x="150" y="11"/>
                      <a:pt x="150" y="11"/>
                      <a:pt x="150" y="1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A11A8694-C035-4DA1-A506-5033C5896D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1808" y="3733794"/>
                <a:ext cx="206375" cy="153987"/>
              </a:xfrm>
              <a:custGeom>
                <a:avLst/>
                <a:gdLst/>
                <a:ahLst/>
                <a:cxnLst>
                  <a:cxn ang="0">
                    <a:pos x="8" y="77"/>
                  </a:cxn>
                  <a:cxn ang="0">
                    <a:pos x="11" y="77"/>
                  </a:cxn>
                  <a:cxn ang="0">
                    <a:pos x="4" y="93"/>
                  </a:cxn>
                  <a:cxn ang="0">
                    <a:pos x="23" y="77"/>
                  </a:cxn>
                  <a:cxn ang="0">
                    <a:pos x="41" y="77"/>
                  </a:cxn>
                  <a:cxn ang="0">
                    <a:pos x="41" y="69"/>
                  </a:cxn>
                  <a:cxn ang="0">
                    <a:pos x="50" y="61"/>
                  </a:cxn>
                  <a:cxn ang="0">
                    <a:pos x="124" y="61"/>
                  </a:cxn>
                  <a:cxn ang="0">
                    <a:pos x="124" y="8"/>
                  </a:cxn>
                  <a:cxn ang="0">
                    <a:pos x="116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0" y="69"/>
                  </a:cxn>
                  <a:cxn ang="0">
                    <a:pos x="8" y="77"/>
                  </a:cxn>
                  <a:cxn ang="0">
                    <a:pos x="87" y="27"/>
                  </a:cxn>
                  <a:cxn ang="0">
                    <a:pos x="95" y="35"/>
                  </a:cxn>
                  <a:cxn ang="0">
                    <a:pos x="87" y="43"/>
                  </a:cxn>
                  <a:cxn ang="0">
                    <a:pos x="79" y="35"/>
                  </a:cxn>
                  <a:cxn ang="0">
                    <a:pos x="87" y="27"/>
                  </a:cxn>
                  <a:cxn ang="0">
                    <a:pos x="62" y="27"/>
                  </a:cxn>
                  <a:cxn ang="0">
                    <a:pos x="70" y="35"/>
                  </a:cxn>
                  <a:cxn ang="0">
                    <a:pos x="62" y="43"/>
                  </a:cxn>
                  <a:cxn ang="0">
                    <a:pos x="54" y="35"/>
                  </a:cxn>
                  <a:cxn ang="0">
                    <a:pos x="62" y="27"/>
                  </a:cxn>
                  <a:cxn ang="0">
                    <a:pos x="36" y="27"/>
                  </a:cxn>
                  <a:cxn ang="0">
                    <a:pos x="44" y="35"/>
                  </a:cxn>
                  <a:cxn ang="0">
                    <a:pos x="36" y="43"/>
                  </a:cxn>
                  <a:cxn ang="0">
                    <a:pos x="28" y="35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27"/>
                  </a:cxn>
                </a:cxnLst>
                <a:rect l="0" t="0" r="r" b="b"/>
                <a:pathLst>
                  <a:path w="124" h="93">
                    <a:moveTo>
                      <a:pt x="8" y="77"/>
                    </a:moveTo>
                    <a:cubicBezTo>
                      <a:pt x="11" y="77"/>
                      <a:pt x="11" y="77"/>
                      <a:pt x="11" y="77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5"/>
                      <a:pt x="45" y="61"/>
                      <a:pt x="50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4"/>
                      <a:pt x="120" y="0"/>
                      <a:pt x="1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8" y="77"/>
                    </a:cubicBezTo>
                    <a:close/>
                    <a:moveTo>
                      <a:pt x="87" y="27"/>
                    </a:moveTo>
                    <a:cubicBezTo>
                      <a:pt x="92" y="27"/>
                      <a:pt x="95" y="31"/>
                      <a:pt x="95" y="35"/>
                    </a:cubicBezTo>
                    <a:cubicBezTo>
                      <a:pt x="95" y="40"/>
                      <a:pt x="92" y="43"/>
                      <a:pt x="87" y="43"/>
                    </a:cubicBezTo>
                    <a:cubicBezTo>
                      <a:pt x="83" y="43"/>
                      <a:pt x="79" y="40"/>
                      <a:pt x="79" y="35"/>
                    </a:cubicBezTo>
                    <a:cubicBezTo>
                      <a:pt x="79" y="31"/>
                      <a:pt x="83" y="27"/>
                      <a:pt x="87" y="27"/>
                    </a:cubicBezTo>
                    <a:close/>
                    <a:moveTo>
                      <a:pt x="62" y="27"/>
                    </a:moveTo>
                    <a:cubicBezTo>
                      <a:pt x="67" y="27"/>
                      <a:pt x="70" y="31"/>
                      <a:pt x="70" y="35"/>
                    </a:cubicBezTo>
                    <a:cubicBezTo>
                      <a:pt x="70" y="40"/>
                      <a:pt x="67" y="43"/>
                      <a:pt x="62" y="43"/>
                    </a:cubicBezTo>
                    <a:cubicBezTo>
                      <a:pt x="58" y="43"/>
                      <a:pt x="54" y="40"/>
                      <a:pt x="54" y="35"/>
                    </a:cubicBezTo>
                    <a:cubicBezTo>
                      <a:pt x="54" y="31"/>
                      <a:pt x="58" y="27"/>
                      <a:pt x="62" y="27"/>
                    </a:cubicBezTo>
                    <a:close/>
                    <a:moveTo>
                      <a:pt x="36" y="27"/>
                    </a:moveTo>
                    <a:cubicBezTo>
                      <a:pt x="41" y="27"/>
                      <a:pt x="44" y="31"/>
                      <a:pt x="44" y="35"/>
                    </a:cubicBezTo>
                    <a:cubicBezTo>
                      <a:pt x="44" y="40"/>
                      <a:pt x="41" y="43"/>
                      <a:pt x="36" y="43"/>
                    </a:cubicBezTo>
                    <a:cubicBezTo>
                      <a:pt x="32" y="43"/>
                      <a:pt x="28" y="40"/>
                      <a:pt x="28" y="35"/>
                    </a:cubicBezTo>
                    <a:cubicBezTo>
                      <a:pt x="28" y="31"/>
                      <a:pt x="32" y="27"/>
                      <a:pt x="36" y="27"/>
                    </a:cubicBezTo>
                    <a:close/>
                    <a:moveTo>
                      <a:pt x="36" y="27"/>
                    </a:moveTo>
                    <a:cubicBezTo>
                      <a:pt x="36" y="27"/>
                      <a:pt x="36" y="27"/>
                      <a:pt x="36" y="2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3EA84872-50A5-49B6-8665-93CBC1B9BE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9600" y="3844925"/>
                <a:ext cx="207963" cy="155575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69"/>
                  </a:cxn>
                  <a:cxn ang="0">
                    <a:pos x="9" y="77"/>
                  </a:cxn>
                  <a:cxn ang="0">
                    <a:pos x="102" y="77"/>
                  </a:cxn>
                  <a:cxn ang="0">
                    <a:pos x="120" y="93"/>
                  </a:cxn>
                  <a:cxn ang="0">
                    <a:pos x="114" y="77"/>
                  </a:cxn>
                  <a:cxn ang="0">
                    <a:pos x="116" y="77"/>
                  </a:cxn>
                  <a:cxn ang="0">
                    <a:pos x="125" y="69"/>
                  </a:cxn>
                  <a:cxn ang="0">
                    <a:pos x="125" y="9"/>
                  </a:cxn>
                  <a:cxn ang="0">
                    <a:pos x="116" y="0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88" y="29"/>
                  </a:cxn>
                  <a:cxn ang="0">
                    <a:pos x="96" y="37"/>
                  </a:cxn>
                  <a:cxn ang="0">
                    <a:pos x="88" y="45"/>
                  </a:cxn>
                  <a:cxn ang="0">
                    <a:pos x="80" y="37"/>
                  </a:cxn>
                  <a:cxn ang="0">
                    <a:pos x="88" y="29"/>
                  </a:cxn>
                  <a:cxn ang="0">
                    <a:pos x="63" y="29"/>
                  </a:cxn>
                  <a:cxn ang="0">
                    <a:pos x="71" y="37"/>
                  </a:cxn>
                  <a:cxn ang="0">
                    <a:pos x="63" y="45"/>
                  </a:cxn>
                  <a:cxn ang="0">
                    <a:pos x="55" y="37"/>
                  </a:cxn>
                  <a:cxn ang="0">
                    <a:pos x="63" y="29"/>
                  </a:cxn>
                  <a:cxn ang="0">
                    <a:pos x="37" y="29"/>
                  </a:cxn>
                  <a:cxn ang="0">
                    <a:pos x="45" y="37"/>
                  </a:cxn>
                  <a:cxn ang="0">
                    <a:pos x="37" y="45"/>
                  </a:cxn>
                  <a:cxn ang="0">
                    <a:pos x="29" y="37"/>
                  </a:cxn>
                  <a:cxn ang="0">
                    <a:pos x="37" y="29"/>
                  </a:cxn>
                  <a:cxn ang="0">
                    <a:pos x="37" y="29"/>
                  </a:cxn>
                  <a:cxn ang="0">
                    <a:pos x="37" y="29"/>
                  </a:cxn>
                </a:cxnLst>
                <a:rect l="0" t="0" r="r" b="b"/>
                <a:pathLst>
                  <a:path w="125" h="93">
                    <a:moveTo>
                      <a:pt x="0" y="9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4" y="77"/>
                      <a:pt x="9" y="77"/>
                    </a:cubicBezTo>
                    <a:cubicBezTo>
                      <a:pt x="102" y="77"/>
                      <a:pt x="102" y="77"/>
                      <a:pt x="102" y="77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14" y="77"/>
                      <a:pt x="114" y="77"/>
                      <a:pt x="114" y="77"/>
                    </a:cubicBezTo>
                    <a:cubicBezTo>
                      <a:pt x="116" y="77"/>
                      <a:pt x="116" y="77"/>
                      <a:pt x="116" y="77"/>
                    </a:cubicBezTo>
                    <a:cubicBezTo>
                      <a:pt x="121" y="77"/>
                      <a:pt x="125" y="74"/>
                      <a:pt x="125" y="69"/>
                    </a:cubicBezTo>
                    <a:cubicBezTo>
                      <a:pt x="125" y="9"/>
                      <a:pt x="125" y="9"/>
                      <a:pt x="125" y="9"/>
                    </a:cubicBezTo>
                    <a:cubicBezTo>
                      <a:pt x="125" y="4"/>
                      <a:pt x="121" y="0"/>
                      <a:pt x="11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lose/>
                    <a:moveTo>
                      <a:pt x="88" y="29"/>
                    </a:moveTo>
                    <a:cubicBezTo>
                      <a:pt x="93" y="29"/>
                      <a:pt x="96" y="33"/>
                      <a:pt x="96" y="37"/>
                    </a:cubicBezTo>
                    <a:cubicBezTo>
                      <a:pt x="96" y="41"/>
                      <a:pt x="93" y="45"/>
                      <a:pt x="88" y="45"/>
                    </a:cubicBezTo>
                    <a:cubicBezTo>
                      <a:pt x="84" y="45"/>
                      <a:pt x="80" y="41"/>
                      <a:pt x="80" y="37"/>
                    </a:cubicBezTo>
                    <a:cubicBezTo>
                      <a:pt x="80" y="33"/>
                      <a:pt x="84" y="29"/>
                      <a:pt x="88" y="29"/>
                    </a:cubicBezTo>
                    <a:close/>
                    <a:moveTo>
                      <a:pt x="63" y="29"/>
                    </a:moveTo>
                    <a:cubicBezTo>
                      <a:pt x="67" y="29"/>
                      <a:pt x="71" y="33"/>
                      <a:pt x="71" y="37"/>
                    </a:cubicBezTo>
                    <a:cubicBezTo>
                      <a:pt x="71" y="41"/>
                      <a:pt x="67" y="45"/>
                      <a:pt x="63" y="45"/>
                    </a:cubicBezTo>
                    <a:cubicBezTo>
                      <a:pt x="59" y="45"/>
                      <a:pt x="55" y="41"/>
                      <a:pt x="55" y="37"/>
                    </a:cubicBezTo>
                    <a:cubicBezTo>
                      <a:pt x="55" y="33"/>
                      <a:pt x="59" y="29"/>
                      <a:pt x="63" y="29"/>
                    </a:cubicBezTo>
                    <a:close/>
                    <a:moveTo>
                      <a:pt x="37" y="29"/>
                    </a:moveTo>
                    <a:cubicBezTo>
                      <a:pt x="41" y="29"/>
                      <a:pt x="45" y="33"/>
                      <a:pt x="45" y="37"/>
                    </a:cubicBezTo>
                    <a:cubicBezTo>
                      <a:pt x="45" y="41"/>
                      <a:pt x="41" y="45"/>
                      <a:pt x="37" y="45"/>
                    </a:cubicBezTo>
                    <a:cubicBezTo>
                      <a:pt x="32" y="45"/>
                      <a:pt x="29" y="41"/>
                      <a:pt x="29" y="37"/>
                    </a:cubicBezTo>
                    <a:cubicBezTo>
                      <a:pt x="29" y="33"/>
                      <a:pt x="32" y="29"/>
                      <a:pt x="37" y="2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7C2E21-E7B7-4F36-B5BD-DCF301D67FF8}"/>
                </a:ext>
              </a:extLst>
            </p:cNvPr>
            <p:cNvSpPr txBox="1"/>
            <p:nvPr/>
          </p:nvSpPr>
          <p:spPr>
            <a:xfrm>
              <a:off x="5249122" y="2099438"/>
              <a:ext cx="853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Step 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09F27F8-7A02-4636-B0B3-7513615C36F3}"/>
              </a:ext>
            </a:extLst>
          </p:cNvPr>
          <p:cNvGrpSpPr/>
          <p:nvPr/>
        </p:nvGrpSpPr>
        <p:grpSpPr>
          <a:xfrm>
            <a:off x="3205326" y="2966884"/>
            <a:ext cx="3708718" cy="1224847"/>
            <a:chOff x="3753966" y="2966884"/>
            <a:chExt cx="3708718" cy="122484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565FD-8E5F-4BEC-B505-7E2065CFF6D6}"/>
                </a:ext>
              </a:extLst>
            </p:cNvPr>
            <p:cNvSpPr/>
            <p:nvPr/>
          </p:nvSpPr>
          <p:spPr>
            <a:xfrm>
              <a:off x="5014452" y="2966884"/>
              <a:ext cx="2448232" cy="924232"/>
            </a:xfrm>
            <a:prstGeom prst="rect">
              <a:avLst/>
            </a:prstGeom>
            <a:solidFill>
              <a:srgbClr val="D7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7A71FA-9C7A-4240-BCD1-370425691C54}"/>
                </a:ext>
              </a:extLst>
            </p:cNvPr>
            <p:cNvSpPr/>
            <p:nvPr/>
          </p:nvSpPr>
          <p:spPr>
            <a:xfrm>
              <a:off x="3753966" y="2970060"/>
              <a:ext cx="1285886" cy="1221671"/>
            </a:xfrm>
            <a:custGeom>
              <a:avLst/>
              <a:gdLst>
                <a:gd name="connsiteX0" fmla="*/ 0 w 1278193"/>
                <a:gd name="connsiteY0" fmla="*/ 0 h 482531"/>
                <a:gd name="connsiteX1" fmla="*/ 1278193 w 1278193"/>
                <a:gd name="connsiteY1" fmla="*/ 0 h 482531"/>
                <a:gd name="connsiteX2" fmla="*/ 1278193 w 1278193"/>
                <a:gd name="connsiteY2" fmla="*/ 482531 h 482531"/>
                <a:gd name="connsiteX3" fmla="*/ 0 w 1278193"/>
                <a:gd name="connsiteY3" fmla="*/ 482531 h 482531"/>
                <a:gd name="connsiteX4" fmla="*/ 0 w 1278193"/>
                <a:gd name="connsiteY4" fmla="*/ 0 h 482531"/>
                <a:gd name="connsiteX0" fmla="*/ 0 w 1280733"/>
                <a:gd name="connsiteY0" fmla="*/ 739140 h 1221671"/>
                <a:gd name="connsiteX1" fmla="*/ 1280733 w 1280733"/>
                <a:gd name="connsiteY1" fmla="*/ 0 h 1221671"/>
                <a:gd name="connsiteX2" fmla="*/ 1278193 w 1280733"/>
                <a:gd name="connsiteY2" fmla="*/ 1221671 h 1221671"/>
                <a:gd name="connsiteX3" fmla="*/ 0 w 1280733"/>
                <a:gd name="connsiteY3" fmla="*/ 1221671 h 1221671"/>
                <a:gd name="connsiteX4" fmla="*/ 0 w 1280733"/>
                <a:gd name="connsiteY4" fmla="*/ 739140 h 1221671"/>
                <a:gd name="connsiteX0" fmla="*/ 0 w 1285886"/>
                <a:gd name="connsiteY0" fmla="*/ 739140 h 1221671"/>
                <a:gd name="connsiteX1" fmla="*/ 1280733 w 1285886"/>
                <a:gd name="connsiteY1" fmla="*/ 0 h 1221671"/>
                <a:gd name="connsiteX2" fmla="*/ 1285813 w 1285886"/>
                <a:gd name="connsiteY2" fmla="*/ 921951 h 1221671"/>
                <a:gd name="connsiteX3" fmla="*/ 0 w 1285886"/>
                <a:gd name="connsiteY3" fmla="*/ 1221671 h 1221671"/>
                <a:gd name="connsiteX4" fmla="*/ 0 w 1285886"/>
                <a:gd name="connsiteY4" fmla="*/ 739140 h 12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86" h="1221671">
                  <a:moveTo>
                    <a:pt x="0" y="739140"/>
                  </a:moveTo>
                  <a:lnTo>
                    <a:pt x="1280733" y="0"/>
                  </a:lnTo>
                  <a:cubicBezTo>
                    <a:pt x="1279886" y="407224"/>
                    <a:pt x="1286660" y="514727"/>
                    <a:pt x="1285813" y="921951"/>
                  </a:cubicBezTo>
                  <a:lnTo>
                    <a:pt x="0" y="1221671"/>
                  </a:lnTo>
                  <a:lnTo>
                    <a:pt x="0" y="739140"/>
                  </a:lnTo>
                  <a:close/>
                </a:path>
              </a:pathLst>
            </a:custGeom>
            <a:solidFill>
              <a:srgbClr val="B9A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FA7F7D-E119-4E67-AFBA-2AD9B57A91F9}"/>
                </a:ext>
              </a:extLst>
            </p:cNvPr>
            <p:cNvGrpSpPr/>
            <p:nvPr/>
          </p:nvGrpSpPr>
          <p:grpSpPr>
            <a:xfrm>
              <a:off x="6830099" y="3124991"/>
              <a:ext cx="470683" cy="515070"/>
              <a:chOff x="4425950" y="3640143"/>
              <a:chExt cx="593725" cy="655635"/>
            </a:xfrm>
            <a:solidFill>
              <a:schemeClr val="bg1"/>
            </a:solidFill>
          </p:grpSpPr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359132DE-2B53-4663-BCF5-1D24EF8EA4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799" y="3640143"/>
                <a:ext cx="141288" cy="141287"/>
              </a:xfrm>
              <a:custGeom>
                <a:avLst/>
                <a:gdLst/>
                <a:ahLst/>
                <a:cxnLst>
                  <a:cxn ang="0">
                    <a:pos x="85" y="42"/>
                  </a:cxn>
                  <a:cxn ang="0">
                    <a:pos x="43" y="85"/>
                  </a:cxn>
                  <a:cxn ang="0">
                    <a:pos x="0" y="42"/>
                  </a:cxn>
                  <a:cxn ang="0">
                    <a:pos x="43" y="0"/>
                  </a:cxn>
                  <a:cxn ang="0">
                    <a:pos x="85" y="42"/>
                  </a:cxn>
                  <a:cxn ang="0">
                    <a:pos x="85" y="42"/>
                  </a:cxn>
                  <a:cxn ang="0">
                    <a:pos x="85" y="42"/>
                  </a:cxn>
                </a:cxnLst>
                <a:rect l="0" t="0" r="r" b="b"/>
                <a:pathLst>
                  <a:path w="85" h="85">
                    <a:moveTo>
                      <a:pt x="85" y="42"/>
                    </a:moveTo>
                    <a:cubicBezTo>
                      <a:pt x="85" y="66"/>
                      <a:pt x="66" y="85"/>
                      <a:pt x="43" y="85"/>
                    </a:cubicBezTo>
                    <a:cubicBezTo>
                      <a:pt x="19" y="85"/>
                      <a:pt x="0" y="66"/>
                      <a:pt x="0" y="42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66" y="0"/>
                      <a:pt x="85" y="19"/>
                      <a:pt x="85" y="42"/>
                    </a:cubicBezTo>
                    <a:close/>
                    <a:moveTo>
                      <a:pt x="85" y="42"/>
                    </a:moveTo>
                    <a:cubicBezTo>
                      <a:pt x="85" y="42"/>
                      <a:pt x="85" y="42"/>
                      <a:pt x="85" y="4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2237BD75-2630-452F-8306-548775AFAC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7575" y="3640144"/>
                <a:ext cx="141288" cy="141287"/>
              </a:xfrm>
              <a:custGeom>
                <a:avLst/>
                <a:gdLst/>
                <a:ahLst/>
                <a:cxnLst>
                  <a:cxn ang="0">
                    <a:pos x="85" y="42"/>
                  </a:cxn>
                  <a:cxn ang="0">
                    <a:pos x="43" y="85"/>
                  </a:cxn>
                  <a:cxn ang="0">
                    <a:pos x="0" y="42"/>
                  </a:cxn>
                  <a:cxn ang="0">
                    <a:pos x="43" y="0"/>
                  </a:cxn>
                  <a:cxn ang="0">
                    <a:pos x="85" y="42"/>
                  </a:cxn>
                  <a:cxn ang="0">
                    <a:pos x="85" y="42"/>
                  </a:cxn>
                  <a:cxn ang="0">
                    <a:pos x="85" y="42"/>
                  </a:cxn>
                </a:cxnLst>
                <a:rect l="0" t="0" r="r" b="b"/>
                <a:pathLst>
                  <a:path w="85" h="85">
                    <a:moveTo>
                      <a:pt x="85" y="42"/>
                    </a:moveTo>
                    <a:cubicBezTo>
                      <a:pt x="85" y="66"/>
                      <a:pt x="66" y="85"/>
                      <a:pt x="43" y="85"/>
                    </a:cubicBezTo>
                    <a:cubicBezTo>
                      <a:pt x="19" y="85"/>
                      <a:pt x="0" y="66"/>
                      <a:pt x="0" y="42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66" y="0"/>
                      <a:pt x="85" y="19"/>
                      <a:pt x="85" y="42"/>
                    </a:cubicBezTo>
                    <a:close/>
                    <a:moveTo>
                      <a:pt x="85" y="42"/>
                    </a:moveTo>
                    <a:cubicBezTo>
                      <a:pt x="85" y="42"/>
                      <a:pt x="85" y="42"/>
                      <a:pt x="85" y="4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B2C4805-C8C7-4290-933C-49DF1AEAFE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3463" y="4206878"/>
                <a:ext cx="73024" cy="8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0"/>
                  </a:cxn>
                  <a:cxn ang="0">
                    <a:pos x="22" y="53"/>
                  </a:cxn>
                  <a:cxn ang="0">
                    <a:pos x="22" y="53"/>
                  </a:cxn>
                  <a:cxn ang="0">
                    <a:pos x="44" y="30"/>
                  </a:cxn>
                  <a:cxn ang="0">
                    <a:pos x="4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4" h="53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43"/>
                      <a:pt x="10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4" y="53"/>
                      <a:pt x="44" y="43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EF89B213-D946-424E-BBDC-AE2B2ED7F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5950" y="3776663"/>
                <a:ext cx="593725" cy="519112"/>
              </a:xfrm>
              <a:custGeom>
                <a:avLst/>
                <a:gdLst/>
                <a:ahLst/>
                <a:cxnLst>
                  <a:cxn ang="0">
                    <a:pos x="327" y="159"/>
                  </a:cxn>
                  <a:cxn ang="0">
                    <a:pos x="312" y="142"/>
                  </a:cxn>
                  <a:cxn ang="0">
                    <a:pos x="312" y="138"/>
                  </a:cxn>
                  <a:cxn ang="0">
                    <a:pos x="284" y="26"/>
                  </a:cxn>
                  <a:cxn ang="0">
                    <a:pos x="254" y="0"/>
                  </a:cxn>
                  <a:cxn ang="0">
                    <a:pos x="254" y="0"/>
                  </a:cxn>
                  <a:cxn ang="0">
                    <a:pos x="244" y="1"/>
                  </a:cxn>
                  <a:cxn ang="0">
                    <a:pos x="235" y="4"/>
                  </a:cxn>
                  <a:cxn ang="0">
                    <a:pos x="213" y="34"/>
                  </a:cxn>
                  <a:cxn ang="0">
                    <a:pos x="212" y="35"/>
                  </a:cxn>
                  <a:cxn ang="0">
                    <a:pos x="201" y="74"/>
                  </a:cxn>
                  <a:cxn ang="0">
                    <a:pos x="154" y="82"/>
                  </a:cxn>
                  <a:cxn ang="0">
                    <a:pos x="140" y="90"/>
                  </a:cxn>
                  <a:cxn ang="0">
                    <a:pos x="111" y="77"/>
                  </a:cxn>
                  <a:cxn ang="0">
                    <a:pos x="99" y="35"/>
                  </a:cxn>
                  <a:cxn ang="0">
                    <a:pos x="99" y="34"/>
                  </a:cxn>
                  <a:cxn ang="0">
                    <a:pos x="76" y="4"/>
                  </a:cxn>
                  <a:cxn ang="0">
                    <a:pos x="68" y="1"/>
                  </a:cxn>
                  <a:cxn ang="0">
                    <a:pos x="58" y="0"/>
                  </a:cxn>
                  <a:cxn ang="0">
                    <a:pos x="58" y="0"/>
                  </a:cxn>
                  <a:cxn ang="0">
                    <a:pos x="22" y="26"/>
                  </a:cxn>
                  <a:cxn ang="0">
                    <a:pos x="3" y="117"/>
                  </a:cxn>
                  <a:cxn ang="0">
                    <a:pos x="14" y="148"/>
                  </a:cxn>
                  <a:cxn ang="0">
                    <a:pos x="14" y="289"/>
                  </a:cxn>
                  <a:cxn ang="0">
                    <a:pos x="37" y="312"/>
                  </a:cxn>
                  <a:cxn ang="0">
                    <a:pos x="59" y="289"/>
                  </a:cxn>
                  <a:cxn ang="0">
                    <a:pos x="59" y="156"/>
                  </a:cxn>
                  <a:cxn ang="0">
                    <a:pos x="79" y="134"/>
                  </a:cxn>
                  <a:cxn ang="0">
                    <a:pos x="86" y="99"/>
                  </a:cxn>
                  <a:cxn ang="0">
                    <a:pos x="152" y="125"/>
                  </a:cxn>
                  <a:cxn ang="0">
                    <a:pos x="154" y="126"/>
                  </a:cxn>
                  <a:cxn ang="0">
                    <a:pos x="170" y="115"/>
                  </a:cxn>
                  <a:cxn ang="0">
                    <a:pos x="225" y="96"/>
                  </a:cxn>
                  <a:cxn ang="0">
                    <a:pos x="233" y="134"/>
                  </a:cxn>
                  <a:cxn ang="0">
                    <a:pos x="249" y="154"/>
                  </a:cxn>
                  <a:cxn ang="0">
                    <a:pos x="260" y="154"/>
                  </a:cxn>
                  <a:cxn ang="0">
                    <a:pos x="273" y="139"/>
                  </a:cxn>
                  <a:cxn ang="0">
                    <a:pos x="253" y="71"/>
                  </a:cxn>
                  <a:cxn ang="0">
                    <a:pos x="258" y="68"/>
                  </a:cxn>
                  <a:cxn ang="0">
                    <a:pos x="279" y="142"/>
                  </a:cxn>
                  <a:cxn ang="0">
                    <a:pos x="264" y="159"/>
                  </a:cxn>
                  <a:cxn ang="0">
                    <a:pos x="232" y="159"/>
                  </a:cxn>
                  <a:cxn ang="0">
                    <a:pos x="232" y="253"/>
                  </a:cxn>
                  <a:cxn ang="0">
                    <a:pos x="359" y="253"/>
                  </a:cxn>
                  <a:cxn ang="0">
                    <a:pos x="359" y="159"/>
                  </a:cxn>
                  <a:cxn ang="0">
                    <a:pos x="327" y="159"/>
                  </a:cxn>
                  <a:cxn ang="0">
                    <a:pos x="275" y="159"/>
                  </a:cxn>
                  <a:cxn ang="0">
                    <a:pos x="284" y="152"/>
                  </a:cxn>
                  <a:cxn ang="0">
                    <a:pos x="296" y="157"/>
                  </a:cxn>
                  <a:cxn ang="0">
                    <a:pos x="299" y="157"/>
                  </a:cxn>
                  <a:cxn ang="0">
                    <a:pos x="308" y="152"/>
                  </a:cxn>
                  <a:cxn ang="0">
                    <a:pos x="316" y="159"/>
                  </a:cxn>
                  <a:cxn ang="0">
                    <a:pos x="275" y="159"/>
                  </a:cxn>
                  <a:cxn ang="0">
                    <a:pos x="275" y="159"/>
                  </a:cxn>
                  <a:cxn ang="0">
                    <a:pos x="275" y="159"/>
                  </a:cxn>
                </a:cxnLst>
                <a:rect l="0" t="0" r="r" b="b"/>
                <a:pathLst>
                  <a:path w="359" h="312">
                    <a:moveTo>
                      <a:pt x="327" y="159"/>
                    </a:moveTo>
                    <a:cubicBezTo>
                      <a:pt x="326" y="151"/>
                      <a:pt x="320" y="144"/>
                      <a:pt x="312" y="142"/>
                    </a:cubicBezTo>
                    <a:cubicBezTo>
                      <a:pt x="312" y="140"/>
                      <a:pt x="312" y="139"/>
                      <a:pt x="312" y="138"/>
                    </a:cubicBezTo>
                    <a:cubicBezTo>
                      <a:pt x="310" y="127"/>
                      <a:pt x="284" y="26"/>
                      <a:pt x="284" y="26"/>
                    </a:cubicBezTo>
                    <a:cubicBezTo>
                      <a:pt x="280" y="9"/>
                      <a:pt x="269" y="1"/>
                      <a:pt x="254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4" y="0"/>
                      <a:pt x="249" y="0"/>
                      <a:pt x="244" y="1"/>
                    </a:cubicBezTo>
                    <a:cubicBezTo>
                      <a:pt x="239" y="2"/>
                      <a:pt x="235" y="4"/>
                      <a:pt x="235" y="4"/>
                    </a:cubicBezTo>
                    <a:cubicBezTo>
                      <a:pt x="225" y="10"/>
                      <a:pt x="214" y="20"/>
                      <a:pt x="213" y="34"/>
                    </a:cubicBezTo>
                    <a:cubicBezTo>
                      <a:pt x="213" y="34"/>
                      <a:pt x="213" y="35"/>
                      <a:pt x="212" y="35"/>
                    </a:cubicBezTo>
                    <a:cubicBezTo>
                      <a:pt x="210" y="56"/>
                      <a:pt x="207" y="68"/>
                      <a:pt x="201" y="74"/>
                    </a:cubicBezTo>
                    <a:cubicBezTo>
                      <a:pt x="194" y="80"/>
                      <a:pt x="180" y="82"/>
                      <a:pt x="154" y="82"/>
                    </a:cubicBezTo>
                    <a:cubicBezTo>
                      <a:pt x="148" y="82"/>
                      <a:pt x="143" y="85"/>
                      <a:pt x="140" y="90"/>
                    </a:cubicBezTo>
                    <a:cubicBezTo>
                      <a:pt x="125" y="87"/>
                      <a:pt x="116" y="83"/>
                      <a:pt x="111" y="77"/>
                    </a:cubicBezTo>
                    <a:cubicBezTo>
                      <a:pt x="105" y="70"/>
                      <a:pt x="102" y="57"/>
                      <a:pt x="99" y="35"/>
                    </a:cubicBezTo>
                    <a:cubicBezTo>
                      <a:pt x="99" y="35"/>
                      <a:pt x="99" y="34"/>
                      <a:pt x="99" y="34"/>
                    </a:cubicBezTo>
                    <a:cubicBezTo>
                      <a:pt x="98" y="20"/>
                      <a:pt x="87" y="10"/>
                      <a:pt x="76" y="4"/>
                    </a:cubicBezTo>
                    <a:cubicBezTo>
                      <a:pt x="76" y="4"/>
                      <a:pt x="72" y="2"/>
                      <a:pt x="68" y="1"/>
                    </a:cubicBezTo>
                    <a:cubicBezTo>
                      <a:pt x="63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3" y="1"/>
                      <a:pt x="26" y="9"/>
                      <a:pt x="22" y="26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0" y="130"/>
                      <a:pt x="6" y="141"/>
                      <a:pt x="14" y="148"/>
                    </a:cubicBezTo>
                    <a:cubicBezTo>
                      <a:pt x="14" y="289"/>
                      <a:pt x="14" y="289"/>
                      <a:pt x="14" y="289"/>
                    </a:cubicBezTo>
                    <a:cubicBezTo>
                      <a:pt x="14" y="302"/>
                      <a:pt x="24" y="312"/>
                      <a:pt x="37" y="312"/>
                    </a:cubicBezTo>
                    <a:cubicBezTo>
                      <a:pt x="49" y="312"/>
                      <a:pt x="59" y="302"/>
                      <a:pt x="59" y="289"/>
                    </a:cubicBezTo>
                    <a:cubicBezTo>
                      <a:pt x="59" y="156"/>
                      <a:pt x="59" y="156"/>
                      <a:pt x="59" y="156"/>
                    </a:cubicBezTo>
                    <a:cubicBezTo>
                      <a:pt x="68" y="152"/>
                      <a:pt x="76" y="145"/>
                      <a:pt x="79" y="134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98" y="113"/>
                      <a:pt x="117" y="121"/>
                      <a:pt x="152" y="125"/>
                    </a:cubicBezTo>
                    <a:cubicBezTo>
                      <a:pt x="153" y="126"/>
                      <a:pt x="154" y="126"/>
                      <a:pt x="154" y="126"/>
                    </a:cubicBezTo>
                    <a:cubicBezTo>
                      <a:pt x="161" y="126"/>
                      <a:pt x="168" y="121"/>
                      <a:pt x="170" y="115"/>
                    </a:cubicBezTo>
                    <a:cubicBezTo>
                      <a:pt x="197" y="113"/>
                      <a:pt x="214" y="108"/>
                      <a:pt x="225" y="96"/>
                    </a:cubicBezTo>
                    <a:cubicBezTo>
                      <a:pt x="233" y="134"/>
                      <a:pt x="233" y="134"/>
                      <a:pt x="233" y="134"/>
                    </a:cubicBezTo>
                    <a:cubicBezTo>
                      <a:pt x="235" y="143"/>
                      <a:pt x="241" y="150"/>
                      <a:pt x="249" y="154"/>
                    </a:cubicBezTo>
                    <a:cubicBezTo>
                      <a:pt x="260" y="154"/>
                      <a:pt x="260" y="154"/>
                      <a:pt x="260" y="154"/>
                    </a:cubicBezTo>
                    <a:cubicBezTo>
                      <a:pt x="262" y="148"/>
                      <a:pt x="267" y="142"/>
                      <a:pt x="273" y="139"/>
                    </a:cubicBezTo>
                    <a:cubicBezTo>
                      <a:pt x="267" y="113"/>
                      <a:pt x="259" y="86"/>
                      <a:pt x="253" y="71"/>
                    </a:cubicBezTo>
                    <a:cubicBezTo>
                      <a:pt x="248" y="62"/>
                      <a:pt x="255" y="59"/>
                      <a:pt x="258" y="68"/>
                    </a:cubicBezTo>
                    <a:cubicBezTo>
                      <a:pt x="261" y="77"/>
                      <a:pt x="274" y="116"/>
                      <a:pt x="279" y="142"/>
                    </a:cubicBezTo>
                    <a:cubicBezTo>
                      <a:pt x="271" y="144"/>
                      <a:pt x="265" y="151"/>
                      <a:pt x="264" y="159"/>
                    </a:cubicBezTo>
                    <a:cubicBezTo>
                      <a:pt x="232" y="159"/>
                      <a:pt x="232" y="159"/>
                      <a:pt x="232" y="159"/>
                    </a:cubicBezTo>
                    <a:cubicBezTo>
                      <a:pt x="232" y="253"/>
                      <a:pt x="232" y="253"/>
                      <a:pt x="232" y="253"/>
                    </a:cubicBezTo>
                    <a:cubicBezTo>
                      <a:pt x="359" y="253"/>
                      <a:pt x="359" y="253"/>
                      <a:pt x="359" y="253"/>
                    </a:cubicBezTo>
                    <a:cubicBezTo>
                      <a:pt x="359" y="159"/>
                      <a:pt x="359" y="159"/>
                      <a:pt x="359" y="159"/>
                    </a:cubicBezTo>
                    <a:lnTo>
                      <a:pt x="327" y="159"/>
                    </a:lnTo>
                    <a:close/>
                    <a:moveTo>
                      <a:pt x="275" y="159"/>
                    </a:moveTo>
                    <a:cubicBezTo>
                      <a:pt x="277" y="155"/>
                      <a:pt x="280" y="153"/>
                      <a:pt x="284" y="152"/>
                    </a:cubicBezTo>
                    <a:cubicBezTo>
                      <a:pt x="287" y="155"/>
                      <a:pt x="291" y="157"/>
                      <a:pt x="296" y="157"/>
                    </a:cubicBezTo>
                    <a:cubicBezTo>
                      <a:pt x="297" y="157"/>
                      <a:pt x="298" y="157"/>
                      <a:pt x="299" y="157"/>
                    </a:cubicBezTo>
                    <a:cubicBezTo>
                      <a:pt x="302" y="156"/>
                      <a:pt x="305" y="154"/>
                      <a:pt x="308" y="152"/>
                    </a:cubicBezTo>
                    <a:cubicBezTo>
                      <a:pt x="312" y="153"/>
                      <a:pt x="315" y="155"/>
                      <a:pt x="316" y="159"/>
                    </a:cubicBezTo>
                    <a:lnTo>
                      <a:pt x="275" y="159"/>
                    </a:lnTo>
                    <a:close/>
                    <a:moveTo>
                      <a:pt x="275" y="159"/>
                    </a:moveTo>
                    <a:cubicBezTo>
                      <a:pt x="275" y="159"/>
                      <a:pt x="275" y="159"/>
                      <a:pt x="275" y="15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A2ECE3A-EA58-4C24-9CF6-9B63C03D0831}"/>
                </a:ext>
              </a:extLst>
            </p:cNvPr>
            <p:cNvSpPr txBox="1"/>
            <p:nvPr/>
          </p:nvSpPr>
          <p:spPr>
            <a:xfrm>
              <a:off x="5249122" y="3196814"/>
              <a:ext cx="853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Step 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00C53A-053D-430D-9805-9B7D5BA1694A}"/>
              </a:ext>
            </a:extLst>
          </p:cNvPr>
          <p:cNvGrpSpPr/>
          <p:nvPr/>
        </p:nvGrpSpPr>
        <p:grpSpPr>
          <a:xfrm>
            <a:off x="3187619" y="4063181"/>
            <a:ext cx="3726425" cy="924232"/>
            <a:chOff x="3736259" y="4063181"/>
            <a:chExt cx="3726425" cy="9242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0CD6B7-76E3-4396-825D-3F2BFC318404}"/>
                </a:ext>
              </a:extLst>
            </p:cNvPr>
            <p:cNvSpPr/>
            <p:nvPr/>
          </p:nvSpPr>
          <p:spPr>
            <a:xfrm>
              <a:off x="5014452" y="4063181"/>
              <a:ext cx="2448232" cy="924232"/>
            </a:xfrm>
            <a:prstGeom prst="rect">
              <a:avLst/>
            </a:prstGeom>
            <a:solidFill>
              <a:srgbClr val="DE9F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2EE925-1B33-4263-934F-06810521921A}"/>
                </a:ext>
              </a:extLst>
            </p:cNvPr>
            <p:cNvSpPr/>
            <p:nvPr/>
          </p:nvSpPr>
          <p:spPr>
            <a:xfrm>
              <a:off x="3736259" y="4068204"/>
              <a:ext cx="1293433" cy="916871"/>
            </a:xfrm>
            <a:custGeom>
              <a:avLst/>
              <a:gdLst>
                <a:gd name="connsiteX0" fmla="*/ 0 w 1278193"/>
                <a:gd name="connsiteY0" fmla="*/ 0 h 482531"/>
                <a:gd name="connsiteX1" fmla="*/ 1278193 w 1278193"/>
                <a:gd name="connsiteY1" fmla="*/ 0 h 482531"/>
                <a:gd name="connsiteX2" fmla="*/ 1278193 w 1278193"/>
                <a:gd name="connsiteY2" fmla="*/ 482531 h 482531"/>
                <a:gd name="connsiteX3" fmla="*/ 0 w 1278193"/>
                <a:gd name="connsiteY3" fmla="*/ 482531 h 482531"/>
                <a:gd name="connsiteX4" fmla="*/ 0 w 1278193"/>
                <a:gd name="connsiteY4" fmla="*/ 0 h 482531"/>
                <a:gd name="connsiteX0" fmla="*/ 0 w 1278193"/>
                <a:gd name="connsiteY0" fmla="*/ 218440 h 700971"/>
                <a:gd name="connsiteX1" fmla="*/ 1275653 w 1278193"/>
                <a:gd name="connsiteY1" fmla="*/ 0 h 700971"/>
                <a:gd name="connsiteX2" fmla="*/ 1278193 w 1278193"/>
                <a:gd name="connsiteY2" fmla="*/ 700971 h 700971"/>
                <a:gd name="connsiteX3" fmla="*/ 0 w 1278193"/>
                <a:gd name="connsiteY3" fmla="*/ 700971 h 700971"/>
                <a:gd name="connsiteX4" fmla="*/ 0 w 1278193"/>
                <a:gd name="connsiteY4" fmla="*/ 218440 h 700971"/>
                <a:gd name="connsiteX0" fmla="*/ 0 w 1280845"/>
                <a:gd name="connsiteY0" fmla="*/ 205740 h 688271"/>
                <a:gd name="connsiteX1" fmla="*/ 1280733 w 1280845"/>
                <a:gd name="connsiteY1" fmla="*/ 0 h 688271"/>
                <a:gd name="connsiteX2" fmla="*/ 1278193 w 1280845"/>
                <a:gd name="connsiteY2" fmla="*/ 688271 h 688271"/>
                <a:gd name="connsiteX3" fmla="*/ 0 w 1280845"/>
                <a:gd name="connsiteY3" fmla="*/ 688271 h 688271"/>
                <a:gd name="connsiteX4" fmla="*/ 0 w 1280845"/>
                <a:gd name="connsiteY4" fmla="*/ 205740 h 688271"/>
                <a:gd name="connsiteX0" fmla="*/ 0 w 1280845"/>
                <a:gd name="connsiteY0" fmla="*/ 213360 h 695891"/>
                <a:gd name="connsiteX1" fmla="*/ 1280733 w 1280845"/>
                <a:gd name="connsiteY1" fmla="*/ 0 h 695891"/>
                <a:gd name="connsiteX2" fmla="*/ 1278193 w 1280845"/>
                <a:gd name="connsiteY2" fmla="*/ 695891 h 695891"/>
                <a:gd name="connsiteX3" fmla="*/ 0 w 1280845"/>
                <a:gd name="connsiteY3" fmla="*/ 695891 h 695891"/>
                <a:gd name="connsiteX4" fmla="*/ 0 w 1280845"/>
                <a:gd name="connsiteY4" fmla="*/ 213360 h 695891"/>
                <a:gd name="connsiteX0" fmla="*/ 0 w 1293433"/>
                <a:gd name="connsiteY0" fmla="*/ 213360 h 916871"/>
                <a:gd name="connsiteX1" fmla="*/ 1280733 w 1293433"/>
                <a:gd name="connsiteY1" fmla="*/ 0 h 916871"/>
                <a:gd name="connsiteX2" fmla="*/ 1293433 w 1293433"/>
                <a:gd name="connsiteY2" fmla="*/ 916871 h 916871"/>
                <a:gd name="connsiteX3" fmla="*/ 0 w 1293433"/>
                <a:gd name="connsiteY3" fmla="*/ 695891 h 916871"/>
                <a:gd name="connsiteX4" fmla="*/ 0 w 1293433"/>
                <a:gd name="connsiteY4" fmla="*/ 213360 h 91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433" h="916871">
                  <a:moveTo>
                    <a:pt x="0" y="213360"/>
                  </a:moveTo>
                  <a:lnTo>
                    <a:pt x="1280733" y="0"/>
                  </a:lnTo>
                  <a:cubicBezTo>
                    <a:pt x="1281580" y="233657"/>
                    <a:pt x="1292586" y="683214"/>
                    <a:pt x="1293433" y="916871"/>
                  </a:cubicBezTo>
                  <a:lnTo>
                    <a:pt x="0" y="695891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D07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Graphic 41" descr="Document">
              <a:extLst>
                <a:ext uri="{FF2B5EF4-FFF2-40B4-BE49-F238E27FC236}">
                  <a16:creationId xmlns:a16="http://schemas.microsoft.com/office/drawing/2014/main" id="{5A95D878-1EAA-40C2-A330-F34C8CB6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84541" y="4202240"/>
              <a:ext cx="561799" cy="55672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944C0E-5CDF-4E3F-8732-3535AC03AB05}"/>
                </a:ext>
              </a:extLst>
            </p:cNvPr>
            <p:cNvSpPr txBox="1"/>
            <p:nvPr/>
          </p:nvSpPr>
          <p:spPr>
            <a:xfrm>
              <a:off x="5249122" y="4294190"/>
              <a:ext cx="853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Step 3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C064274-6145-4F2B-AF0A-CBB22B22FC10}"/>
              </a:ext>
            </a:extLst>
          </p:cNvPr>
          <p:cNvGrpSpPr/>
          <p:nvPr/>
        </p:nvGrpSpPr>
        <p:grpSpPr>
          <a:xfrm>
            <a:off x="947947" y="2674705"/>
            <a:ext cx="3471224" cy="3471224"/>
            <a:chOff x="1496587" y="2674705"/>
            <a:chExt cx="3471224" cy="3471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9210E79-9CBB-4C7B-8514-89E5DC717D46}"/>
                </a:ext>
              </a:extLst>
            </p:cNvPr>
            <p:cNvGrpSpPr/>
            <p:nvPr/>
          </p:nvGrpSpPr>
          <p:grpSpPr>
            <a:xfrm>
              <a:off x="1496587" y="2674705"/>
              <a:ext cx="3471224" cy="3471224"/>
              <a:chOff x="1496587" y="2674705"/>
              <a:chExt cx="3471224" cy="347122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D5CF7CE-FEB6-463B-BAD2-48F3B3006E3C}"/>
                  </a:ext>
                </a:extLst>
              </p:cNvPr>
              <p:cNvSpPr/>
              <p:nvPr/>
            </p:nvSpPr>
            <p:spPr>
              <a:xfrm rot="18643224">
                <a:off x="1496587" y="2674705"/>
                <a:ext cx="3471224" cy="34712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635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1910626-F4ED-4204-8784-F5D5F617F3CF}"/>
                  </a:ext>
                </a:extLst>
              </p:cNvPr>
              <p:cNvGrpSpPr/>
              <p:nvPr/>
            </p:nvGrpSpPr>
            <p:grpSpPr>
              <a:xfrm>
                <a:off x="1544320" y="2885440"/>
                <a:ext cx="2603955" cy="2685399"/>
                <a:chOff x="1544320" y="2885440"/>
                <a:chExt cx="2603955" cy="2685399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A4D06C9-FF5D-417A-93F8-520B25B6F881}"/>
                    </a:ext>
                  </a:extLst>
                </p:cNvPr>
                <p:cNvSpPr/>
                <p:nvPr/>
              </p:nvSpPr>
              <p:spPr>
                <a:xfrm rot="18643224">
                  <a:off x="1544320" y="2966884"/>
                  <a:ext cx="2603955" cy="2603955"/>
                </a:xfrm>
                <a:prstGeom prst="ellipse">
                  <a:avLst/>
                </a:prstGeom>
                <a:gradFill flip="none" rotWithShape="1">
                  <a:gsLst>
                    <a:gs pos="47600">
                      <a:srgbClr val="966F79"/>
                    </a:gs>
                    <a:gs pos="28000">
                      <a:srgbClr val="6D434E"/>
                    </a:gs>
                    <a:gs pos="100000">
                      <a:srgbClr val="C4A0A9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AF50F9C-E3B8-4EFA-89F4-B85309F27C1E}"/>
                    </a:ext>
                  </a:extLst>
                </p:cNvPr>
                <p:cNvSpPr/>
                <p:nvPr/>
              </p:nvSpPr>
              <p:spPr>
                <a:xfrm>
                  <a:off x="2203390" y="2885440"/>
                  <a:ext cx="1285813" cy="73571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966F79"/>
                    </a:gs>
                    <a:gs pos="0">
                      <a:srgbClr val="C4A0A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77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9" name="Graphic 48" descr="Handshake">
              <a:extLst>
                <a:ext uri="{FF2B5EF4-FFF2-40B4-BE49-F238E27FC236}">
                  <a16:creationId xmlns:a16="http://schemas.microsoft.com/office/drawing/2014/main" id="{CD7616F2-E0C4-4E4C-8980-8717CF91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8057" y="3259213"/>
              <a:ext cx="1910115" cy="1910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3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36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6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63" tmFilter="0, 0; 0.125,0.2665; 0.25,0.4; 0.375,0.465; 0.5,0.5;  0.625,0.535; 0.75,0.6; 0.875,0.7335; 1,1">
                                          <p:stCondLst>
                                            <p:cond delay="863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32" tmFilter="0, 0; 0.125,0.2665; 0.25,0.4; 0.375,0.465; 0.5,0.5;  0.625,0.535; 0.75,0.6; 0.875,0.7335; 1,1">
                                          <p:stCondLst>
                                            <p:cond delay="172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13" tmFilter="0, 0; 0.125,0.2665; 0.25,0.4; 0.375,0.465; 0.5,0.5;  0.625,0.535; 0.75,0.6; 0.875,0.7335; 1,1">
                                          <p:stCondLst>
                                            <p:cond delay="2153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4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16" decel="50000">
                                          <p:stCondLst>
                                            <p:cond delay="87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4">
                                          <p:stCondLst>
                                            <p:cond delay="170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16" decel="50000">
                                          <p:stCondLst>
                                            <p:cond delay="173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4">
                                          <p:stCondLst>
                                            <p:cond delay="213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16" decel="50000">
                                          <p:stCondLst>
                                            <p:cond delay="21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4">
                                          <p:stCondLst>
                                            <p:cond delay="23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16" decel="50000">
                                          <p:stCondLst>
                                            <p:cond delay="238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1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100"/>
                            </p:stCondLst>
                            <p:childTnLst>
                              <p:par>
                                <p:cTn id="5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1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100"/>
                            </p:stCondLst>
                            <p:childTnLst>
                              <p:par>
                                <p:cTn id="6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1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>
            <a:stCxn id="85" idx="2"/>
            <a:endCxn id="86" idx="6"/>
          </p:cNvCxnSpPr>
          <p:nvPr/>
        </p:nvCxnSpPr>
        <p:spPr>
          <a:xfrm flipH="1">
            <a:off x="3205980" y="3429000"/>
            <a:ext cx="1701300" cy="6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"/>
          <p:cNvCxnSpPr/>
          <p:nvPr/>
        </p:nvCxnSpPr>
        <p:spPr>
          <a:xfrm flipH="1">
            <a:off x="7304112" y="3435926"/>
            <a:ext cx="1701341" cy="692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"/>
          <p:cNvCxnSpPr/>
          <p:nvPr/>
        </p:nvCxnSpPr>
        <p:spPr>
          <a:xfrm rot="10800000">
            <a:off x="5015760" y="2453297"/>
            <a:ext cx="179691" cy="140665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"/>
          <p:cNvCxnSpPr/>
          <p:nvPr/>
        </p:nvCxnSpPr>
        <p:spPr>
          <a:xfrm flipH="1">
            <a:off x="6986446" y="2453296"/>
            <a:ext cx="179691" cy="140665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"/>
          <p:cNvCxnSpPr/>
          <p:nvPr/>
        </p:nvCxnSpPr>
        <p:spPr>
          <a:xfrm>
            <a:off x="6974587" y="4253786"/>
            <a:ext cx="179691" cy="140665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"/>
          <p:cNvCxnSpPr/>
          <p:nvPr/>
        </p:nvCxnSpPr>
        <p:spPr>
          <a:xfrm rot="10800000" flipH="1">
            <a:off x="5011216" y="4246703"/>
            <a:ext cx="179691" cy="140665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2" name="Google Shape;92;p1"/>
          <p:cNvGrpSpPr/>
          <p:nvPr/>
        </p:nvGrpSpPr>
        <p:grpSpPr>
          <a:xfrm>
            <a:off x="4907280" y="2240280"/>
            <a:ext cx="2377440" cy="2377440"/>
            <a:chOff x="4907280" y="2240280"/>
            <a:chExt cx="2377440" cy="2377440"/>
          </a:xfrm>
        </p:grpSpPr>
        <p:sp>
          <p:nvSpPr>
            <p:cNvPr id="93" name="Google Shape;93;p1"/>
            <p:cNvSpPr/>
            <p:nvPr/>
          </p:nvSpPr>
          <p:spPr>
            <a:xfrm>
              <a:off x="5096875" y="2389218"/>
              <a:ext cx="2011680" cy="201168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0" i="0" u="none" strike="noStrike" cap="none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Different Financial Managements</a:t>
              </a:r>
              <a:endParaRPr sz="1600" b="0" i="0" u="none" strike="noStrike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4907280" y="2240280"/>
              <a:ext cx="2377440" cy="2377440"/>
            </a:xfrm>
            <a:prstGeom prst="ellipse">
              <a:avLst/>
            </a:prstGeom>
            <a:noFill/>
            <a:ln w="38100" cap="flat" cmpd="sng">
              <a:solidFill>
                <a:srgbClr val="595959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5167741" y="2981188"/>
              <a:ext cx="185373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2521527" y="673743"/>
            <a:ext cx="2568633" cy="2286000"/>
            <a:chOff x="2521527" y="673743"/>
            <a:chExt cx="2568633" cy="2286000"/>
          </a:xfrm>
        </p:grpSpPr>
        <p:grpSp>
          <p:nvGrpSpPr>
            <p:cNvPr id="96" name="Google Shape;96;p1"/>
            <p:cNvGrpSpPr/>
            <p:nvPr/>
          </p:nvGrpSpPr>
          <p:grpSpPr>
            <a:xfrm>
              <a:off x="2521527" y="673743"/>
              <a:ext cx="2568633" cy="2286000"/>
              <a:chOff x="2590798" y="979516"/>
              <a:chExt cx="2568633" cy="2286000"/>
            </a:xfrm>
          </p:grpSpPr>
          <p:sp>
            <p:nvSpPr>
              <p:cNvPr id="97" name="Google Shape;97;p1"/>
              <p:cNvSpPr/>
              <p:nvPr/>
            </p:nvSpPr>
            <p:spPr>
              <a:xfrm>
                <a:off x="2964871" y="1025236"/>
                <a:ext cx="2194560" cy="2194560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 rot="-5400000">
                <a:off x="2873431" y="979516"/>
                <a:ext cx="2286000" cy="2286000"/>
              </a:xfrm>
              <a:prstGeom prst="blockArc">
                <a:avLst>
                  <a:gd name="adj1" fmla="val 10800000"/>
                  <a:gd name="adj2" fmla="val 21250419"/>
                  <a:gd name="adj3" fmla="val 6467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2590798" y="1748442"/>
                <a:ext cx="748145" cy="748145"/>
              </a:xfrm>
              <a:prstGeom prst="ellipse">
                <a:avLst/>
              </a:prstGeom>
              <a:solidFill>
                <a:srgbClr val="FF9900"/>
              </a:solidFill>
              <a:ln w="571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" name="Google Shape;100;p1"/>
            <p:cNvSpPr/>
            <p:nvPr/>
          </p:nvSpPr>
          <p:spPr>
            <a:xfrm>
              <a:off x="4795059" y="2240280"/>
              <a:ext cx="249381" cy="24938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12720" y="163386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"/>
            <p:cNvSpPr txBox="1"/>
            <p:nvPr/>
          </p:nvSpPr>
          <p:spPr>
            <a:xfrm>
              <a:off x="3272442" y="1287250"/>
              <a:ext cx="163760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FF9900"/>
                  </a:solidFill>
                  <a:latin typeface="Helvetica Neue"/>
                  <a:sym typeface="Helvetica Neue"/>
                </a:rPr>
                <a:t>Fixed Deposit</a:t>
              </a:r>
              <a:endParaRPr dirty="0"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3254070" y="1581217"/>
              <a:ext cx="1646642" cy="784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Fixed deposit is an investment tool offered by banks and non-banking financial institutions (NBFCs)</a:t>
              </a:r>
              <a:endParaRPr dirty="0"/>
            </a:p>
          </p:txBody>
        </p:sp>
      </p:grpSp>
      <p:grpSp>
        <p:nvGrpSpPr>
          <p:cNvPr id="104" name="Google Shape;104;p1"/>
          <p:cNvGrpSpPr/>
          <p:nvPr/>
        </p:nvGrpSpPr>
        <p:grpSpPr>
          <a:xfrm>
            <a:off x="512616" y="2286000"/>
            <a:ext cx="2693323" cy="2286000"/>
            <a:chOff x="512616" y="2286000"/>
            <a:chExt cx="2693323" cy="2286000"/>
          </a:xfrm>
        </p:grpSpPr>
        <p:grpSp>
          <p:nvGrpSpPr>
            <p:cNvPr id="105" name="Google Shape;105;p1"/>
            <p:cNvGrpSpPr/>
            <p:nvPr/>
          </p:nvGrpSpPr>
          <p:grpSpPr>
            <a:xfrm>
              <a:off x="512616" y="2286000"/>
              <a:ext cx="2693323" cy="2286000"/>
              <a:chOff x="512616" y="2286000"/>
              <a:chExt cx="2693323" cy="2286000"/>
            </a:xfrm>
          </p:grpSpPr>
          <p:sp>
            <p:nvSpPr>
              <p:cNvPr id="106" name="Google Shape;106;p1"/>
              <p:cNvSpPr/>
              <p:nvPr/>
            </p:nvSpPr>
            <p:spPr>
              <a:xfrm>
                <a:off x="886689" y="2331720"/>
                <a:ext cx="2194560" cy="2194560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 rot="-5400000">
                <a:off x="795249" y="2286000"/>
                <a:ext cx="2286000" cy="2286000"/>
              </a:xfrm>
              <a:prstGeom prst="blockArc">
                <a:avLst>
                  <a:gd name="adj1" fmla="val 10800000"/>
                  <a:gd name="adj2" fmla="val 21250419"/>
                  <a:gd name="adj3" fmla="val 6467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512616" y="3054928"/>
                <a:ext cx="748145" cy="748145"/>
              </a:xfrm>
              <a:prstGeom prst="ellipse">
                <a:avLst/>
              </a:prstGeom>
              <a:solidFill>
                <a:srgbClr val="FF0066"/>
              </a:solidFill>
              <a:ln w="571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956558" y="3311236"/>
                <a:ext cx="249381" cy="249381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9" name="Google Shape;109;p1" descr="Presentation with bar char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8146" y="3277910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"/>
            <p:cNvSpPr txBox="1"/>
            <p:nvPr/>
          </p:nvSpPr>
          <p:spPr>
            <a:xfrm>
              <a:off x="1210016" y="3066070"/>
              <a:ext cx="163760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FF0066"/>
                  </a:solidFill>
                  <a:latin typeface="Helvetica Neue"/>
                  <a:sym typeface="Helvetica Neue"/>
                </a:rPr>
                <a:t>EPFO</a:t>
              </a:r>
              <a:endParaRPr dirty="0"/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1191644" y="3360037"/>
              <a:ext cx="16466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900" b="0" i="0" u="none" strike="noStrike" cap="none" dirty="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ension scheme and an insurance scheme for the workforce engaged in the organized sector in India</a:t>
              </a:r>
              <a:endParaRPr lang="en-US" dirty="0"/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2521527" y="3883428"/>
            <a:ext cx="2568633" cy="2286000"/>
            <a:chOff x="2521527" y="3883428"/>
            <a:chExt cx="2568633" cy="2286000"/>
          </a:xfrm>
        </p:grpSpPr>
        <p:grpSp>
          <p:nvGrpSpPr>
            <p:cNvPr id="113" name="Google Shape;113;p1"/>
            <p:cNvGrpSpPr/>
            <p:nvPr/>
          </p:nvGrpSpPr>
          <p:grpSpPr>
            <a:xfrm>
              <a:off x="2521527" y="3883428"/>
              <a:ext cx="2568633" cy="2286000"/>
              <a:chOff x="2521527" y="4039011"/>
              <a:chExt cx="2568633" cy="2286000"/>
            </a:xfrm>
          </p:grpSpPr>
          <p:grpSp>
            <p:nvGrpSpPr>
              <p:cNvPr id="114" name="Google Shape;114;p1"/>
              <p:cNvGrpSpPr/>
              <p:nvPr/>
            </p:nvGrpSpPr>
            <p:grpSpPr>
              <a:xfrm>
                <a:off x="2521527" y="4039011"/>
                <a:ext cx="2568633" cy="2286000"/>
                <a:chOff x="2549234" y="3710660"/>
                <a:chExt cx="2568633" cy="2286000"/>
              </a:xfrm>
            </p:grpSpPr>
            <p:sp>
              <p:nvSpPr>
                <p:cNvPr id="115" name="Google Shape;115;p1"/>
                <p:cNvSpPr/>
                <p:nvPr/>
              </p:nvSpPr>
              <p:spPr>
                <a:xfrm>
                  <a:off x="2923307" y="3756380"/>
                  <a:ext cx="2194560" cy="219456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 rot="-5400000">
                  <a:off x="2831867" y="3710660"/>
                  <a:ext cx="2286000" cy="2286000"/>
                </a:xfrm>
                <a:prstGeom prst="blockArc">
                  <a:avLst>
                    <a:gd name="adj1" fmla="val 10800000"/>
                    <a:gd name="adj2" fmla="val 21250419"/>
                    <a:gd name="adj3" fmla="val 6467"/>
                  </a:avLst>
                </a:prstGeom>
                <a:solidFill>
                  <a:srgbClr val="008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2549234" y="4479586"/>
                  <a:ext cx="748145" cy="748145"/>
                </a:xfrm>
                <a:prstGeom prst="ellipse">
                  <a:avLst/>
                </a:prstGeom>
                <a:solidFill>
                  <a:srgbClr val="008080"/>
                </a:solidFill>
                <a:ln w="5715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" name="Google Shape;118;p1"/>
              <p:cNvSpPr/>
              <p:nvPr/>
            </p:nvSpPr>
            <p:spPr>
              <a:xfrm>
                <a:off x="4795059" y="4498570"/>
                <a:ext cx="249381" cy="24938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9" name="Google Shape;119;p1" descr="Hourglas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703413" y="485296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"/>
            <p:cNvSpPr txBox="1"/>
            <p:nvPr/>
          </p:nvSpPr>
          <p:spPr>
            <a:xfrm>
              <a:off x="3216036" y="4693004"/>
              <a:ext cx="163760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008080"/>
                  </a:solidFill>
                  <a:latin typeface="Helvetica Neue"/>
                  <a:sym typeface="Helvetica Neue"/>
                </a:rPr>
                <a:t>SSY</a:t>
              </a:r>
              <a:endParaRPr dirty="0"/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3216036" y="5012579"/>
              <a:ext cx="1646642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The Sukanya </a:t>
              </a:r>
              <a:r>
                <a:rPr lang="en-US" sz="900" b="0" i="0" u="none" strike="noStrike" cap="none" dirty="0" err="1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Samriddhi</a:t>
              </a:r>
              <a:r>
                <a:rPr lang="en-US" sz="900" b="0" i="0" u="none" strike="noStrike" cap="none" dirty="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Account is designed to provide a bright future for your girl child. It offers a high interest rate of 7.6% and tax benefits under 80c</a:t>
              </a:r>
              <a:endParaRPr lang="en-US" dirty="0"/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7101840" y="3883428"/>
            <a:ext cx="2568633" cy="2286000"/>
            <a:chOff x="7101840" y="3883428"/>
            <a:chExt cx="2568633" cy="2286000"/>
          </a:xfrm>
        </p:grpSpPr>
        <p:grpSp>
          <p:nvGrpSpPr>
            <p:cNvPr id="123" name="Google Shape;123;p1"/>
            <p:cNvGrpSpPr/>
            <p:nvPr/>
          </p:nvGrpSpPr>
          <p:grpSpPr>
            <a:xfrm>
              <a:off x="7101840" y="3883428"/>
              <a:ext cx="2568633" cy="2286000"/>
              <a:chOff x="7115692" y="4039011"/>
              <a:chExt cx="2568633" cy="2286000"/>
            </a:xfrm>
          </p:grpSpPr>
          <p:grpSp>
            <p:nvGrpSpPr>
              <p:cNvPr id="124" name="Google Shape;124;p1"/>
              <p:cNvGrpSpPr/>
              <p:nvPr/>
            </p:nvGrpSpPr>
            <p:grpSpPr>
              <a:xfrm flipH="1">
                <a:off x="7115692" y="4039011"/>
                <a:ext cx="2568633" cy="2286000"/>
                <a:chOff x="5899264" y="4973221"/>
                <a:chExt cx="2568633" cy="2286000"/>
              </a:xfrm>
            </p:grpSpPr>
            <p:sp>
              <p:nvSpPr>
                <p:cNvPr id="125" name="Google Shape;125;p1"/>
                <p:cNvSpPr/>
                <p:nvPr/>
              </p:nvSpPr>
              <p:spPr>
                <a:xfrm>
                  <a:off x="6273337" y="5018941"/>
                  <a:ext cx="2194560" cy="219456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 rot="-5400000">
                  <a:off x="6181897" y="4973221"/>
                  <a:ext cx="2286000" cy="2286000"/>
                </a:xfrm>
                <a:prstGeom prst="blockArc">
                  <a:avLst>
                    <a:gd name="adj1" fmla="val 10800000"/>
                    <a:gd name="adj2" fmla="val 21250419"/>
                    <a:gd name="adj3" fmla="val 6467"/>
                  </a:avLst>
                </a:prstGeom>
                <a:solidFill>
                  <a:srgbClr val="0000C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5899264" y="5742147"/>
                  <a:ext cx="748145" cy="748145"/>
                </a:xfrm>
                <a:prstGeom prst="ellipse">
                  <a:avLst/>
                </a:prstGeom>
                <a:solidFill>
                  <a:srgbClr val="0000CC"/>
                </a:solidFill>
                <a:ln w="5715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8" name="Google Shape;128;p1"/>
              <p:cNvSpPr/>
              <p:nvPr/>
            </p:nvSpPr>
            <p:spPr>
              <a:xfrm>
                <a:off x="7140630" y="4498570"/>
                <a:ext cx="249381" cy="249381"/>
              </a:xfrm>
              <a:prstGeom prst="ellipse">
                <a:avLst/>
              </a:prstGeom>
              <a:solidFill>
                <a:srgbClr val="0000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9" name="Google Shape;129;p1" descr="Bank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00947" y="485296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"/>
            <p:cNvSpPr txBox="1"/>
            <p:nvPr/>
          </p:nvSpPr>
          <p:spPr>
            <a:xfrm>
              <a:off x="7364844" y="4771657"/>
              <a:ext cx="163760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0000CC"/>
                  </a:solidFill>
                  <a:latin typeface="Helvetica Neue"/>
                  <a:sym typeface="Helvetica Neue"/>
                </a:rPr>
                <a:t>Insurance</a:t>
              </a:r>
              <a:endParaRPr dirty="0"/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7346472" y="5065624"/>
              <a:ext cx="164664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Insurance is a way to manage your risk.</a:t>
              </a:r>
              <a:endParaRPr lang="en-US" dirty="0"/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8988823" y="2346961"/>
            <a:ext cx="2693324" cy="2286000"/>
            <a:chOff x="8988823" y="2346961"/>
            <a:chExt cx="2693324" cy="2286000"/>
          </a:xfrm>
        </p:grpSpPr>
        <p:grpSp>
          <p:nvGrpSpPr>
            <p:cNvPr id="133" name="Google Shape;133;p1"/>
            <p:cNvGrpSpPr/>
            <p:nvPr/>
          </p:nvGrpSpPr>
          <p:grpSpPr>
            <a:xfrm flipH="1">
              <a:off x="9113514" y="2346961"/>
              <a:ext cx="2568633" cy="2286000"/>
              <a:chOff x="5899264" y="4973221"/>
              <a:chExt cx="2568633" cy="2286000"/>
            </a:xfrm>
          </p:grpSpPr>
          <p:sp>
            <p:nvSpPr>
              <p:cNvPr id="134" name="Google Shape;134;p1"/>
              <p:cNvSpPr/>
              <p:nvPr/>
            </p:nvSpPr>
            <p:spPr>
              <a:xfrm>
                <a:off x="6273337" y="5018941"/>
                <a:ext cx="2194560" cy="2194560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 rot="-5400000">
                <a:off x="6181897" y="4973221"/>
                <a:ext cx="2286000" cy="2286000"/>
              </a:xfrm>
              <a:prstGeom prst="blockArc">
                <a:avLst>
                  <a:gd name="adj1" fmla="val 10800000"/>
                  <a:gd name="adj2" fmla="val 21250419"/>
                  <a:gd name="adj3" fmla="val 6467"/>
                </a:avLst>
              </a:prstGeom>
              <a:solidFill>
                <a:srgbClr val="00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5899264" y="5742147"/>
                <a:ext cx="748145" cy="748145"/>
              </a:xfrm>
              <a:prstGeom prst="ellipse">
                <a:avLst/>
              </a:prstGeom>
              <a:solidFill>
                <a:srgbClr val="006600"/>
              </a:solidFill>
              <a:ln w="571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1"/>
            <p:cNvSpPr/>
            <p:nvPr/>
          </p:nvSpPr>
          <p:spPr>
            <a:xfrm>
              <a:off x="8988823" y="3311236"/>
              <a:ext cx="249381" cy="249381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" descr="Business Growth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175071" y="3356398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"/>
            <p:cNvSpPr txBox="1"/>
            <p:nvPr/>
          </p:nvSpPr>
          <p:spPr>
            <a:xfrm>
              <a:off x="9401692" y="3105733"/>
              <a:ext cx="163760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006600"/>
                  </a:solidFill>
                  <a:latin typeface="Helvetica Neue"/>
                  <a:sym typeface="Helvetica Neue"/>
                </a:rPr>
                <a:t>Mutual Funds</a:t>
              </a:r>
              <a:endParaRPr dirty="0"/>
            </a:p>
          </p:txBody>
        </p:sp>
        <p:sp>
          <p:nvSpPr>
            <p:cNvPr id="140" name="Google Shape;140;p1"/>
            <p:cNvSpPr txBox="1"/>
            <p:nvPr/>
          </p:nvSpPr>
          <p:spPr>
            <a:xfrm>
              <a:off x="9383320" y="3399700"/>
              <a:ext cx="1646642" cy="507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 pool of money managed by a professional Fund Manager</a:t>
              </a:r>
              <a:endParaRPr lang="en-US" dirty="0"/>
            </a:p>
          </p:txBody>
        </p:sp>
      </p:grpSp>
      <p:grpSp>
        <p:nvGrpSpPr>
          <p:cNvPr id="141" name="Google Shape;141;p1"/>
          <p:cNvGrpSpPr/>
          <p:nvPr/>
        </p:nvGrpSpPr>
        <p:grpSpPr>
          <a:xfrm>
            <a:off x="7115692" y="673743"/>
            <a:ext cx="2568633" cy="2286000"/>
            <a:chOff x="7115692" y="673743"/>
            <a:chExt cx="2568633" cy="2286000"/>
          </a:xfrm>
        </p:grpSpPr>
        <p:grpSp>
          <p:nvGrpSpPr>
            <p:cNvPr id="142" name="Google Shape;142;p1"/>
            <p:cNvGrpSpPr/>
            <p:nvPr/>
          </p:nvGrpSpPr>
          <p:grpSpPr>
            <a:xfrm>
              <a:off x="7115692" y="673743"/>
              <a:ext cx="2568633" cy="2286000"/>
              <a:chOff x="7115692" y="673743"/>
              <a:chExt cx="2568633" cy="2286000"/>
            </a:xfrm>
          </p:grpSpPr>
          <p:grpSp>
            <p:nvGrpSpPr>
              <p:cNvPr id="143" name="Google Shape;143;p1"/>
              <p:cNvGrpSpPr/>
              <p:nvPr/>
            </p:nvGrpSpPr>
            <p:grpSpPr>
              <a:xfrm flipH="1">
                <a:off x="7115692" y="673743"/>
                <a:ext cx="2568633" cy="2286000"/>
                <a:chOff x="5899264" y="4973221"/>
                <a:chExt cx="2568633" cy="2286000"/>
              </a:xfrm>
            </p:grpSpPr>
            <p:sp>
              <p:nvSpPr>
                <p:cNvPr id="144" name="Google Shape;144;p1"/>
                <p:cNvSpPr/>
                <p:nvPr/>
              </p:nvSpPr>
              <p:spPr>
                <a:xfrm>
                  <a:off x="6273337" y="5018941"/>
                  <a:ext cx="2194560" cy="219456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"/>
                <p:cNvSpPr/>
                <p:nvPr/>
              </p:nvSpPr>
              <p:spPr>
                <a:xfrm rot="-5400000">
                  <a:off x="6181897" y="4973221"/>
                  <a:ext cx="2286000" cy="2286000"/>
                </a:xfrm>
                <a:prstGeom prst="blockArc">
                  <a:avLst>
                    <a:gd name="adj1" fmla="val 10800000"/>
                    <a:gd name="adj2" fmla="val 21250419"/>
                    <a:gd name="adj3" fmla="val 6467"/>
                  </a:avLst>
                </a:prstGeom>
                <a:solidFill>
                  <a:srgbClr val="CCCC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"/>
                <p:cNvSpPr/>
                <p:nvPr/>
              </p:nvSpPr>
              <p:spPr>
                <a:xfrm>
                  <a:off x="5899264" y="5742147"/>
                  <a:ext cx="748145" cy="748145"/>
                </a:xfrm>
                <a:prstGeom prst="ellipse">
                  <a:avLst/>
                </a:prstGeom>
                <a:solidFill>
                  <a:srgbClr val="CCCC00"/>
                </a:solidFill>
                <a:ln w="5715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7" name="Google Shape;147;p1"/>
              <p:cNvSpPr/>
              <p:nvPr/>
            </p:nvSpPr>
            <p:spPr>
              <a:xfrm>
                <a:off x="7140630" y="2240280"/>
                <a:ext cx="249381" cy="249381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48" name="Google Shape;148;p1" descr="Lightbulb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23488" y="166947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"/>
            <p:cNvSpPr txBox="1"/>
            <p:nvPr/>
          </p:nvSpPr>
          <p:spPr>
            <a:xfrm>
              <a:off x="7348454" y="1358990"/>
              <a:ext cx="163760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CCCC00"/>
                  </a:solidFill>
                  <a:latin typeface="Helvetica Neue"/>
                  <a:sym typeface="Helvetica Neue"/>
                </a:rPr>
                <a:t>PPF</a:t>
              </a:r>
              <a:endParaRPr lang="en-US" dirty="0"/>
            </a:p>
          </p:txBody>
        </p:sp>
        <p:sp>
          <p:nvSpPr>
            <p:cNvPr id="150" name="Google Shape;150;p1"/>
            <p:cNvSpPr txBox="1"/>
            <p:nvPr/>
          </p:nvSpPr>
          <p:spPr>
            <a:xfrm>
              <a:off x="7330082" y="1652957"/>
              <a:ext cx="1646642" cy="784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PPF scheme is a long-term investment option that offers an attractive rate of interest and returns on the amount invested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"/>
          <p:cNvGrpSpPr/>
          <p:nvPr/>
        </p:nvGrpSpPr>
        <p:grpSpPr>
          <a:xfrm>
            <a:off x="3224870" y="1008301"/>
            <a:ext cx="5154268" cy="4006365"/>
            <a:chOff x="0" y="0"/>
            <a:chExt cx="5154266" cy="4006363"/>
          </a:xfrm>
        </p:grpSpPr>
        <p:sp>
          <p:nvSpPr>
            <p:cNvPr id="10235" name="Freeform 337"/>
            <p:cNvSpPr/>
            <p:nvPr/>
          </p:nvSpPr>
          <p:spPr>
            <a:xfrm>
              <a:off x="1113438" y="1084510"/>
              <a:ext cx="989397" cy="1901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5" h="21600" extrusionOk="0">
                  <a:moveTo>
                    <a:pt x="7108" y="51"/>
                  </a:moveTo>
                  <a:lnTo>
                    <a:pt x="158" y="18177"/>
                  </a:lnTo>
                  <a:cubicBezTo>
                    <a:pt x="-497" y="19888"/>
                    <a:pt x="968" y="21600"/>
                    <a:pt x="2994" y="21600"/>
                  </a:cubicBezTo>
                  <a:lnTo>
                    <a:pt x="13716" y="21600"/>
                  </a:lnTo>
                  <a:lnTo>
                    <a:pt x="20355" y="4039"/>
                  </a:lnTo>
                  <a:cubicBezTo>
                    <a:pt x="21103" y="2054"/>
                    <a:pt x="19420" y="0"/>
                    <a:pt x="17051" y="0"/>
                  </a:cubicBezTo>
                  <a:close/>
                </a:path>
              </a:pathLst>
            </a:cu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36" name="Freeform 481"/>
            <p:cNvSpPr/>
            <p:nvPr/>
          </p:nvSpPr>
          <p:spPr>
            <a:xfrm>
              <a:off x="3925634" y="2520991"/>
              <a:ext cx="1051905" cy="148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extrusionOk="0">
                  <a:moveTo>
                    <a:pt x="6699" y="0"/>
                  </a:moveTo>
                  <a:lnTo>
                    <a:pt x="165" y="18314"/>
                  </a:lnTo>
                  <a:cubicBezTo>
                    <a:pt x="-410" y="19891"/>
                    <a:pt x="588" y="21600"/>
                    <a:pt x="2040" y="21600"/>
                  </a:cubicBezTo>
                  <a:lnTo>
                    <a:pt x="13445" y="21600"/>
                  </a:lnTo>
                  <a:lnTo>
                    <a:pt x="21190" y="0"/>
                  </a:lnTo>
                  <a:close/>
                </a:path>
              </a:pathLst>
            </a:cu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37" name="Freeform 482"/>
            <p:cNvSpPr/>
            <p:nvPr/>
          </p:nvSpPr>
          <p:spPr>
            <a:xfrm>
              <a:off x="0" y="0"/>
              <a:ext cx="1756285" cy="298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30" extrusionOk="0">
                  <a:moveTo>
                    <a:pt x="9412" y="3375"/>
                  </a:moveTo>
                  <a:lnTo>
                    <a:pt x="10092" y="3222"/>
                  </a:lnTo>
                  <a:cubicBezTo>
                    <a:pt x="10474" y="3159"/>
                    <a:pt x="10696" y="2924"/>
                    <a:pt x="10588" y="2699"/>
                  </a:cubicBezTo>
                  <a:cubicBezTo>
                    <a:pt x="10541" y="2602"/>
                    <a:pt x="10437" y="2517"/>
                    <a:pt x="10295" y="2461"/>
                  </a:cubicBezTo>
                  <a:lnTo>
                    <a:pt x="3579" y="59"/>
                  </a:lnTo>
                  <a:cubicBezTo>
                    <a:pt x="3177" y="-70"/>
                    <a:pt x="2674" y="18"/>
                    <a:pt x="2456" y="256"/>
                  </a:cubicBezTo>
                  <a:cubicBezTo>
                    <a:pt x="2434" y="280"/>
                    <a:pt x="2416" y="305"/>
                    <a:pt x="2401" y="330"/>
                  </a:cubicBezTo>
                  <a:lnTo>
                    <a:pt x="27" y="4744"/>
                  </a:lnTo>
                  <a:cubicBezTo>
                    <a:pt x="-81" y="4970"/>
                    <a:pt x="140" y="5204"/>
                    <a:pt x="522" y="5268"/>
                  </a:cubicBezTo>
                  <a:cubicBezTo>
                    <a:pt x="688" y="5296"/>
                    <a:pt x="865" y="5287"/>
                    <a:pt x="1021" y="5244"/>
                  </a:cubicBezTo>
                  <a:lnTo>
                    <a:pt x="1665" y="5103"/>
                  </a:lnTo>
                  <a:lnTo>
                    <a:pt x="12153" y="20758"/>
                  </a:lnTo>
                  <a:cubicBezTo>
                    <a:pt x="12484" y="21236"/>
                    <a:pt x="13036" y="21530"/>
                    <a:pt x="13644" y="21530"/>
                  </a:cubicBezTo>
                  <a:lnTo>
                    <a:pt x="21519" y="21530"/>
                  </a:lnTo>
                  <a:close/>
                </a:path>
              </a:pathLst>
            </a:custGeom>
            <a:solidFill>
              <a:srgbClr val="EB2C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38" name="Freeform 485"/>
            <p:cNvSpPr/>
            <p:nvPr/>
          </p:nvSpPr>
          <p:spPr>
            <a:xfrm>
              <a:off x="2445618" y="1529728"/>
              <a:ext cx="1086174" cy="196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21600" extrusionOk="0">
                  <a:moveTo>
                    <a:pt x="8668" y="0"/>
                  </a:moveTo>
                  <a:lnTo>
                    <a:pt x="142" y="19115"/>
                  </a:lnTo>
                  <a:cubicBezTo>
                    <a:pt x="-370" y="20308"/>
                    <a:pt x="568" y="21600"/>
                    <a:pt x="1932" y="21600"/>
                  </a:cubicBezTo>
                  <a:lnTo>
                    <a:pt x="12647" y="21600"/>
                  </a:lnTo>
                  <a:lnTo>
                    <a:pt x="20292" y="4439"/>
                  </a:lnTo>
                  <a:cubicBezTo>
                    <a:pt x="21230" y="2336"/>
                    <a:pt x="19553" y="0"/>
                    <a:pt x="17081" y="0"/>
                  </a:cubicBezTo>
                  <a:close/>
                </a:path>
              </a:pathLst>
            </a:cu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39" name="Freeform 486"/>
            <p:cNvSpPr/>
            <p:nvPr/>
          </p:nvSpPr>
          <p:spPr>
            <a:xfrm>
              <a:off x="1445436" y="1083815"/>
              <a:ext cx="1677452" cy="2410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41" y="0"/>
                  </a:moveTo>
                  <a:lnTo>
                    <a:pt x="0" y="0"/>
                  </a:lnTo>
                  <a:lnTo>
                    <a:pt x="11873" y="20898"/>
                  </a:lnTo>
                  <a:cubicBezTo>
                    <a:pt x="12105" y="21330"/>
                    <a:pt x="12531" y="21600"/>
                    <a:pt x="12975" y="21600"/>
                  </a:cubicBezTo>
                  <a:lnTo>
                    <a:pt x="21600" y="21600"/>
                  </a:lnTo>
                  <a:lnTo>
                    <a:pt x="9997" y="1134"/>
                  </a:lnTo>
                  <a:cubicBezTo>
                    <a:pt x="9778" y="523"/>
                    <a:pt x="9038" y="71"/>
                    <a:pt x="8141" y="0"/>
                  </a:cubicBezTo>
                  <a:close/>
                </a:path>
              </a:pathLst>
            </a:custGeom>
            <a:solidFill>
              <a:srgbClr val="7EB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40" name="Freeform 488"/>
            <p:cNvSpPr/>
            <p:nvPr/>
          </p:nvSpPr>
          <p:spPr>
            <a:xfrm>
              <a:off x="2908133" y="1529728"/>
              <a:ext cx="1686458" cy="247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01" y="0"/>
                  </a:moveTo>
                  <a:lnTo>
                    <a:pt x="0" y="0"/>
                  </a:lnTo>
                  <a:lnTo>
                    <a:pt x="11848" y="20785"/>
                  </a:lnTo>
                  <a:cubicBezTo>
                    <a:pt x="12141" y="21272"/>
                    <a:pt x="12829" y="21592"/>
                    <a:pt x="13599" y="21600"/>
                  </a:cubicBezTo>
                  <a:lnTo>
                    <a:pt x="21600" y="21600"/>
                  </a:lnTo>
                  <a:lnTo>
                    <a:pt x="10060" y="1196"/>
                  </a:lnTo>
                  <a:cubicBezTo>
                    <a:pt x="9807" y="542"/>
                    <a:pt x="8986" y="66"/>
                    <a:pt x="8001" y="0"/>
                  </a:cubicBezTo>
                  <a:close/>
                </a:path>
              </a:pathLst>
            </a:custGeom>
            <a:solidFill>
              <a:srgbClr val="FFBA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0241" name="TinyPPT_8.png" descr="TinyPPT_8.png"/>
            <p:cNvPicPr>
              <a:picLocks/>
            </p:cNvPicPr>
            <p:nvPr/>
          </p:nvPicPr>
          <p:blipFill>
            <a:blip r:embed="rId2">
              <a:alphaModFix amt="85611"/>
            </a:blip>
            <a:srcRect b="49273"/>
            <a:stretch>
              <a:fillRect/>
            </a:stretch>
          </p:blipFill>
          <p:spPr>
            <a:xfrm rot="10800000" flipH="1">
              <a:off x="4070896" y="2518898"/>
              <a:ext cx="1083371" cy="730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247" name="Group"/>
          <p:cNvGrpSpPr/>
          <p:nvPr/>
        </p:nvGrpSpPr>
        <p:grpSpPr>
          <a:xfrm>
            <a:off x="4599628" y="728052"/>
            <a:ext cx="1761632" cy="875122"/>
            <a:chOff x="0" y="0"/>
            <a:chExt cx="1761631" cy="875121"/>
          </a:xfrm>
        </p:grpSpPr>
        <p:sp>
          <p:nvSpPr>
            <p:cNvPr id="10243" name="Freeform 717"/>
            <p:cNvSpPr/>
            <p:nvPr/>
          </p:nvSpPr>
          <p:spPr>
            <a:xfrm>
              <a:off x="-1" y="688066"/>
              <a:ext cx="904501" cy="18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extrusionOk="0">
                  <a:moveTo>
                    <a:pt x="19391" y="21600"/>
                  </a:moveTo>
                  <a:lnTo>
                    <a:pt x="1926" y="21600"/>
                  </a:lnTo>
                  <a:cubicBezTo>
                    <a:pt x="713" y="20812"/>
                    <a:pt x="-141" y="15336"/>
                    <a:pt x="19" y="9372"/>
                  </a:cubicBezTo>
                  <a:cubicBezTo>
                    <a:pt x="151" y="4488"/>
                    <a:pt x="933" y="645"/>
                    <a:pt x="1926" y="0"/>
                  </a:cubicBezTo>
                  <a:lnTo>
                    <a:pt x="19391" y="0"/>
                  </a:lnTo>
                  <a:cubicBezTo>
                    <a:pt x="20605" y="788"/>
                    <a:pt x="21459" y="6262"/>
                    <a:pt x="21298" y="12228"/>
                  </a:cubicBezTo>
                  <a:cubicBezTo>
                    <a:pt x="21167" y="17112"/>
                    <a:pt x="20385" y="20955"/>
                    <a:pt x="19391" y="21600"/>
                  </a:cubicBezTo>
                  <a:close/>
                </a:path>
              </a:pathLst>
            </a:cu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44" name="Freeform 721"/>
            <p:cNvSpPr/>
            <p:nvPr/>
          </p:nvSpPr>
          <p:spPr>
            <a:xfrm>
              <a:off x="650988" y="422921"/>
              <a:ext cx="110164" cy="11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597" extrusionOk="0">
                  <a:moveTo>
                    <a:pt x="20733" y="10650"/>
                  </a:moveTo>
                  <a:cubicBezTo>
                    <a:pt x="20568" y="4719"/>
                    <a:pt x="15563" y="-3"/>
                    <a:pt x="9442" y="0"/>
                  </a:cubicBezTo>
                  <a:cubicBezTo>
                    <a:pt x="3291" y="991"/>
                    <a:pt x="-867" y="6628"/>
                    <a:pt x="155" y="12591"/>
                  </a:cubicBezTo>
                  <a:cubicBezTo>
                    <a:pt x="944" y="17209"/>
                    <a:pt x="4679" y="20828"/>
                    <a:pt x="9442" y="21597"/>
                  </a:cubicBezTo>
                  <a:cubicBezTo>
                    <a:pt x="15679" y="21597"/>
                    <a:pt x="20733" y="16694"/>
                    <a:pt x="20733" y="10650"/>
                  </a:cubicBez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45" name="Freeform 722"/>
            <p:cNvSpPr/>
            <p:nvPr/>
          </p:nvSpPr>
          <p:spPr>
            <a:xfrm>
              <a:off x="1216806" y="0"/>
              <a:ext cx="544826" cy="546544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46" name="Freeform 723"/>
            <p:cNvSpPr/>
            <p:nvPr/>
          </p:nvSpPr>
          <p:spPr>
            <a:xfrm>
              <a:off x="694832" y="266965"/>
              <a:ext cx="531854" cy="22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" y="21600"/>
                  </a:moveTo>
                  <a:lnTo>
                    <a:pt x="0" y="20489"/>
                  </a:lnTo>
                  <a:lnTo>
                    <a:pt x="8561" y="0"/>
                  </a:lnTo>
                  <a:lnTo>
                    <a:pt x="21600" y="0"/>
                  </a:lnTo>
                  <a:lnTo>
                    <a:pt x="21600" y="1429"/>
                  </a:lnTo>
                  <a:lnTo>
                    <a:pt x="8824" y="1429"/>
                  </a:lnTo>
                  <a:lnTo>
                    <a:pt x="461" y="21600"/>
                  </a:ln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0252" name="Group"/>
          <p:cNvGrpSpPr/>
          <p:nvPr/>
        </p:nvGrpSpPr>
        <p:grpSpPr>
          <a:xfrm>
            <a:off x="6225550" y="1349571"/>
            <a:ext cx="1761633" cy="875122"/>
            <a:chOff x="0" y="0"/>
            <a:chExt cx="1761631" cy="875121"/>
          </a:xfrm>
        </p:grpSpPr>
        <p:sp>
          <p:nvSpPr>
            <p:cNvPr id="10248" name="Freeform 717"/>
            <p:cNvSpPr/>
            <p:nvPr/>
          </p:nvSpPr>
          <p:spPr>
            <a:xfrm>
              <a:off x="-1" y="688066"/>
              <a:ext cx="904501" cy="18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extrusionOk="0">
                  <a:moveTo>
                    <a:pt x="19391" y="21600"/>
                  </a:moveTo>
                  <a:lnTo>
                    <a:pt x="1926" y="21600"/>
                  </a:lnTo>
                  <a:cubicBezTo>
                    <a:pt x="713" y="20812"/>
                    <a:pt x="-141" y="15336"/>
                    <a:pt x="19" y="9372"/>
                  </a:cubicBezTo>
                  <a:cubicBezTo>
                    <a:pt x="151" y="4488"/>
                    <a:pt x="933" y="645"/>
                    <a:pt x="1926" y="0"/>
                  </a:cubicBezTo>
                  <a:lnTo>
                    <a:pt x="19391" y="0"/>
                  </a:lnTo>
                  <a:cubicBezTo>
                    <a:pt x="20605" y="788"/>
                    <a:pt x="21459" y="6262"/>
                    <a:pt x="21298" y="12228"/>
                  </a:cubicBezTo>
                  <a:cubicBezTo>
                    <a:pt x="21167" y="17112"/>
                    <a:pt x="20385" y="20955"/>
                    <a:pt x="19391" y="21600"/>
                  </a:cubicBezTo>
                  <a:close/>
                </a:path>
              </a:pathLst>
            </a:cu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49" name="Freeform 721"/>
            <p:cNvSpPr/>
            <p:nvPr/>
          </p:nvSpPr>
          <p:spPr>
            <a:xfrm>
              <a:off x="650988" y="422921"/>
              <a:ext cx="110164" cy="11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597" extrusionOk="0">
                  <a:moveTo>
                    <a:pt x="20733" y="10650"/>
                  </a:moveTo>
                  <a:cubicBezTo>
                    <a:pt x="20568" y="4719"/>
                    <a:pt x="15563" y="-3"/>
                    <a:pt x="9442" y="0"/>
                  </a:cubicBezTo>
                  <a:cubicBezTo>
                    <a:pt x="3291" y="991"/>
                    <a:pt x="-867" y="6628"/>
                    <a:pt x="155" y="12591"/>
                  </a:cubicBezTo>
                  <a:cubicBezTo>
                    <a:pt x="944" y="17209"/>
                    <a:pt x="4679" y="20828"/>
                    <a:pt x="9442" y="21597"/>
                  </a:cubicBezTo>
                  <a:cubicBezTo>
                    <a:pt x="15679" y="21597"/>
                    <a:pt x="20733" y="16694"/>
                    <a:pt x="20733" y="10650"/>
                  </a:cubicBez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50" name="Freeform 722"/>
            <p:cNvSpPr/>
            <p:nvPr/>
          </p:nvSpPr>
          <p:spPr>
            <a:xfrm>
              <a:off x="1216806" y="0"/>
              <a:ext cx="544826" cy="546544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51" name="Freeform 723"/>
            <p:cNvSpPr/>
            <p:nvPr/>
          </p:nvSpPr>
          <p:spPr>
            <a:xfrm>
              <a:off x="694832" y="266965"/>
              <a:ext cx="531854" cy="22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" y="21600"/>
                  </a:moveTo>
                  <a:lnTo>
                    <a:pt x="0" y="20489"/>
                  </a:lnTo>
                  <a:lnTo>
                    <a:pt x="8561" y="0"/>
                  </a:lnTo>
                  <a:lnTo>
                    <a:pt x="21600" y="0"/>
                  </a:lnTo>
                  <a:lnTo>
                    <a:pt x="21600" y="1429"/>
                  </a:lnTo>
                  <a:lnTo>
                    <a:pt x="8824" y="1429"/>
                  </a:lnTo>
                  <a:lnTo>
                    <a:pt x="461" y="21600"/>
                  </a:ln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0257" name="Group"/>
          <p:cNvGrpSpPr/>
          <p:nvPr/>
        </p:nvGrpSpPr>
        <p:grpSpPr>
          <a:xfrm>
            <a:off x="7685799" y="2390454"/>
            <a:ext cx="1761632" cy="875122"/>
            <a:chOff x="0" y="0"/>
            <a:chExt cx="1761631" cy="875121"/>
          </a:xfrm>
        </p:grpSpPr>
        <p:sp>
          <p:nvSpPr>
            <p:cNvPr id="10253" name="Freeform 717"/>
            <p:cNvSpPr/>
            <p:nvPr/>
          </p:nvSpPr>
          <p:spPr>
            <a:xfrm>
              <a:off x="-1" y="688066"/>
              <a:ext cx="904501" cy="18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extrusionOk="0">
                  <a:moveTo>
                    <a:pt x="19391" y="21600"/>
                  </a:moveTo>
                  <a:lnTo>
                    <a:pt x="1926" y="21600"/>
                  </a:lnTo>
                  <a:cubicBezTo>
                    <a:pt x="713" y="20812"/>
                    <a:pt x="-141" y="15336"/>
                    <a:pt x="19" y="9372"/>
                  </a:cubicBezTo>
                  <a:cubicBezTo>
                    <a:pt x="151" y="4488"/>
                    <a:pt x="933" y="645"/>
                    <a:pt x="1926" y="0"/>
                  </a:cubicBezTo>
                  <a:lnTo>
                    <a:pt x="19391" y="0"/>
                  </a:lnTo>
                  <a:cubicBezTo>
                    <a:pt x="20605" y="788"/>
                    <a:pt x="21459" y="6262"/>
                    <a:pt x="21298" y="12228"/>
                  </a:cubicBezTo>
                  <a:cubicBezTo>
                    <a:pt x="21167" y="17112"/>
                    <a:pt x="20385" y="20955"/>
                    <a:pt x="19391" y="21600"/>
                  </a:cubicBezTo>
                  <a:close/>
                </a:path>
              </a:pathLst>
            </a:cu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54" name="Freeform 721"/>
            <p:cNvSpPr/>
            <p:nvPr/>
          </p:nvSpPr>
          <p:spPr>
            <a:xfrm>
              <a:off x="650988" y="422921"/>
              <a:ext cx="110164" cy="11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597" extrusionOk="0">
                  <a:moveTo>
                    <a:pt x="20733" y="10650"/>
                  </a:moveTo>
                  <a:cubicBezTo>
                    <a:pt x="20568" y="4719"/>
                    <a:pt x="15563" y="-3"/>
                    <a:pt x="9442" y="0"/>
                  </a:cubicBezTo>
                  <a:cubicBezTo>
                    <a:pt x="3291" y="991"/>
                    <a:pt x="-867" y="6628"/>
                    <a:pt x="155" y="12591"/>
                  </a:cubicBezTo>
                  <a:cubicBezTo>
                    <a:pt x="944" y="17209"/>
                    <a:pt x="4679" y="20828"/>
                    <a:pt x="9442" y="21597"/>
                  </a:cubicBezTo>
                  <a:cubicBezTo>
                    <a:pt x="15679" y="21597"/>
                    <a:pt x="20733" y="16694"/>
                    <a:pt x="20733" y="10650"/>
                  </a:cubicBez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55" name="Freeform 722"/>
            <p:cNvSpPr/>
            <p:nvPr/>
          </p:nvSpPr>
          <p:spPr>
            <a:xfrm>
              <a:off x="1216806" y="0"/>
              <a:ext cx="544826" cy="546544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56" name="Freeform 723"/>
            <p:cNvSpPr/>
            <p:nvPr/>
          </p:nvSpPr>
          <p:spPr>
            <a:xfrm>
              <a:off x="694832" y="266965"/>
              <a:ext cx="531854" cy="22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" y="21600"/>
                  </a:moveTo>
                  <a:lnTo>
                    <a:pt x="0" y="20489"/>
                  </a:lnTo>
                  <a:lnTo>
                    <a:pt x="8561" y="0"/>
                  </a:lnTo>
                  <a:lnTo>
                    <a:pt x="21600" y="0"/>
                  </a:lnTo>
                  <a:lnTo>
                    <a:pt x="21600" y="1429"/>
                  </a:lnTo>
                  <a:lnTo>
                    <a:pt x="8824" y="1429"/>
                  </a:lnTo>
                  <a:lnTo>
                    <a:pt x="461" y="21600"/>
                  </a:ln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0262" name="Group"/>
          <p:cNvGrpSpPr/>
          <p:nvPr/>
        </p:nvGrpSpPr>
        <p:grpSpPr>
          <a:xfrm rot="10800000">
            <a:off x="4635813" y="4700161"/>
            <a:ext cx="2267375" cy="1199456"/>
            <a:chOff x="0" y="0"/>
            <a:chExt cx="1761631" cy="875121"/>
          </a:xfrm>
        </p:grpSpPr>
        <p:sp>
          <p:nvSpPr>
            <p:cNvPr id="10258" name="Freeform 717"/>
            <p:cNvSpPr/>
            <p:nvPr/>
          </p:nvSpPr>
          <p:spPr>
            <a:xfrm>
              <a:off x="-1" y="688066"/>
              <a:ext cx="904501" cy="18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extrusionOk="0">
                  <a:moveTo>
                    <a:pt x="19391" y="21600"/>
                  </a:moveTo>
                  <a:lnTo>
                    <a:pt x="1926" y="21600"/>
                  </a:lnTo>
                  <a:cubicBezTo>
                    <a:pt x="713" y="20812"/>
                    <a:pt x="-141" y="15336"/>
                    <a:pt x="19" y="9372"/>
                  </a:cubicBezTo>
                  <a:cubicBezTo>
                    <a:pt x="151" y="4488"/>
                    <a:pt x="933" y="645"/>
                    <a:pt x="1926" y="0"/>
                  </a:cubicBezTo>
                  <a:lnTo>
                    <a:pt x="19391" y="0"/>
                  </a:lnTo>
                  <a:cubicBezTo>
                    <a:pt x="20605" y="788"/>
                    <a:pt x="21459" y="6262"/>
                    <a:pt x="21298" y="12228"/>
                  </a:cubicBezTo>
                  <a:cubicBezTo>
                    <a:pt x="21167" y="17112"/>
                    <a:pt x="20385" y="20955"/>
                    <a:pt x="19391" y="21600"/>
                  </a:cubicBezTo>
                  <a:close/>
                </a:path>
              </a:pathLst>
            </a:cu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59" name="Freeform 721"/>
            <p:cNvSpPr/>
            <p:nvPr/>
          </p:nvSpPr>
          <p:spPr>
            <a:xfrm>
              <a:off x="650988" y="422921"/>
              <a:ext cx="110164" cy="11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597" extrusionOk="0">
                  <a:moveTo>
                    <a:pt x="20733" y="10650"/>
                  </a:moveTo>
                  <a:cubicBezTo>
                    <a:pt x="20568" y="4719"/>
                    <a:pt x="15563" y="-3"/>
                    <a:pt x="9442" y="0"/>
                  </a:cubicBezTo>
                  <a:cubicBezTo>
                    <a:pt x="3291" y="991"/>
                    <a:pt x="-867" y="6628"/>
                    <a:pt x="155" y="12591"/>
                  </a:cubicBezTo>
                  <a:cubicBezTo>
                    <a:pt x="944" y="17209"/>
                    <a:pt x="4679" y="20828"/>
                    <a:pt x="9442" y="21597"/>
                  </a:cubicBezTo>
                  <a:cubicBezTo>
                    <a:pt x="15679" y="21597"/>
                    <a:pt x="20733" y="16694"/>
                    <a:pt x="20733" y="10650"/>
                  </a:cubicBez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60" name="Freeform 722"/>
            <p:cNvSpPr/>
            <p:nvPr/>
          </p:nvSpPr>
          <p:spPr>
            <a:xfrm>
              <a:off x="1216806" y="0"/>
              <a:ext cx="544826" cy="546544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61" name="Freeform 723"/>
            <p:cNvSpPr/>
            <p:nvPr/>
          </p:nvSpPr>
          <p:spPr>
            <a:xfrm>
              <a:off x="694832" y="266965"/>
              <a:ext cx="531854" cy="22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" y="21600"/>
                  </a:moveTo>
                  <a:lnTo>
                    <a:pt x="0" y="20489"/>
                  </a:lnTo>
                  <a:lnTo>
                    <a:pt x="8561" y="0"/>
                  </a:lnTo>
                  <a:lnTo>
                    <a:pt x="21600" y="0"/>
                  </a:lnTo>
                  <a:lnTo>
                    <a:pt x="21600" y="1429"/>
                  </a:lnTo>
                  <a:lnTo>
                    <a:pt x="8824" y="1429"/>
                  </a:lnTo>
                  <a:lnTo>
                    <a:pt x="461" y="21600"/>
                  </a:ln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0267" name="Group"/>
          <p:cNvGrpSpPr/>
          <p:nvPr/>
        </p:nvGrpSpPr>
        <p:grpSpPr>
          <a:xfrm rot="10800000">
            <a:off x="3249791" y="4141992"/>
            <a:ext cx="1761633" cy="875122"/>
            <a:chOff x="0" y="0"/>
            <a:chExt cx="1761631" cy="875121"/>
          </a:xfrm>
        </p:grpSpPr>
        <p:sp>
          <p:nvSpPr>
            <p:cNvPr id="10263" name="Freeform 717"/>
            <p:cNvSpPr/>
            <p:nvPr/>
          </p:nvSpPr>
          <p:spPr>
            <a:xfrm>
              <a:off x="-1" y="688066"/>
              <a:ext cx="904501" cy="18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extrusionOk="0">
                  <a:moveTo>
                    <a:pt x="19391" y="21600"/>
                  </a:moveTo>
                  <a:lnTo>
                    <a:pt x="1926" y="21600"/>
                  </a:lnTo>
                  <a:cubicBezTo>
                    <a:pt x="713" y="20812"/>
                    <a:pt x="-141" y="15336"/>
                    <a:pt x="19" y="9372"/>
                  </a:cubicBezTo>
                  <a:cubicBezTo>
                    <a:pt x="151" y="4488"/>
                    <a:pt x="933" y="645"/>
                    <a:pt x="1926" y="0"/>
                  </a:cubicBezTo>
                  <a:lnTo>
                    <a:pt x="19391" y="0"/>
                  </a:lnTo>
                  <a:cubicBezTo>
                    <a:pt x="20605" y="788"/>
                    <a:pt x="21459" y="6262"/>
                    <a:pt x="21298" y="12228"/>
                  </a:cubicBezTo>
                  <a:cubicBezTo>
                    <a:pt x="21167" y="17112"/>
                    <a:pt x="20385" y="20955"/>
                    <a:pt x="19391" y="21600"/>
                  </a:cubicBezTo>
                  <a:close/>
                </a:path>
              </a:pathLst>
            </a:cu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64" name="Freeform 721"/>
            <p:cNvSpPr/>
            <p:nvPr/>
          </p:nvSpPr>
          <p:spPr>
            <a:xfrm>
              <a:off x="650988" y="422921"/>
              <a:ext cx="110164" cy="11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597" extrusionOk="0">
                  <a:moveTo>
                    <a:pt x="20733" y="10650"/>
                  </a:moveTo>
                  <a:cubicBezTo>
                    <a:pt x="20568" y="4719"/>
                    <a:pt x="15563" y="-3"/>
                    <a:pt x="9442" y="0"/>
                  </a:cubicBezTo>
                  <a:cubicBezTo>
                    <a:pt x="3291" y="991"/>
                    <a:pt x="-867" y="6628"/>
                    <a:pt x="155" y="12591"/>
                  </a:cubicBezTo>
                  <a:cubicBezTo>
                    <a:pt x="944" y="17209"/>
                    <a:pt x="4679" y="20828"/>
                    <a:pt x="9442" y="21597"/>
                  </a:cubicBezTo>
                  <a:cubicBezTo>
                    <a:pt x="15679" y="21597"/>
                    <a:pt x="20733" y="16694"/>
                    <a:pt x="20733" y="10650"/>
                  </a:cubicBez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65" name="Freeform 722"/>
            <p:cNvSpPr/>
            <p:nvPr/>
          </p:nvSpPr>
          <p:spPr>
            <a:xfrm>
              <a:off x="1216806" y="0"/>
              <a:ext cx="544826" cy="546544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66" name="Freeform 723"/>
            <p:cNvSpPr/>
            <p:nvPr/>
          </p:nvSpPr>
          <p:spPr>
            <a:xfrm>
              <a:off x="694832" y="266965"/>
              <a:ext cx="531854" cy="22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" y="21600"/>
                  </a:moveTo>
                  <a:lnTo>
                    <a:pt x="0" y="20489"/>
                  </a:lnTo>
                  <a:lnTo>
                    <a:pt x="8561" y="0"/>
                  </a:lnTo>
                  <a:lnTo>
                    <a:pt x="21600" y="0"/>
                  </a:lnTo>
                  <a:lnTo>
                    <a:pt x="21600" y="1429"/>
                  </a:lnTo>
                  <a:lnTo>
                    <a:pt x="8824" y="1429"/>
                  </a:lnTo>
                  <a:lnTo>
                    <a:pt x="461" y="21600"/>
                  </a:ln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0272" name="Group"/>
          <p:cNvGrpSpPr/>
          <p:nvPr/>
        </p:nvGrpSpPr>
        <p:grpSpPr>
          <a:xfrm rot="10800000">
            <a:off x="6126693" y="5124708"/>
            <a:ext cx="2303136" cy="1319440"/>
            <a:chOff x="0" y="0"/>
            <a:chExt cx="1761631" cy="875121"/>
          </a:xfrm>
        </p:grpSpPr>
        <p:sp>
          <p:nvSpPr>
            <p:cNvPr id="10268" name="Freeform 717"/>
            <p:cNvSpPr/>
            <p:nvPr/>
          </p:nvSpPr>
          <p:spPr>
            <a:xfrm>
              <a:off x="-1" y="688066"/>
              <a:ext cx="904501" cy="18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extrusionOk="0">
                  <a:moveTo>
                    <a:pt x="19391" y="21600"/>
                  </a:moveTo>
                  <a:lnTo>
                    <a:pt x="1926" y="21600"/>
                  </a:lnTo>
                  <a:cubicBezTo>
                    <a:pt x="713" y="20812"/>
                    <a:pt x="-141" y="15336"/>
                    <a:pt x="19" y="9372"/>
                  </a:cubicBezTo>
                  <a:cubicBezTo>
                    <a:pt x="151" y="4488"/>
                    <a:pt x="933" y="645"/>
                    <a:pt x="1926" y="0"/>
                  </a:cubicBezTo>
                  <a:lnTo>
                    <a:pt x="19391" y="0"/>
                  </a:lnTo>
                  <a:cubicBezTo>
                    <a:pt x="20605" y="788"/>
                    <a:pt x="21459" y="6262"/>
                    <a:pt x="21298" y="12228"/>
                  </a:cubicBezTo>
                  <a:cubicBezTo>
                    <a:pt x="21167" y="17112"/>
                    <a:pt x="20385" y="20955"/>
                    <a:pt x="19391" y="21600"/>
                  </a:cubicBezTo>
                  <a:close/>
                </a:path>
              </a:pathLst>
            </a:cu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69" name="Freeform 721"/>
            <p:cNvSpPr/>
            <p:nvPr/>
          </p:nvSpPr>
          <p:spPr>
            <a:xfrm>
              <a:off x="650988" y="422921"/>
              <a:ext cx="110164" cy="11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597" extrusionOk="0">
                  <a:moveTo>
                    <a:pt x="20733" y="10650"/>
                  </a:moveTo>
                  <a:cubicBezTo>
                    <a:pt x="20568" y="4719"/>
                    <a:pt x="15563" y="-3"/>
                    <a:pt x="9442" y="0"/>
                  </a:cubicBezTo>
                  <a:cubicBezTo>
                    <a:pt x="3291" y="991"/>
                    <a:pt x="-867" y="6628"/>
                    <a:pt x="155" y="12591"/>
                  </a:cubicBezTo>
                  <a:cubicBezTo>
                    <a:pt x="944" y="17209"/>
                    <a:pt x="4679" y="20828"/>
                    <a:pt x="9442" y="21597"/>
                  </a:cubicBezTo>
                  <a:cubicBezTo>
                    <a:pt x="15679" y="21597"/>
                    <a:pt x="20733" y="16694"/>
                    <a:pt x="20733" y="10650"/>
                  </a:cubicBez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70" name="Freeform 722"/>
            <p:cNvSpPr/>
            <p:nvPr/>
          </p:nvSpPr>
          <p:spPr>
            <a:xfrm>
              <a:off x="1216806" y="0"/>
              <a:ext cx="544826" cy="546544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71" name="Freeform 723"/>
            <p:cNvSpPr/>
            <p:nvPr/>
          </p:nvSpPr>
          <p:spPr>
            <a:xfrm>
              <a:off x="694832" y="266965"/>
              <a:ext cx="531854" cy="22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" y="21600"/>
                  </a:moveTo>
                  <a:lnTo>
                    <a:pt x="0" y="20489"/>
                  </a:lnTo>
                  <a:lnTo>
                    <a:pt x="8561" y="0"/>
                  </a:lnTo>
                  <a:lnTo>
                    <a:pt x="21600" y="0"/>
                  </a:lnTo>
                  <a:lnTo>
                    <a:pt x="21600" y="1429"/>
                  </a:lnTo>
                  <a:lnTo>
                    <a:pt x="8824" y="1429"/>
                  </a:lnTo>
                  <a:lnTo>
                    <a:pt x="461" y="21600"/>
                  </a:ln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0274" name="Google Shape;47;p1"/>
          <p:cNvSpPr txBox="1"/>
          <p:nvPr/>
        </p:nvSpPr>
        <p:spPr>
          <a:xfrm rot="4123332">
            <a:off x="3221303" y="2663681"/>
            <a:ext cx="1964839" cy="400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 numCol="1" anchor="t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IN" dirty="0"/>
              <a:t>FIRMS</a:t>
            </a:r>
            <a:r>
              <a:rPr dirty="0"/>
              <a:t>     </a:t>
            </a:r>
          </a:p>
        </p:txBody>
      </p:sp>
      <p:sp>
        <p:nvSpPr>
          <p:cNvPr id="10277" name="Freeform 43"/>
          <p:cNvSpPr/>
          <p:nvPr/>
        </p:nvSpPr>
        <p:spPr>
          <a:xfrm>
            <a:off x="9016493" y="2489991"/>
            <a:ext cx="302655" cy="32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9" h="20328" extrusionOk="0">
                <a:moveTo>
                  <a:pt x="5626" y="9581"/>
                </a:moveTo>
                <a:cubicBezTo>
                  <a:pt x="3796" y="8799"/>
                  <a:pt x="551" y="9400"/>
                  <a:pt x="551" y="9400"/>
                </a:cubicBezTo>
                <a:cubicBezTo>
                  <a:pt x="-851" y="12949"/>
                  <a:pt x="866" y="18341"/>
                  <a:pt x="866" y="18341"/>
                </a:cubicBezTo>
                <a:cubicBezTo>
                  <a:pt x="3053" y="19845"/>
                  <a:pt x="6261" y="18942"/>
                  <a:pt x="6261" y="18942"/>
                </a:cubicBezTo>
                <a:cubicBezTo>
                  <a:pt x="5091" y="15918"/>
                  <a:pt x="5626" y="9581"/>
                  <a:pt x="5626" y="9581"/>
                </a:cubicBezTo>
                <a:close/>
                <a:moveTo>
                  <a:pt x="20611" y="12145"/>
                </a:moveTo>
                <a:cubicBezTo>
                  <a:pt x="20749" y="11589"/>
                  <a:pt x="20371" y="11035"/>
                  <a:pt x="19766" y="10907"/>
                </a:cubicBezTo>
                <a:cubicBezTo>
                  <a:pt x="19696" y="10893"/>
                  <a:pt x="19625" y="10884"/>
                  <a:pt x="19553" y="10882"/>
                </a:cubicBezTo>
                <a:cubicBezTo>
                  <a:pt x="20617" y="10915"/>
                  <a:pt x="20540" y="9592"/>
                  <a:pt x="20540" y="9592"/>
                </a:cubicBezTo>
                <a:cubicBezTo>
                  <a:pt x="20153" y="6814"/>
                  <a:pt x="17212" y="8066"/>
                  <a:pt x="15412" y="7716"/>
                </a:cubicBezTo>
                <a:cubicBezTo>
                  <a:pt x="13611" y="7366"/>
                  <a:pt x="14384" y="6136"/>
                  <a:pt x="14384" y="6136"/>
                </a:cubicBezTo>
                <a:cubicBezTo>
                  <a:pt x="15738" y="5454"/>
                  <a:pt x="16790" y="4357"/>
                  <a:pt x="17355" y="3035"/>
                </a:cubicBezTo>
                <a:cubicBezTo>
                  <a:pt x="18442" y="-596"/>
                  <a:pt x="16214" y="44"/>
                  <a:pt x="16214" y="44"/>
                </a:cubicBezTo>
                <a:cubicBezTo>
                  <a:pt x="15709" y="1012"/>
                  <a:pt x="11823" y="4533"/>
                  <a:pt x="10272" y="5457"/>
                </a:cubicBezTo>
                <a:cubicBezTo>
                  <a:pt x="8276" y="6639"/>
                  <a:pt x="6564" y="9635"/>
                  <a:pt x="6564" y="9635"/>
                </a:cubicBezTo>
                <a:cubicBezTo>
                  <a:pt x="5970" y="13015"/>
                  <a:pt x="7159" y="18778"/>
                  <a:pt x="7159" y="18778"/>
                </a:cubicBezTo>
                <a:cubicBezTo>
                  <a:pt x="11235" y="21004"/>
                  <a:pt x="16529" y="20178"/>
                  <a:pt x="16529" y="20178"/>
                </a:cubicBezTo>
                <a:cubicBezTo>
                  <a:pt x="18638" y="19763"/>
                  <a:pt x="18906" y="18330"/>
                  <a:pt x="18906" y="18330"/>
                </a:cubicBezTo>
                <a:cubicBezTo>
                  <a:pt x="19226" y="17236"/>
                  <a:pt x="18311" y="17089"/>
                  <a:pt x="18311" y="17089"/>
                </a:cubicBezTo>
                <a:cubicBezTo>
                  <a:pt x="19850" y="17258"/>
                  <a:pt x="20094" y="15574"/>
                  <a:pt x="20094" y="15574"/>
                </a:cubicBezTo>
                <a:cubicBezTo>
                  <a:pt x="20545" y="14070"/>
                  <a:pt x="19422" y="13933"/>
                  <a:pt x="19422" y="13933"/>
                </a:cubicBezTo>
                <a:cubicBezTo>
                  <a:pt x="20480" y="14032"/>
                  <a:pt x="20611" y="12145"/>
                  <a:pt x="20611" y="121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78" name="Freeform 45"/>
          <p:cNvSpPr/>
          <p:nvPr/>
        </p:nvSpPr>
        <p:spPr>
          <a:xfrm>
            <a:off x="7523326" y="1480248"/>
            <a:ext cx="383595" cy="258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9" y="4121"/>
                </a:moveTo>
                <a:lnTo>
                  <a:pt x="3188" y="18243"/>
                </a:lnTo>
                <a:lnTo>
                  <a:pt x="21600" y="14121"/>
                </a:lnTo>
                <a:lnTo>
                  <a:pt x="20151" y="0"/>
                </a:lnTo>
                <a:close/>
                <a:moveTo>
                  <a:pt x="12177" y="14050"/>
                </a:moveTo>
                <a:cubicBezTo>
                  <a:pt x="10331" y="14470"/>
                  <a:pt x="8605" y="12597"/>
                  <a:pt x="8321" y="9868"/>
                </a:cubicBezTo>
                <a:cubicBezTo>
                  <a:pt x="8037" y="7138"/>
                  <a:pt x="9303" y="4586"/>
                  <a:pt x="11149" y="4166"/>
                </a:cubicBezTo>
                <a:cubicBezTo>
                  <a:pt x="12995" y="3746"/>
                  <a:pt x="14721" y="5619"/>
                  <a:pt x="15005" y="8348"/>
                </a:cubicBezTo>
                <a:cubicBezTo>
                  <a:pt x="15005" y="8356"/>
                  <a:pt x="15006" y="8364"/>
                  <a:pt x="15007" y="8371"/>
                </a:cubicBezTo>
                <a:cubicBezTo>
                  <a:pt x="15272" y="11086"/>
                  <a:pt x="14010" y="13610"/>
                  <a:pt x="12177" y="14029"/>
                </a:cubicBezTo>
                <a:close/>
                <a:moveTo>
                  <a:pt x="1328" y="5793"/>
                </a:moveTo>
                <a:lnTo>
                  <a:pt x="845" y="5900"/>
                </a:lnTo>
                <a:lnTo>
                  <a:pt x="2294" y="20021"/>
                </a:lnTo>
                <a:lnTo>
                  <a:pt x="20702" y="15893"/>
                </a:lnTo>
                <a:lnTo>
                  <a:pt x="20629" y="15179"/>
                </a:lnTo>
                <a:lnTo>
                  <a:pt x="2705" y="19200"/>
                </a:lnTo>
                <a:close/>
                <a:moveTo>
                  <a:pt x="483" y="7364"/>
                </a:moveTo>
                <a:lnTo>
                  <a:pt x="0" y="7471"/>
                </a:lnTo>
                <a:lnTo>
                  <a:pt x="1449" y="21600"/>
                </a:lnTo>
                <a:lnTo>
                  <a:pt x="19852" y="17450"/>
                </a:lnTo>
                <a:lnTo>
                  <a:pt x="19779" y="16736"/>
                </a:lnTo>
                <a:lnTo>
                  <a:pt x="1855" y="20757"/>
                </a:lnTo>
                <a:close/>
                <a:moveTo>
                  <a:pt x="11993" y="8479"/>
                </a:moveTo>
                <a:cubicBezTo>
                  <a:pt x="11375" y="8279"/>
                  <a:pt x="11099" y="8150"/>
                  <a:pt x="11056" y="7721"/>
                </a:cubicBezTo>
                <a:cubicBezTo>
                  <a:pt x="11013" y="7293"/>
                  <a:pt x="11206" y="7007"/>
                  <a:pt x="11650" y="6929"/>
                </a:cubicBezTo>
                <a:cubicBezTo>
                  <a:pt x="11973" y="6857"/>
                  <a:pt x="12304" y="6893"/>
                  <a:pt x="12616" y="7036"/>
                </a:cubicBezTo>
                <a:lnTo>
                  <a:pt x="12722" y="5764"/>
                </a:lnTo>
                <a:cubicBezTo>
                  <a:pt x="12381" y="5632"/>
                  <a:pt x="12024" y="5600"/>
                  <a:pt x="11674" y="5671"/>
                </a:cubicBezTo>
                <a:lnTo>
                  <a:pt x="11587" y="4836"/>
                </a:lnTo>
                <a:lnTo>
                  <a:pt x="10868" y="4993"/>
                </a:lnTo>
                <a:lnTo>
                  <a:pt x="10964" y="5921"/>
                </a:lnTo>
                <a:cubicBezTo>
                  <a:pt x="10343" y="6208"/>
                  <a:pt x="9949" y="7109"/>
                  <a:pt x="10027" y="8064"/>
                </a:cubicBezTo>
                <a:cubicBezTo>
                  <a:pt x="10124" y="9036"/>
                  <a:pt x="10679" y="9543"/>
                  <a:pt x="11476" y="9764"/>
                </a:cubicBezTo>
                <a:cubicBezTo>
                  <a:pt x="12046" y="9929"/>
                  <a:pt x="12288" y="10121"/>
                  <a:pt x="12331" y="10536"/>
                </a:cubicBezTo>
                <a:cubicBezTo>
                  <a:pt x="12375" y="10950"/>
                  <a:pt x="12157" y="11314"/>
                  <a:pt x="11684" y="11421"/>
                </a:cubicBezTo>
                <a:cubicBezTo>
                  <a:pt x="11289" y="11502"/>
                  <a:pt x="10888" y="11446"/>
                  <a:pt x="10510" y="11257"/>
                </a:cubicBezTo>
                <a:lnTo>
                  <a:pt x="10428" y="12557"/>
                </a:lnTo>
                <a:cubicBezTo>
                  <a:pt x="10828" y="12736"/>
                  <a:pt x="11250" y="12787"/>
                  <a:pt x="11665" y="12707"/>
                </a:cubicBezTo>
                <a:lnTo>
                  <a:pt x="11737" y="13421"/>
                </a:lnTo>
                <a:lnTo>
                  <a:pt x="12457" y="13257"/>
                </a:lnTo>
                <a:lnTo>
                  <a:pt x="12375" y="12486"/>
                </a:lnTo>
                <a:cubicBezTo>
                  <a:pt x="13040" y="12204"/>
                  <a:pt x="13464" y="11242"/>
                  <a:pt x="13370" y="10229"/>
                </a:cubicBezTo>
                <a:cubicBezTo>
                  <a:pt x="13273" y="9250"/>
                  <a:pt x="12833" y="8714"/>
                  <a:pt x="11993" y="845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79" name="Freeform 41"/>
          <p:cNvSpPr/>
          <p:nvPr/>
        </p:nvSpPr>
        <p:spPr>
          <a:xfrm>
            <a:off x="5904354" y="831383"/>
            <a:ext cx="330201" cy="329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6" y="0"/>
                </a:moveTo>
                <a:lnTo>
                  <a:pt x="18229" y="0"/>
                </a:lnTo>
                <a:cubicBezTo>
                  <a:pt x="18066" y="0"/>
                  <a:pt x="17908" y="57"/>
                  <a:pt x="17783" y="162"/>
                </a:cubicBezTo>
                <a:lnTo>
                  <a:pt x="8469" y="8331"/>
                </a:lnTo>
                <a:cubicBezTo>
                  <a:pt x="7904" y="8205"/>
                  <a:pt x="7329" y="8125"/>
                  <a:pt x="6751" y="8093"/>
                </a:cubicBezTo>
                <a:cubicBezTo>
                  <a:pt x="3022" y="8093"/>
                  <a:pt x="0" y="11117"/>
                  <a:pt x="0" y="14847"/>
                </a:cubicBezTo>
                <a:cubicBezTo>
                  <a:pt x="0" y="18576"/>
                  <a:pt x="3022" y="21600"/>
                  <a:pt x="6751" y="21600"/>
                </a:cubicBezTo>
                <a:cubicBezTo>
                  <a:pt x="10479" y="21600"/>
                  <a:pt x="13501" y="18576"/>
                  <a:pt x="13501" y="14847"/>
                </a:cubicBezTo>
                <a:cubicBezTo>
                  <a:pt x="13514" y="14005"/>
                  <a:pt x="13362" y="13170"/>
                  <a:pt x="13055" y="12386"/>
                </a:cubicBezTo>
                <a:lnTo>
                  <a:pt x="15353" y="11608"/>
                </a:lnTo>
                <a:cubicBezTo>
                  <a:pt x="15631" y="11512"/>
                  <a:pt x="15816" y="11247"/>
                  <a:pt x="15808" y="10952"/>
                </a:cubicBezTo>
                <a:lnTo>
                  <a:pt x="15751" y="8388"/>
                </a:lnTo>
                <a:lnTo>
                  <a:pt x="18334" y="8207"/>
                </a:lnTo>
                <a:cubicBezTo>
                  <a:pt x="18679" y="8187"/>
                  <a:pt x="18951" y="7907"/>
                  <a:pt x="18960" y="7561"/>
                </a:cubicBezTo>
                <a:lnTo>
                  <a:pt x="19055" y="4484"/>
                </a:lnTo>
                <a:lnTo>
                  <a:pt x="21078" y="4028"/>
                </a:lnTo>
                <a:cubicBezTo>
                  <a:pt x="21383" y="3957"/>
                  <a:pt x="21599" y="3686"/>
                  <a:pt x="21600" y="3372"/>
                </a:cubicBezTo>
                <a:lnTo>
                  <a:pt x="21600" y="675"/>
                </a:lnTo>
                <a:cubicBezTo>
                  <a:pt x="21600" y="302"/>
                  <a:pt x="21298" y="0"/>
                  <a:pt x="20926" y="0"/>
                </a:cubicBezTo>
                <a:moveTo>
                  <a:pt x="4728" y="14847"/>
                </a:moveTo>
                <a:cubicBezTo>
                  <a:pt x="5850" y="14841"/>
                  <a:pt x="6764" y="15747"/>
                  <a:pt x="6770" y="16870"/>
                </a:cubicBezTo>
                <a:cubicBezTo>
                  <a:pt x="6775" y="17992"/>
                  <a:pt x="5869" y="18907"/>
                  <a:pt x="4747" y="18912"/>
                </a:cubicBezTo>
                <a:cubicBezTo>
                  <a:pt x="3625" y="18917"/>
                  <a:pt x="2711" y="18011"/>
                  <a:pt x="2706" y="16889"/>
                </a:cubicBezTo>
                <a:cubicBezTo>
                  <a:pt x="2706" y="16882"/>
                  <a:pt x="2706" y="16876"/>
                  <a:pt x="2706" y="16870"/>
                </a:cubicBezTo>
                <a:cubicBezTo>
                  <a:pt x="2706" y="15752"/>
                  <a:pt x="3611" y="14847"/>
                  <a:pt x="4728" y="1484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80" name="Google Shape;48;p1"/>
          <p:cNvSpPr txBox="1"/>
          <p:nvPr/>
        </p:nvSpPr>
        <p:spPr>
          <a:xfrm rot="21600000">
            <a:off x="7537569" y="3070267"/>
            <a:ext cx="1202432" cy="23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IN" dirty="0"/>
              <a:t>CRM</a:t>
            </a:r>
            <a:r>
              <a:rPr dirty="0"/>
              <a:t>     </a:t>
            </a:r>
          </a:p>
        </p:txBody>
      </p:sp>
      <p:sp>
        <p:nvSpPr>
          <p:cNvPr id="10281" name="TextBox 52"/>
          <p:cNvSpPr txBox="1"/>
          <p:nvPr/>
        </p:nvSpPr>
        <p:spPr>
          <a:xfrm>
            <a:off x="6270459" y="5581150"/>
            <a:ext cx="76022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01</a:t>
            </a:r>
          </a:p>
        </p:txBody>
      </p:sp>
      <p:grpSp>
        <p:nvGrpSpPr>
          <p:cNvPr id="10284" name="Group"/>
          <p:cNvGrpSpPr/>
          <p:nvPr/>
        </p:nvGrpSpPr>
        <p:grpSpPr>
          <a:xfrm rot="4123332">
            <a:off x="4770461" y="2681484"/>
            <a:ext cx="1459664" cy="886296"/>
            <a:chOff x="-285460" y="-110096"/>
            <a:chExt cx="1452860" cy="886293"/>
          </a:xfrm>
        </p:grpSpPr>
        <p:sp>
          <p:nvSpPr>
            <p:cNvPr id="10282" name="Google Shape;47;p1"/>
            <p:cNvSpPr txBox="1"/>
            <p:nvPr/>
          </p:nvSpPr>
          <p:spPr>
            <a:xfrm>
              <a:off x="-285460" y="45859"/>
              <a:ext cx="1452860" cy="730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r>
                <a:rPr lang="en-IN" dirty="0"/>
                <a:t>MULTI USERS</a:t>
              </a:r>
              <a:endParaRPr dirty="0"/>
            </a:p>
          </p:txBody>
        </p:sp>
        <p:sp>
          <p:nvSpPr>
            <p:cNvPr id="10283" name="Google Shape;48;p1"/>
            <p:cNvSpPr txBox="1"/>
            <p:nvPr/>
          </p:nvSpPr>
          <p:spPr>
            <a:xfrm>
              <a:off x="-94614" y="-110096"/>
              <a:ext cx="1202432" cy="261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r>
                <a:rPr dirty="0"/>
                <a:t>   </a:t>
              </a:r>
            </a:p>
          </p:txBody>
        </p:sp>
      </p:grpSp>
      <p:grpSp>
        <p:nvGrpSpPr>
          <p:cNvPr id="10287" name="Group"/>
          <p:cNvGrpSpPr/>
          <p:nvPr/>
        </p:nvGrpSpPr>
        <p:grpSpPr>
          <a:xfrm rot="4123332">
            <a:off x="6218841" y="3550350"/>
            <a:ext cx="1787593" cy="590638"/>
            <a:chOff x="0" y="10166"/>
            <a:chExt cx="1787592" cy="590636"/>
          </a:xfrm>
        </p:grpSpPr>
        <p:sp>
          <p:nvSpPr>
            <p:cNvPr id="10285" name="Google Shape;47;p1"/>
            <p:cNvSpPr txBox="1"/>
            <p:nvPr/>
          </p:nvSpPr>
          <p:spPr>
            <a:xfrm>
              <a:off x="23057" y="200737"/>
              <a:ext cx="1764535" cy="400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r>
                <a:rPr lang="en-IN" dirty="0"/>
                <a:t>END USER</a:t>
              </a:r>
              <a:r>
                <a:rPr dirty="0"/>
                <a:t>     </a:t>
              </a:r>
            </a:p>
          </p:txBody>
        </p:sp>
        <p:sp>
          <p:nvSpPr>
            <p:cNvPr id="10286" name="Google Shape;48;p1"/>
            <p:cNvSpPr txBox="1"/>
            <p:nvPr/>
          </p:nvSpPr>
          <p:spPr>
            <a:xfrm>
              <a:off x="0" y="10166"/>
              <a:ext cx="1202432" cy="261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r>
                <a:rPr dirty="0"/>
                <a:t>     </a:t>
              </a:r>
            </a:p>
          </p:txBody>
        </p:sp>
      </p:grpSp>
      <p:sp>
        <p:nvSpPr>
          <p:cNvPr id="10288" name="TextBox 52"/>
          <p:cNvSpPr txBox="1"/>
          <p:nvPr/>
        </p:nvSpPr>
        <p:spPr>
          <a:xfrm>
            <a:off x="4599963" y="5060665"/>
            <a:ext cx="76022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02</a:t>
            </a:r>
          </a:p>
        </p:txBody>
      </p:sp>
      <p:sp>
        <p:nvSpPr>
          <p:cNvPr id="10289" name="TextBox 52"/>
          <p:cNvSpPr txBox="1"/>
          <p:nvPr/>
        </p:nvSpPr>
        <p:spPr>
          <a:xfrm>
            <a:off x="3139008" y="4506221"/>
            <a:ext cx="76022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10290" name="Google Shape;48;p1"/>
          <p:cNvSpPr txBox="1"/>
          <p:nvPr/>
        </p:nvSpPr>
        <p:spPr>
          <a:xfrm rot="21600000">
            <a:off x="6072271" y="2030348"/>
            <a:ext cx="1202432" cy="23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IN" dirty="0"/>
              <a:t>Management</a:t>
            </a:r>
            <a:endParaRPr dirty="0"/>
          </a:p>
        </p:txBody>
      </p:sp>
      <p:sp>
        <p:nvSpPr>
          <p:cNvPr id="10291" name="Google Shape;48;p1"/>
          <p:cNvSpPr txBox="1"/>
          <p:nvPr/>
        </p:nvSpPr>
        <p:spPr>
          <a:xfrm rot="21600000">
            <a:off x="4446019" y="1404312"/>
            <a:ext cx="1202432" cy="23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IN" dirty="0"/>
              <a:t>Security</a:t>
            </a:r>
            <a:r>
              <a:rPr dirty="0"/>
              <a:t>    </a:t>
            </a:r>
          </a:p>
        </p:txBody>
      </p:sp>
      <p:sp>
        <p:nvSpPr>
          <p:cNvPr id="10292" name="Google Shape;48;p1"/>
          <p:cNvSpPr txBox="1"/>
          <p:nvPr/>
        </p:nvSpPr>
        <p:spPr>
          <a:xfrm rot="21600000">
            <a:off x="3964468" y="4135997"/>
            <a:ext cx="1202432" cy="23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IN" dirty="0"/>
              <a:t>Firms larger scale</a:t>
            </a:r>
            <a:endParaRPr dirty="0"/>
          </a:p>
        </p:txBody>
      </p:sp>
      <p:sp>
        <p:nvSpPr>
          <p:cNvPr id="10293" name="Google Shape;48;p1"/>
          <p:cNvSpPr txBox="1"/>
          <p:nvPr/>
        </p:nvSpPr>
        <p:spPr>
          <a:xfrm rot="21600000">
            <a:off x="5904354" y="4666114"/>
            <a:ext cx="863204" cy="33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IN" sz="800" dirty="0"/>
              <a:t>Multi user for </a:t>
            </a:r>
            <a:r>
              <a:rPr lang="en-IN" sz="800" dirty="0" err="1"/>
              <a:t>enterprices</a:t>
            </a:r>
            <a:endParaRPr sz="800" dirty="0"/>
          </a:p>
        </p:txBody>
      </p:sp>
      <p:sp>
        <p:nvSpPr>
          <p:cNvPr id="10294" name="Google Shape;48;p1"/>
          <p:cNvSpPr txBox="1"/>
          <p:nvPr/>
        </p:nvSpPr>
        <p:spPr>
          <a:xfrm rot="21600000">
            <a:off x="7144247" y="5076324"/>
            <a:ext cx="1357975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IN" dirty="0"/>
              <a:t>End User:</a:t>
            </a:r>
          </a:p>
          <a:p>
            <a:r>
              <a:rPr lang="en-IN" dirty="0"/>
              <a:t>Individuals</a:t>
            </a:r>
            <a:r>
              <a:rPr dirty="0"/>
              <a:t>    </a:t>
            </a:r>
          </a:p>
        </p:txBody>
      </p:sp>
      <p:pic>
        <p:nvPicPr>
          <p:cNvPr id="10295" name="TinyPPT_8.png" descr="TinyPPT_8.png"/>
          <p:cNvPicPr>
            <a:picLocks noChangeAspect="1"/>
          </p:cNvPicPr>
          <p:nvPr/>
        </p:nvPicPr>
        <p:blipFill>
          <a:blip r:embed="rId2">
            <a:alphaModFix amt="85611"/>
          </a:blip>
          <a:stretch>
            <a:fillRect/>
          </a:stretch>
        </p:blipFill>
        <p:spPr>
          <a:xfrm>
            <a:off x="3896637" y="6155150"/>
            <a:ext cx="4637080" cy="23421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996A2C-3013-2DF3-DC5A-8213DBBF9D7F}"/>
              </a:ext>
            </a:extLst>
          </p:cNvPr>
          <p:cNvSpPr/>
          <p:nvPr/>
        </p:nvSpPr>
        <p:spPr>
          <a:xfrm>
            <a:off x="7318044" y="413864"/>
            <a:ext cx="42587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39515915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AF63C9-684A-864C-B2FA-58E34AB4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571" y="2101322"/>
            <a:ext cx="6355424" cy="35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3729911" y="1679128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1280659" y="1652011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293626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REVENUE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040802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1380187" y="29488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3839041" y="29488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46" y="4805813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21" y="4768316"/>
            <a:ext cx="905770" cy="90576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1461463" y="3546028"/>
            <a:ext cx="1604071" cy="1152338"/>
            <a:chOff x="3977674" y="3837442"/>
            <a:chExt cx="1604071" cy="115233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Subscription Based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90163" y="4035673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User can take subscription to open advanced features.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3798415" y="3416937"/>
            <a:ext cx="1591582" cy="1138822"/>
            <a:chOff x="6488272" y="3837442"/>
            <a:chExt cx="1591582" cy="88048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Time spent on portal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7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The time spent on the portal will can generate revenue.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D2A8261-CBE8-1791-EAA2-16A08EB3CF8C}"/>
              </a:ext>
            </a:extLst>
          </p:cNvPr>
          <p:cNvSpPr/>
          <p:nvPr/>
        </p:nvSpPr>
        <p:spPr>
          <a:xfrm>
            <a:off x="10308198" y="5381917"/>
            <a:ext cx="1883802" cy="584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61106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Future Tech-stacks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96966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788C3841-127A-479B-94BD-220B2EDCAB6E}"/>
              </a:ext>
            </a:extLst>
          </p:cNvPr>
          <p:cNvSpPr/>
          <p:nvPr/>
        </p:nvSpPr>
        <p:spPr>
          <a:xfrm>
            <a:off x="2521787" y="3172568"/>
            <a:ext cx="1221014" cy="122101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59DA09-2750-4F0C-898C-08F0F54C4ACB}"/>
              </a:ext>
            </a:extLst>
          </p:cNvPr>
          <p:cNvSpPr/>
          <p:nvPr/>
        </p:nvSpPr>
        <p:spPr>
          <a:xfrm>
            <a:off x="4551111" y="2757400"/>
            <a:ext cx="1843314" cy="184331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6674A-9F6A-4ECF-8B1A-B5CD331C63F8}"/>
              </a:ext>
            </a:extLst>
          </p:cNvPr>
          <p:cNvSpPr/>
          <p:nvPr/>
        </p:nvSpPr>
        <p:spPr>
          <a:xfrm>
            <a:off x="6813245" y="3794385"/>
            <a:ext cx="935542" cy="935542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5A07E2-72FE-479E-9CC4-3AE297809FA7}"/>
              </a:ext>
            </a:extLst>
          </p:cNvPr>
          <p:cNvSpPr/>
          <p:nvPr/>
        </p:nvSpPr>
        <p:spPr>
          <a:xfrm>
            <a:off x="8106449" y="3097180"/>
            <a:ext cx="1371602" cy="13716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538412-DAB1-4392-B45E-1D392BBFB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12" y="3015322"/>
            <a:ext cx="1225174" cy="122517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436CE5-5A4A-4963-8029-751C7F434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34" y="3447378"/>
            <a:ext cx="814778" cy="8147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829194A-80B4-45E0-A0D4-A777A6A82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676" y="3907065"/>
            <a:ext cx="622302" cy="6223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838DD8-E14C-4129-B132-FFB886F5B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44" y="3447378"/>
            <a:ext cx="671206" cy="671206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42225" y="2049196"/>
            <a:ext cx="979247" cy="712482"/>
            <a:chOff x="4442225" y="2049196"/>
            <a:chExt cx="979247" cy="71248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322422" cy="712482"/>
            </a:xfrm>
            <a:prstGeom prst="line">
              <a:avLst/>
            </a:prstGeom>
            <a:ln w="28575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225" y="2051577"/>
              <a:ext cx="666349" cy="0"/>
            </a:xfrm>
            <a:prstGeom prst="line">
              <a:avLst/>
            </a:prstGeom>
            <a:ln w="28575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322477" y="4437873"/>
            <a:ext cx="782545" cy="821366"/>
            <a:chOff x="1872307" y="2945596"/>
            <a:chExt cx="782545" cy="82136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2307" y="2945596"/>
              <a:ext cx="589564" cy="0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9249122" y="4393582"/>
            <a:ext cx="743262" cy="539365"/>
            <a:chOff x="1929808" y="3262589"/>
            <a:chExt cx="743262" cy="53936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808" y="3264970"/>
              <a:ext cx="47195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7352023" y="2413049"/>
            <a:ext cx="846110" cy="1297213"/>
            <a:chOff x="1983167" y="2950736"/>
            <a:chExt cx="452864" cy="69430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-491829" y="4358498"/>
            <a:ext cx="2822122" cy="1376585"/>
            <a:chOff x="-708811" y="4269587"/>
            <a:chExt cx="2822122" cy="137658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-133399" y="4269587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-708811" y="4630509"/>
              <a:ext cx="28221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Use of Blockchain for gamification and incentive program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1215907" y="1552263"/>
            <a:ext cx="3216794" cy="719127"/>
            <a:chOff x="1215907" y="1552263"/>
            <a:chExt cx="3216794" cy="71912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1215907" y="1871280"/>
              <a:ext cx="3216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Tracking user goal using NLP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8635236" y="4833143"/>
            <a:ext cx="2559293" cy="1027656"/>
            <a:chOff x="7980154" y="5273815"/>
            <a:chExt cx="2559293" cy="102765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7980154" y="5593585"/>
              <a:ext cx="25592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Rewards of FinTech-driven Payments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E41AE78-9E30-4CD4-9440-DE30C5519E6F}"/>
              </a:ext>
            </a:extLst>
          </p:cNvPr>
          <p:cNvSpPr txBox="1"/>
          <p:nvPr/>
        </p:nvSpPr>
        <p:spPr>
          <a:xfrm>
            <a:off x="8149957" y="1655836"/>
            <a:ext cx="219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85723"/>
                </a:solidFill>
                <a:latin typeface="Tw Cen MT" panose="020B0602020104020603" pitchFamily="34" charset="0"/>
              </a:rPr>
              <a:t>03</a:t>
            </a:r>
          </a:p>
          <a:p>
            <a:r>
              <a:rPr lang="en-US" sz="2400" dirty="0">
                <a:solidFill>
                  <a:srgbClr val="385723"/>
                </a:solidFill>
                <a:latin typeface="Tw Cen MT" panose="020B0602020104020603" pitchFamily="34" charset="0"/>
              </a:rPr>
              <a:t>Use of OCR</a:t>
            </a:r>
          </a:p>
        </p:txBody>
      </p:sp>
    </p:spTree>
    <p:extLst>
      <p:ext uri="{BB962C8B-B14F-4D97-AF65-F5344CB8AC3E}">
        <p14:creationId xmlns:p14="http://schemas.microsoft.com/office/powerpoint/2010/main" val="18324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8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4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33AD72-95F8-2E5D-A3CC-67C7A3C75236}"/>
              </a:ext>
            </a:extLst>
          </p:cNvPr>
          <p:cNvSpPr/>
          <p:nvPr/>
        </p:nvSpPr>
        <p:spPr>
          <a:xfrm>
            <a:off x="4427621" y="178755"/>
            <a:ext cx="3361967" cy="694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A20CD-84E9-FB4B-FB12-7A05426899F2}"/>
              </a:ext>
            </a:extLst>
          </p:cNvPr>
          <p:cNvSpPr/>
          <p:nvPr/>
        </p:nvSpPr>
        <p:spPr>
          <a:xfrm>
            <a:off x="10113402" y="6538304"/>
            <a:ext cx="2091201" cy="319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9EAE8-DB8C-F694-5417-C52CA03F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63" y="178755"/>
            <a:ext cx="5534525" cy="593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83657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365</Words>
  <Application>Microsoft Office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Agency FB</vt:lpstr>
      <vt:lpstr>Arial</vt:lpstr>
      <vt:lpstr>Avenir Next Regular</vt:lpstr>
      <vt:lpstr>Calibri</vt:lpstr>
      <vt:lpstr>Calibri Light</vt:lpstr>
      <vt:lpstr>Century Gothic</vt:lpstr>
      <vt:lpstr>Elephant</vt:lpstr>
      <vt:lpstr>Helvetica Neue</vt:lpstr>
      <vt:lpstr>Tw Cen MT</vt:lpstr>
      <vt:lpstr>3_Office Theme</vt:lpstr>
      <vt:lpstr>1_Office Theme</vt:lpstr>
      <vt:lpstr>2_Office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CHANDIKA</dc:creator>
  <cp:lastModifiedBy>MIHIR AGARWAL</cp:lastModifiedBy>
  <cp:revision>15</cp:revision>
  <dcterms:created xsi:type="dcterms:W3CDTF">2019-02-24T06:40:40Z</dcterms:created>
  <dcterms:modified xsi:type="dcterms:W3CDTF">2023-04-09T01:42:35Z</dcterms:modified>
</cp:coreProperties>
</file>